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  <Override PartName="/ppt/changesInfos/changesInfo1.xml" ContentType="application/vnd.ms-powerpoint.changesinfo+xml"/>
  <Override PartName="/ppt/comments/modernComment_103_0.xml" ContentType="application/vnd.ms-powerpoint.comment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402" r:id="rId4"/>
    <p:sldId id="432" r:id="rId5"/>
    <p:sldId id="258" r:id="rId6"/>
    <p:sldId id="425" r:id="rId7"/>
    <p:sldId id="427" r:id="rId8"/>
    <p:sldId id="428" r:id="rId9"/>
    <p:sldId id="430" r:id="rId10"/>
    <p:sldId id="439" r:id="rId11"/>
    <p:sldId id="431" r:id="rId12"/>
    <p:sldId id="435" r:id="rId13"/>
    <p:sldId id="433" r:id="rId14"/>
    <p:sldId id="436" r:id="rId15"/>
    <p:sldId id="437" r:id="rId16"/>
    <p:sldId id="438" r:id="rId17"/>
    <p:sldId id="440" r:id="rId18"/>
    <p:sldId id="450" r:id="rId19"/>
    <p:sldId id="441" r:id="rId20"/>
    <p:sldId id="451" r:id="rId21"/>
    <p:sldId id="442" r:id="rId22"/>
    <p:sldId id="457" r:id="rId23"/>
    <p:sldId id="443" r:id="rId24"/>
    <p:sldId id="444" r:id="rId25"/>
    <p:sldId id="452" r:id="rId26"/>
    <p:sldId id="465" r:id="rId27"/>
    <p:sldId id="469" r:id="rId28"/>
    <p:sldId id="445" r:id="rId29"/>
    <p:sldId id="458" r:id="rId30"/>
    <p:sldId id="468" r:id="rId31"/>
    <p:sldId id="470" r:id="rId32"/>
    <p:sldId id="448" r:id="rId33"/>
    <p:sldId id="454" r:id="rId34"/>
    <p:sldId id="471" r:id="rId35"/>
    <p:sldId id="460" r:id="rId36"/>
    <p:sldId id="424" r:id="rId37"/>
    <p:sldId id="463" r:id="rId3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09FC18-B4E8-E3DD-1D79-9F8CBBE5BBAF}" name="Usuário Convidado" initials="UC" userId="S::urn:spo:tenantanon#87e4da2b-82df-48f6-9157-69c3ca600df2::" providerId="AD"/>
  <p188:author id="{8A7228EC-854C-C53B-D496-B47C618F4C9C}" name="Claudia Fernanda Montilha Bueno P" initials="CP" userId="S::claudia.bueno@saude.mg.gov.br::a3c36bb1-b39a-465d-bded-e51b31d96e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69D47-EA5A-1516-3556-0B90F3FC5499}" v="125" dt="2025-07-15T18:37:43.6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tenantanon#87e4da2b-82df-48f6-9157-69c3ca600df2::" providerId="AD" clId="Web-{F655F035-C05D-7BD0-5A14-3EA383665CB3}"/>
    <pc:docChg chg="modSld">
      <pc:chgData name="Usuário Convidado" userId="S::urn:spo:tenantanon#87e4da2b-82df-48f6-9157-69c3ca600df2::" providerId="AD" clId="Web-{F655F035-C05D-7BD0-5A14-3EA383665CB3}" dt="2025-07-02T13:41:19.030" v="44" actId="20577"/>
      <pc:docMkLst>
        <pc:docMk/>
      </pc:docMkLst>
      <pc:sldChg chg="modSp">
        <pc:chgData name="Usuário Convidado" userId="S::urn:spo:tenantanon#87e4da2b-82df-48f6-9157-69c3ca600df2::" providerId="AD" clId="Web-{F655F035-C05D-7BD0-5A14-3EA383665CB3}" dt="2025-07-02T13:41:19.030" v="44" actId="20577"/>
        <pc:sldMkLst>
          <pc:docMk/>
          <pc:sldMk cId="1800378952" sldId="431"/>
        </pc:sldMkLst>
        <pc:spChg chg="mod">
          <ac:chgData name="Usuário Convidado" userId="S::urn:spo:tenantanon#87e4da2b-82df-48f6-9157-69c3ca600df2::" providerId="AD" clId="Web-{F655F035-C05D-7BD0-5A14-3EA383665CB3}" dt="2025-07-02T13:41:19.030" v="44" actId="20577"/>
          <ac:spMkLst>
            <pc:docMk/>
            <pc:sldMk cId="1800378952" sldId="431"/>
            <ac:spMk id="12" creationId="{00000000-0000-0000-0000-000000000000}"/>
          </ac:spMkLst>
        </pc:spChg>
      </pc:sldChg>
      <pc:sldChg chg="modSp">
        <pc:chgData name="Usuário Convidado" userId="S::urn:spo:tenantanon#87e4da2b-82df-48f6-9157-69c3ca600df2::" providerId="AD" clId="Web-{F655F035-C05D-7BD0-5A14-3EA383665CB3}" dt="2025-07-02T13:40:40.216" v="27" actId="20577"/>
        <pc:sldMkLst>
          <pc:docMk/>
          <pc:sldMk cId="299978676" sldId="435"/>
        </pc:sldMkLst>
        <pc:spChg chg="mod">
          <ac:chgData name="Usuário Convidado" userId="S::urn:spo:tenantanon#87e4da2b-82df-48f6-9157-69c3ca600df2::" providerId="AD" clId="Web-{F655F035-C05D-7BD0-5A14-3EA383665CB3}" dt="2025-07-02T13:40:40.216" v="27" actId="20577"/>
          <ac:spMkLst>
            <pc:docMk/>
            <pc:sldMk cId="299978676" sldId="435"/>
            <ac:spMk id="8" creationId="{00000000-0000-0000-0000-000000000000}"/>
          </ac:spMkLst>
        </pc:spChg>
      </pc:sldChg>
    </pc:docChg>
  </pc:docChgLst>
  <pc:docChgLst>
    <pc:chgData name="Claudia Fernanda Montilha B  Pereira" userId="S::claudia.bueno@saude.mg.gov.br::a3c36bb1-b39a-465d-bded-e51b31d96ea4" providerId="AD" clId="Web-{B6AC04B8-C1F9-FC2F-CC59-101815481602}"/>
    <pc:docChg chg="modSld">
      <pc:chgData name="Claudia Fernanda Montilha B  Pereira" userId="S::claudia.bueno@saude.mg.gov.br::a3c36bb1-b39a-465d-bded-e51b31d96ea4" providerId="AD" clId="Web-{B6AC04B8-C1F9-FC2F-CC59-101815481602}" dt="2025-06-26T14:47:55.700" v="119" actId="20577"/>
      <pc:docMkLst>
        <pc:docMk/>
      </pc:docMkLst>
      <pc:sldChg chg="modSp">
        <pc:chgData name="Claudia Fernanda Montilha B  Pereira" userId="S::claudia.bueno@saude.mg.gov.br::a3c36bb1-b39a-465d-bded-e51b31d96ea4" providerId="AD" clId="Web-{B6AC04B8-C1F9-FC2F-CC59-101815481602}" dt="2025-06-26T14:47:55.700" v="119" actId="20577"/>
        <pc:sldMkLst>
          <pc:docMk/>
          <pc:sldMk cId="0" sldId="259"/>
        </pc:sldMkLst>
        <pc:spChg chg="mod">
          <ac:chgData name="Claudia Fernanda Montilha B  Pereira" userId="S::claudia.bueno@saude.mg.gov.br::a3c36bb1-b39a-465d-bded-e51b31d96ea4" providerId="AD" clId="Web-{B6AC04B8-C1F9-FC2F-CC59-101815481602}" dt="2025-06-26T14:47:55.700" v="119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Usuário Convidado" userId="S::urn:spo:tenantanon#87e4da2b-82df-48f6-9157-69c3ca600df2::" providerId="AD" clId="Web-{20D4160C-4CAE-DBDF-5AEB-F0007EA6DC4F}"/>
    <pc:docChg chg="modSld">
      <pc:chgData name="Usuário Convidado" userId="S::urn:spo:tenantanon#87e4da2b-82df-48f6-9157-69c3ca600df2::" providerId="AD" clId="Web-{20D4160C-4CAE-DBDF-5AEB-F0007EA6DC4F}" dt="2025-07-07T12:10:08.769" v="0" actId="20577"/>
      <pc:docMkLst>
        <pc:docMk/>
      </pc:docMkLst>
      <pc:sldChg chg="modSp">
        <pc:chgData name="Usuário Convidado" userId="S::urn:spo:tenantanon#87e4da2b-82df-48f6-9157-69c3ca600df2::" providerId="AD" clId="Web-{20D4160C-4CAE-DBDF-5AEB-F0007EA6DC4F}" dt="2025-07-07T12:10:08.769" v="0" actId="20577"/>
        <pc:sldMkLst>
          <pc:docMk/>
          <pc:sldMk cId="0" sldId="256"/>
        </pc:sldMkLst>
        <pc:spChg chg="mod">
          <ac:chgData name="Usuário Convidado" userId="S::urn:spo:tenantanon#87e4da2b-82df-48f6-9157-69c3ca600df2::" providerId="AD" clId="Web-{20D4160C-4CAE-DBDF-5AEB-F0007EA6DC4F}" dt="2025-07-07T12:10:08.769" v="0" actId="20577"/>
          <ac:spMkLst>
            <pc:docMk/>
            <pc:sldMk cId="0" sldId="256"/>
            <ac:spMk id="8" creationId="{00000000-0000-0000-0000-000000000000}"/>
          </ac:spMkLst>
        </pc:spChg>
      </pc:sldChg>
    </pc:docChg>
  </pc:docChgLst>
  <pc:docChgLst>
    <pc:chgData name="Usuário Convidado" userId="S::urn:spo:tenantanon#87e4da2b-82df-48f6-9157-69c3ca600df2::" providerId="AD" clId="Web-{B75A27C6-9C7D-86B8-9E1F-013351F84349}"/>
    <pc:docChg chg="mod">
      <pc:chgData name="Usuário Convidado" userId="S::urn:spo:tenantanon#87e4da2b-82df-48f6-9157-69c3ca600df2::" providerId="AD" clId="Web-{B75A27C6-9C7D-86B8-9E1F-013351F84349}" dt="2025-06-30T13:13:08.095" v="0"/>
      <pc:docMkLst>
        <pc:docMk/>
      </pc:docMkLst>
    </pc:docChg>
  </pc:docChgLst>
  <pc:docChgLst>
    <pc:chgData name="Gabriela Costa Gouvea" userId="S::gabriela.gouvea@saude.mg.gov.br::85c382e0-9119-4c24-88fc-80f1c1e05639" providerId="AD" clId="Web-{FF369D47-EA5A-1516-3556-0B90F3FC5499}"/>
    <pc:docChg chg="addSld delSld modSld sldOrd">
      <pc:chgData name="Gabriela Costa Gouvea" userId="S::gabriela.gouvea@saude.mg.gov.br::85c382e0-9119-4c24-88fc-80f1c1e05639" providerId="AD" clId="Web-{FF369D47-EA5A-1516-3556-0B90F3FC5499}" dt="2025-07-15T18:37:43.690" v="75" actId="20577"/>
      <pc:docMkLst>
        <pc:docMk/>
      </pc:docMkLst>
      <pc:sldChg chg="modSp">
        <pc:chgData name="Gabriela Costa Gouvea" userId="S::gabriela.gouvea@saude.mg.gov.br::85c382e0-9119-4c24-88fc-80f1c1e05639" providerId="AD" clId="Web-{FF369D47-EA5A-1516-3556-0B90F3FC5499}" dt="2025-07-15T18:32:54.698" v="71" actId="1076"/>
        <pc:sldMkLst>
          <pc:docMk/>
          <pc:sldMk cId="1800378952" sldId="431"/>
        </pc:sldMkLst>
        <pc:spChg chg="mod">
          <ac:chgData name="Gabriela Costa Gouvea" userId="S::gabriela.gouvea@saude.mg.gov.br::85c382e0-9119-4c24-88fc-80f1c1e05639" providerId="AD" clId="Web-{FF369D47-EA5A-1516-3556-0B90F3FC5499}" dt="2025-07-15T18:32:54.698" v="71" actId="1076"/>
          <ac:spMkLst>
            <pc:docMk/>
            <pc:sldMk cId="1800378952" sldId="431"/>
            <ac:spMk id="8" creationId="{00000000-0000-0000-0000-000000000000}"/>
          </ac:spMkLst>
        </pc:spChg>
        <pc:spChg chg="mod">
          <ac:chgData name="Gabriela Costa Gouvea" userId="S::gabriela.gouvea@saude.mg.gov.br::85c382e0-9119-4c24-88fc-80f1c1e05639" providerId="AD" clId="Web-{FF369D47-EA5A-1516-3556-0B90F3FC5499}" dt="2025-07-15T18:31:58.149" v="58" actId="20577"/>
          <ac:spMkLst>
            <pc:docMk/>
            <pc:sldMk cId="1800378952" sldId="431"/>
            <ac:spMk id="12" creationId="{00000000-0000-0000-0000-000000000000}"/>
          </ac:spMkLst>
        </pc:spChg>
      </pc:sldChg>
      <pc:sldChg chg="modSp">
        <pc:chgData name="Gabriela Costa Gouvea" userId="S::gabriela.gouvea@saude.mg.gov.br::85c382e0-9119-4c24-88fc-80f1c1e05639" providerId="AD" clId="Web-{FF369D47-EA5A-1516-3556-0B90F3FC5499}" dt="2025-07-15T18:37:43.690" v="75" actId="20577"/>
        <pc:sldMkLst>
          <pc:docMk/>
          <pc:sldMk cId="3500389457" sldId="458"/>
        </pc:sldMkLst>
        <pc:spChg chg="mod">
          <ac:chgData name="Gabriela Costa Gouvea" userId="S::gabriela.gouvea@saude.mg.gov.br::85c382e0-9119-4c24-88fc-80f1c1e05639" providerId="AD" clId="Web-{FF369D47-EA5A-1516-3556-0B90F3FC5499}" dt="2025-07-15T18:37:43.690" v="75" actId="20577"/>
          <ac:spMkLst>
            <pc:docMk/>
            <pc:sldMk cId="3500389457" sldId="458"/>
            <ac:spMk id="8" creationId="{00000000-0000-0000-0000-000000000000}"/>
          </ac:spMkLst>
        </pc:spChg>
      </pc:sldChg>
      <pc:sldChg chg="addSp delSp modSp add del ord replId">
        <pc:chgData name="Gabriela Costa Gouvea" userId="S::gabriela.gouvea@saude.mg.gov.br::85c382e0-9119-4c24-88fc-80f1c1e05639" providerId="AD" clId="Web-{FF369D47-EA5A-1516-3556-0B90F3FC5499}" dt="2025-07-15T18:32:11.103" v="59"/>
        <pc:sldMkLst>
          <pc:docMk/>
          <pc:sldMk cId="846263706" sldId="472"/>
        </pc:sldMkLst>
        <pc:spChg chg="mod">
          <ac:chgData name="Gabriela Costa Gouvea" userId="S::gabriela.gouvea@saude.mg.gov.br::85c382e0-9119-4c24-88fc-80f1c1e05639" providerId="AD" clId="Web-{FF369D47-EA5A-1516-3556-0B90F3FC5499}" dt="2025-07-15T18:29:39.927" v="35" actId="1076"/>
          <ac:spMkLst>
            <pc:docMk/>
            <pc:sldMk cId="846263706" sldId="472"/>
            <ac:spMk id="4" creationId="{216DDA0A-BF3B-BD5C-F30E-CBED81BA0672}"/>
          </ac:spMkLst>
        </pc:spChg>
        <pc:spChg chg="add mod">
          <ac:chgData name="Gabriela Costa Gouvea" userId="S::gabriela.gouvea@saude.mg.gov.br::85c382e0-9119-4c24-88fc-80f1c1e05639" providerId="AD" clId="Web-{FF369D47-EA5A-1516-3556-0B90F3FC5499}" dt="2025-07-15T18:31:04.320" v="54" actId="1076"/>
          <ac:spMkLst>
            <pc:docMk/>
            <pc:sldMk cId="846263706" sldId="472"/>
            <ac:spMk id="6" creationId="{74BB4120-CFC5-4D4A-01A5-7B729D8BEB24}"/>
          </ac:spMkLst>
        </pc:spChg>
        <pc:spChg chg="mod">
          <ac:chgData name="Gabriela Costa Gouvea" userId="S::gabriela.gouvea@saude.mg.gov.br::85c382e0-9119-4c24-88fc-80f1c1e05639" providerId="AD" clId="Web-{FF369D47-EA5A-1516-3556-0B90F3FC5499}" dt="2025-07-15T18:27:43.939" v="31" actId="20577"/>
          <ac:spMkLst>
            <pc:docMk/>
            <pc:sldMk cId="846263706" sldId="472"/>
            <ac:spMk id="8" creationId="{E00940C9-C900-3C22-BEC1-949D5FE160C2}"/>
          </ac:spMkLst>
        </pc:spChg>
        <pc:spChg chg="mod">
          <ac:chgData name="Gabriela Costa Gouvea" userId="S::gabriela.gouvea@saude.mg.gov.br::85c382e0-9119-4c24-88fc-80f1c1e05639" providerId="AD" clId="Web-{FF369D47-EA5A-1516-3556-0B90F3FC5499}" dt="2025-07-15T18:29:36.849" v="34" actId="1076"/>
          <ac:spMkLst>
            <pc:docMk/>
            <pc:sldMk cId="846263706" sldId="472"/>
            <ac:spMk id="9" creationId="{665D6C1F-4010-F6DC-D2C2-6554FF45C126}"/>
          </ac:spMkLst>
        </pc:spChg>
        <pc:spChg chg="del mod">
          <ac:chgData name="Gabriela Costa Gouvea" userId="S::gabriela.gouvea@saude.mg.gov.br::85c382e0-9119-4c24-88fc-80f1c1e05639" providerId="AD" clId="Web-{FF369D47-EA5A-1516-3556-0B90F3FC5499}" dt="2025-07-15T18:30:22.240" v="48"/>
          <ac:spMkLst>
            <pc:docMk/>
            <pc:sldMk cId="846263706" sldId="472"/>
            <ac:spMk id="12" creationId="{74BB4120-CFC5-4D4A-01A5-7B729D8BEB24}"/>
          </ac:spMkLst>
        </pc:spChg>
        <pc:picChg chg="del">
          <ac:chgData name="Gabriela Costa Gouvea" userId="S::gabriela.gouvea@saude.mg.gov.br::85c382e0-9119-4c24-88fc-80f1c1e05639" providerId="AD" clId="Web-{FF369D47-EA5A-1516-3556-0B90F3FC5499}" dt="2025-07-15T18:27:51.424" v="32"/>
          <ac:picMkLst>
            <pc:docMk/>
            <pc:sldMk cId="846263706" sldId="472"/>
            <ac:picMk id="2" creationId="{BDE6FC52-22B3-251D-D8FD-F42E3ACC69B0}"/>
          </ac:picMkLst>
        </pc:picChg>
        <pc:picChg chg="add mod">
          <ac:chgData name="Gabriela Costa Gouvea" userId="S::gabriela.gouvea@saude.mg.gov.br::85c382e0-9119-4c24-88fc-80f1c1e05639" providerId="AD" clId="Web-{FF369D47-EA5A-1516-3556-0B90F3FC5499}" dt="2025-07-15T18:29:49.583" v="40" actId="1076"/>
          <ac:picMkLst>
            <pc:docMk/>
            <pc:sldMk cId="846263706" sldId="472"/>
            <ac:picMk id="5" creationId="{75C6DB6D-9BFA-B6FC-DD13-4687CF4EAC56}"/>
          </ac:picMkLst>
        </pc:picChg>
      </pc:sldChg>
    </pc:docChg>
  </pc:docChgLst>
</pc:chgInfo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63570F-75B7-443A-80BF-C8BE659F79F8}" authorId="{8A7228EC-854C-C53B-D496-B47C618F4C9C}" created="2025-06-26T14:54:46.4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3" creationId="{00000000-0000-0000-0000-000000000000}"/>
      <ac:txMk cp="11" len="96">
        <ac:context len="447" hash="1205257711"/>
      </ac:txMk>
    </ac:txMkLst>
    <p188:pos x="15327201" y="506152"/>
    <p188:replyLst>
      <p188:reply id="{46B7552D-5F6E-4697-80DF-A4E31C5419D8}" authorId="{E609FC18-B4E8-E3DD-1D79-9F8CBBE5BBAF}" created="2025-06-30T13:20:29.579">
        <p188:txBody>
          <a:bodyPr/>
          <a:lstStyle/>
          <a:p>
            <a:r>
              <a:rPr lang="pt-BR"/>
              <a:t>Jussara
Esse conceito foi copiado do tutorial "Perfil SMS executora ou SMS origem.
Na minha visão ficou melhor, mais amplo, porém, sugiro que equipe técnica também faça validação e definição do melhor conceito.
Em consulta na internet tb poderia ser:  Prestador = pessoa física ou jurídica (como hospitais, clínicas, laboratórios, cooperativas ou profissionais autônomos) que oferece serviços de saúde à população, mediante contrato, convênio ou credenciamento com o SUS.</a:t>
            </a:r>
          </a:p>
        </p188:txBody>
      </p188:reply>
    </p188:replyLst>
    <p188:txBody>
      <a:bodyPr/>
      <a:lstStyle/>
      <a:p>
        <a:r>
          <a:rPr lang="pt-BR"/>
          <a:t>Sugestões: 1- é o hospital que realiza a consulta, a cirurgia ou ambos, e que está localizado no território do município executor. 2-  é o hospital que oferece os serviços de saúde para o paciente e que está localizado no município executor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6-30T13:13:08.095" authorId="{E609FC18-B4E8-E3DD-1D79-9F8CBBE5BBAF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FC30F-EED2-4E96-A26B-8563B016F0C6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E2CE4-A746-43B3-8474-66262284C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63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2CE4-A746-43B3-8474-66262284CFF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306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2CE4-A746-43B3-8474-66262284CFF9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88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2CE4-A746-43B3-8474-66262284CFF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30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2CE4-A746-43B3-8474-66262284CFF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30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2CE4-A746-43B3-8474-66262284CFF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47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2CE4-A746-43B3-8474-66262284CFF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43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2CE4-A746-43B3-8474-66262284CFF9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30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2CE4-A746-43B3-8474-66262284CFF9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05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2CE4-A746-43B3-8474-66262284CFF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35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2CE4-A746-43B3-8474-66262284CFF9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30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1641" y="0"/>
            <a:ext cx="18312458" cy="113092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4382" y="671634"/>
            <a:ext cx="7679055" cy="2223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975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ED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975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ED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975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ED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975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975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9613756" cy="113092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3206" y="381615"/>
            <a:ext cx="16157687" cy="1383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6296" y="2151850"/>
            <a:ext cx="16250285" cy="7063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227825" y="10667247"/>
            <a:ext cx="469900" cy="276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4465">
              <a:lnSpc>
                <a:spcPts val="1975"/>
              </a:lnSpc>
            </a:pPr>
            <a:fld id="{81D60167-4931-47E6-BA6A-407CBD079E47}" type="slidenum">
              <a:rPr spc="-25" dirty="0"/>
              <a:t>‹nº›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sescolha.saude.mg.gov.br/" TargetMode="External"/><Relationship Id="rId4" Type="http://schemas.openxmlformats.org/officeDocument/2006/relationships/hyperlink" Target="http://www.susfacil.mg.gov.b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facil.mg.gov.b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facil.mg.gov.b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facil.mg.gov.b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sescolha.saude.mg.gov.br/" TargetMode="External"/><Relationship Id="rId4" Type="http://schemas.openxmlformats.org/officeDocument/2006/relationships/hyperlink" Target="http://www.susfacil.mg.gov.br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sfacil.mg.gov.b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sfacil.mg.gov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sescolha.saude.mg.gov.br/" TargetMode="External"/><Relationship Id="rId4" Type="http://schemas.openxmlformats.org/officeDocument/2006/relationships/hyperlink" Target="http://www.susfacil.mg.gov.br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usescolha@saude.mg.gov.br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facil.mg.gov.b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sescolha.saude.mg.gov.b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sescolha-hml.saude.mg.gov.br/" TargetMode="External"/><Relationship Id="rId2" Type="http://schemas.openxmlformats.org/officeDocument/2006/relationships/hyperlink" Target="https://susescolha.saude.mg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susfacil.mg.gov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usfacil.mg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sescolha@saude.mg.gov.b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facil.mg.gov.b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facil.mg.gov.b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facil.mg.gov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462881" cy="113092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018" y="1006475"/>
            <a:ext cx="10758805" cy="29336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24685" marR="5080" indent="-1912620" algn="ctr">
              <a:lnSpc>
                <a:spcPct val="100699"/>
              </a:lnSpc>
              <a:spcBef>
                <a:spcPts val="90"/>
              </a:spcBef>
            </a:pPr>
            <a:r>
              <a:rPr sz="5900" spc="-25"/>
              <a:t>Tutorial</a:t>
            </a:r>
            <a:r>
              <a:rPr sz="5900" b="0" spc="-275">
                <a:latin typeface="Times New Roman"/>
                <a:cs typeface="Times New Roman"/>
              </a:rPr>
              <a:t> </a:t>
            </a:r>
            <a:r>
              <a:rPr sz="5900"/>
              <a:t>para</a:t>
            </a:r>
            <a:r>
              <a:rPr sz="5900" b="0" spc="-265">
                <a:latin typeface="Times New Roman"/>
                <a:cs typeface="Times New Roman"/>
              </a:rPr>
              <a:t> </a:t>
            </a:r>
            <a:r>
              <a:rPr sz="5900" err="1"/>
              <a:t>utilização</a:t>
            </a:r>
            <a:r>
              <a:rPr sz="5900" b="0" spc="-265">
                <a:latin typeface="Times New Roman"/>
                <a:cs typeface="Times New Roman"/>
              </a:rPr>
              <a:t> </a:t>
            </a:r>
            <a:r>
              <a:rPr sz="5900"/>
              <a:t>do</a:t>
            </a:r>
            <a:r>
              <a:rPr sz="5900" b="0" spc="-260">
                <a:latin typeface="Times New Roman"/>
                <a:cs typeface="Times New Roman"/>
              </a:rPr>
              <a:t> </a:t>
            </a:r>
            <a:r>
              <a:rPr lang="pt-BR" sz="5900" spc="-10"/>
              <a:t>Sistema </a:t>
            </a:r>
            <a:r>
              <a:rPr lang="pt-BR" sz="7000" spc="-10"/>
              <a:t>SUS Escolha</a:t>
            </a:r>
            <a:br>
              <a:rPr lang="pt-BR" sz="5900" spc="-10"/>
            </a:br>
            <a:r>
              <a:rPr lang="pt-BR" sz="5900" i="1" spc="-10"/>
              <a:t>Perfil: Paciente</a:t>
            </a:r>
            <a:endParaRPr sz="5900" i="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2671" y="5694087"/>
            <a:ext cx="9050779" cy="236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marR="2540" indent="152400" algn="r">
              <a:lnSpc>
                <a:spcPct val="152200"/>
              </a:lnSpc>
              <a:spcBef>
                <a:spcPts val="61"/>
              </a:spcBef>
            </a:pPr>
            <a:r>
              <a:rPr lang="pt-BR" sz="2000" spc="79">
                <a:latin typeface="Times New Roman"/>
                <a:cs typeface="Times New Roman"/>
              </a:rPr>
              <a:t>COORDENAÇÃO DO ACESSO ELETIVO (CAE)</a:t>
            </a:r>
          </a:p>
          <a:p>
            <a:pPr marL="7620" marR="2540" indent="152400" algn="r">
              <a:lnSpc>
                <a:spcPct val="152200"/>
              </a:lnSpc>
              <a:spcBef>
                <a:spcPts val="61"/>
              </a:spcBef>
            </a:pPr>
            <a:r>
              <a:rPr lang="pt-BR" sz="2000" spc="79">
                <a:latin typeface="Times New Roman"/>
                <a:cs typeface="Times New Roman"/>
              </a:rPr>
              <a:t>DIRETORIA</a:t>
            </a:r>
            <a:r>
              <a:rPr lang="pt-BR" sz="2000" spc="6">
                <a:latin typeface="Times New Roman"/>
                <a:cs typeface="Times New Roman"/>
              </a:rPr>
              <a:t> </a:t>
            </a:r>
            <a:r>
              <a:rPr lang="pt-BR" sz="2000" spc="133">
                <a:latin typeface="Times New Roman"/>
                <a:cs typeface="Times New Roman"/>
              </a:rPr>
              <a:t>DE</a:t>
            </a:r>
            <a:r>
              <a:rPr lang="pt-BR" sz="2000" spc="3">
                <a:latin typeface="Times New Roman"/>
                <a:cs typeface="Times New Roman"/>
              </a:rPr>
              <a:t> </a:t>
            </a:r>
            <a:r>
              <a:rPr lang="pt-BR" sz="2000" spc="97">
                <a:latin typeface="Times New Roman"/>
                <a:cs typeface="Times New Roman"/>
              </a:rPr>
              <a:t>ESTRATÉGIAS</a:t>
            </a:r>
            <a:r>
              <a:rPr lang="pt-BR" sz="2000" spc="15">
                <a:latin typeface="Times New Roman"/>
                <a:cs typeface="Times New Roman"/>
              </a:rPr>
              <a:t> </a:t>
            </a:r>
            <a:r>
              <a:rPr lang="pt-BR" sz="2000" spc="88">
                <a:latin typeface="Times New Roman"/>
                <a:cs typeface="Times New Roman"/>
              </a:rPr>
              <a:t>EM</a:t>
            </a:r>
            <a:r>
              <a:rPr lang="pt-BR" sz="2000" spc="6">
                <a:latin typeface="Times New Roman"/>
                <a:cs typeface="Times New Roman"/>
              </a:rPr>
              <a:t> </a:t>
            </a:r>
            <a:r>
              <a:rPr lang="pt-BR" sz="2000" spc="112">
                <a:latin typeface="Times New Roman"/>
                <a:cs typeface="Times New Roman"/>
              </a:rPr>
              <a:t>REGULAÇÃO</a:t>
            </a:r>
            <a:r>
              <a:rPr lang="pt-BR" sz="2000" spc="24">
                <a:latin typeface="Times New Roman"/>
                <a:cs typeface="Times New Roman"/>
              </a:rPr>
              <a:t> </a:t>
            </a:r>
            <a:r>
              <a:rPr lang="pt-BR" sz="2000" spc="42">
                <a:latin typeface="Times New Roman"/>
                <a:cs typeface="Times New Roman"/>
              </a:rPr>
              <a:t>ELETIVA</a:t>
            </a:r>
            <a:r>
              <a:rPr lang="pt-BR" sz="2000" spc="9">
                <a:latin typeface="Times New Roman"/>
                <a:cs typeface="Times New Roman"/>
              </a:rPr>
              <a:t> </a:t>
            </a:r>
            <a:r>
              <a:rPr lang="pt-BR" sz="2000" spc="76">
                <a:latin typeface="Times New Roman"/>
                <a:cs typeface="Times New Roman"/>
              </a:rPr>
              <a:t>(DERE) </a:t>
            </a:r>
            <a:r>
              <a:rPr lang="pt-BR" sz="2000" spc="112">
                <a:latin typeface="Times New Roman"/>
                <a:cs typeface="Times New Roman"/>
              </a:rPr>
              <a:t>SUPERINTENDÊNCIA</a:t>
            </a:r>
            <a:r>
              <a:rPr lang="pt-BR" sz="2000" spc="15">
                <a:latin typeface="Times New Roman"/>
                <a:cs typeface="Times New Roman"/>
              </a:rPr>
              <a:t> </a:t>
            </a:r>
            <a:r>
              <a:rPr lang="pt-BR" sz="2000" spc="133">
                <a:latin typeface="Times New Roman"/>
                <a:cs typeface="Times New Roman"/>
              </a:rPr>
              <a:t>DE</a:t>
            </a:r>
            <a:r>
              <a:rPr lang="pt-BR" sz="2000" spc="15">
                <a:latin typeface="Times New Roman"/>
                <a:cs typeface="Times New Roman"/>
              </a:rPr>
              <a:t> </a:t>
            </a:r>
            <a:r>
              <a:rPr lang="pt-BR" sz="2000" spc="112">
                <a:latin typeface="Times New Roman"/>
                <a:cs typeface="Times New Roman"/>
              </a:rPr>
              <a:t>REGULAÇÃO</a:t>
            </a:r>
            <a:r>
              <a:rPr lang="pt-BR" sz="2000" spc="30">
                <a:latin typeface="Times New Roman"/>
                <a:cs typeface="Times New Roman"/>
              </a:rPr>
              <a:t> </a:t>
            </a:r>
            <a:r>
              <a:rPr lang="pt-BR" sz="2000" spc="179">
                <a:latin typeface="Times New Roman"/>
                <a:cs typeface="Times New Roman"/>
              </a:rPr>
              <a:t>DO</a:t>
            </a:r>
            <a:r>
              <a:rPr lang="pt-BR" sz="2000" spc="15">
                <a:latin typeface="Times New Roman"/>
                <a:cs typeface="Times New Roman"/>
              </a:rPr>
              <a:t> </a:t>
            </a:r>
            <a:r>
              <a:rPr lang="pt-BR" sz="2000" spc="173">
                <a:latin typeface="Times New Roman"/>
                <a:cs typeface="Times New Roman"/>
              </a:rPr>
              <a:t>ACESSO</a:t>
            </a:r>
            <a:r>
              <a:rPr lang="pt-BR" sz="2000" spc="27">
                <a:latin typeface="Times New Roman"/>
                <a:cs typeface="Times New Roman"/>
              </a:rPr>
              <a:t> </a:t>
            </a:r>
            <a:r>
              <a:rPr lang="pt-BR" sz="2000" spc="67">
                <a:latin typeface="Times New Roman"/>
                <a:cs typeface="Times New Roman"/>
              </a:rPr>
              <a:t>(SRA) </a:t>
            </a:r>
            <a:r>
              <a:rPr lang="pt-BR" sz="2000" spc="106">
                <a:latin typeface="Times New Roman"/>
                <a:cs typeface="Times New Roman"/>
              </a:rPr>
              <a:t>SUBSECRETARIA</a:t>
            </a:r>
            <a:r>
              <a:rPr lang="pt-BR" sz="2000" spc="15">
                <a:latin typeface="Times New Roman"/>
                <a:cs typeface="Times New Roman"/>
              </a:rPr>
              <a:t> </a:t>
            </a:r>
            <a:r>
              <a:rPr lang="pt-BR" sz="2000" spc="133">
                <a:latin typeface="Times New Roman"/>
                <a:cs typeface="Times New Roman"/>
              </a:rPr>
              <a:t>DE</a:t>
            </a:r>
            <a:r>
              <a:rPr lang="pt-BR" sz="2000" spc="18">
                <a:latin typeface="Times New Roman"/>
                <a:cs typeface="Times New Roman"/>
              </a:rPr>
              <a:t> </a:t>
            </a:r>
            <a:r>
              <a:rPr lang="pt-BR" sz="2000" spc="173">
                <a:latin typeface="Times New Roman"/>
                <a:cs typeface="Times New Roman"/>
              </a:rPr>
              <a:t>ACESSO</a:t>
            </a:r>
            <a:r>
              <a:rPr lang="pt-BR" sz="2000" spc="30">
                <a:latin typeface="Times New Roman"/>
                <a:cs typeface="Times New Roman"/>
              </a:rPr>
              <a:t> </a:t>
            </a:r>
            <a:r>
              <a:rPr lang="pt-BR" sz="2000">
                <a:latin typeface="Times New Roman"/>
                <a:cs typeface="Times New Roman"/>
              </a:rPr>
              <a:t>A</a:t>
            </a:r>
            <a:r>
              <a:rPr lang="pt-BR" sz="2000" spc="15">
                <a:latin typeface="Times New Roman"/>
                <a:cs typeface="Times New Roman"/>
              </a:rPr>
              <a:t> </a:t>
            </a:r>
            <a:r>
              <a:rPr lang="pt-BR" sz="2000" spc="136">
                <a:latin typeface="Times New Roman"/>
                <a:cs typeface="Times New Roman"/>
              </a:rPr>
              <a:t>SERVIÇOS</a:t>
            </a:r>
            <a:r>
              <a:rPr lang="pt-BR" sz="2000" spc="30">
                <a:latin typeface="Times New Roman"/>
                <a:cs typeface="Times New Roman"/>
              </a:rPr>
              <a:t> </a:t>
            </a:r>
            <a:r>
              <a:rPr lang="pt-BR" sz="2000" spc="133">
                <a:latin typeface="Times New Roman"/>
                <a:cs typeface="Times New Roman"/>
              </a:rPr>
              <a:t>DE</a:t>
            </a:r>
            <a:r>
              <a:rPr lang="pt-BR" sz="2000" spc="18">
                <a:latin typeface="Times New Roman"/>
                <a:cs typeface="Times New Roman"/>
              </a:rPr>
              <a:t> </a:t>
            </a:r>
            <a:r>
              <a:rPr lang="pt-BR" sz="2000" spc="112">
                <a:latin typeface="Times New Roman"/>
                <a:cs typeface="Times New Roman"/>
              </a:rPr>
              <a:t>SAÚDE</a:t>
            </a:r>
            <a:r>
              <a:rPr lang="pt-BR" sz="2000" spc="21">
                <a:latin typeface="Times New Roman"/>
                <a:cs typeface="Times New Roman"/>
              </a:rPr>
              <a:t> </a:t>
            </a:r>
            <a:r>
              <a:rPr lang="pt-BR" sz="2000" spc="106">
                <a:latin typeface="Times New Roman"/>
                <a:cs typeface="Times New Roman"/>
              </a:rPr>
              <a:t>(SUBASS) </a:t>
            </a:r>
            <a:r>
              <a:rPr lang="pt-BR" sz="2000" spc="94">
                <a:latin typeface="Times New Roman"/>
                <a:cs typeface="Times New Roman"/>
              </a:rPr>
              <a:t>SECRETARIA</a:t>
            </a:r>
            <a:r>
              <a:rPr lang="pt-BR" sz="2000" spc="15">
                <a:latin typeface="Times New Roman"/>
                <a:cs typeface="Times New Roman"/>
              </a:rPr>
              <a:t> </a:t>
            </a:r>
            <a:r>
              <a:rPr lang="pt-BR" sz="2000" spc="133">
                <a:latin typeface="Times New Roman"/>
                <a:cs typeface="Times New Roman"/>
              </a:rPr>
              <a:t>DE</a:t>
            </a:r>
            <a:r>
              <a:rPr lang="pt-BR" sz="2000" spc="9">
                <a:latin typeface="Times New Roman"/>
                <a:cs typeface="Times New Roman"/>
              </a:rPr>
              <a:t> </a:t>
            </a:r>
            <a:r>
              <a:rPr lang="pt-BR" sz="2000" spc="127">
                <a:latin typeface="Times New Roman"/>
                <a:cs typeface="Times New Roman"/>
              </a:rPr>
              <a:t>ESTADO</a:t>
            </a:r>
            <a:r>
              <a:rPr lang="pt-BR" sz="2000" spc="12">
                <a:latin typeface="Times New Roman"/>
                <a:cs typeface="Times New Roman"/>
              </a:rPr>
              <a:t> </a:t>
            </a:r>
            <a:r>
              <a:rPr lang="pt-BR" sz="2000" spc="133">
                <a:latin typeface="Times New Roman"/>
                <a:cs typeface="Times New Roman"/>
              </a:rPr>
              <a:t>DE</a:t>
            </a:r>
            <a:r>
              <a:rPr lang="pt-BR" sz="2000" spc="3">
                <a:latin typeface="Times New Roman"/>
                <a:cs typeface="Times New Roman"/>
              </a:rPr>
              <a:t> </a:t>
            </a:r>
            <a:r>
              <a:rPr lang="pt-BR" sz="2000" spc="112">
                <a:latin typeface="Times New Roman"/>
                <a:cs typeface="Times New Roman"/>
              </a:rPr>
              <a:t>SAÚDE</a:t>
            </a:r>
            <a:r>
              <a:rPr lang="pt-BR" sz="2000" spc="12">
                <a:latin typeface="Times New Roman"/>
                <a:cs typeface="Times New Roman"/>
              </a:rPr>
              <a:t> </a:t>
            </a:r>
            <a:r>
              <a:rPr lang="pt-BR" sz="2000" spc="133">
                <a:latin typeface="Times New Roman"/>
                <a:cs typeface="Times New Roman"/>
              </a:rPr>
              <a:t>DE</a:t>
            </a:r>
            <a:r>
              <a:rPr lang="pt-BR" sz="2000" spc="9">
                <a:latin typeface="Times New Roman"/>
                <a:cs typeface="Times New Roman"/>
              </a:rPr>
              <a:t> </a:t>
            </a:r>
            <a:r>
              <a:rPr lang="pt-BR" sz="2000" spc="79">
                <a:latin typeface="Times New Roman"/>
                <a:cs typeface="Times New Roman"/>
              </a:rPr>
              <a:t>MINAS</a:t>
            </a:r>
            <a:r>
              <a:rPr lang="pt-BR" sz="2000" spc="9">
                <a:latin typeface="Times New Roman"/>
                <a:cs typeface="Times New Roman"/>
              </a:rPr>
              <a:t> </a:t>
            </a:r>
            <a:r>
              <a:rPr lang="pt-BR" sz="2000" spc="103">
                <a:latin typeface="Times New Roman"/>
                <a:cs typeface="Times New Roman"/>
              </a:rPr>
              <a:t>GERAIS</a:t>
            </a:r>
            <a:r>
              <a:rPr lang="pt-BR" sz="2000" spc="18">
                <a:latin typeface="Times New Roman"/>
                <a:cs typeface="Times New Roman"/>
              </a:rPr>
              <a:t> </a:t>
            </a:r>
            <a:r>
              <a:rPr lang="pt-BR" sz="2000" spc="88">
                <a:latin typeface="Times New Roman"/>
                <a:cs typeface="Times New Roman"/>
              </a:rPr>
              <a:t>(SES-</a:t>
            </a:r>
            <a:r>
              <a:rPr lang="pt-BR" sz="2000" spc="42">
                <a:latin typeface="Times New Roman"/>
                <a:cs typeface="Times New Roman"/>
              </a:rPr>
              <a:t>MG)</a:t>
            </a:r>
            <a:endParaRPr sz="19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43050" y="4028217"/>
            <a:ext cx="4953000" cy="467445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549852" y="9898213"/>
            <a:ext cx="710565" cy="52001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5" dirty="0">
                <a:solidFill>
                  <a:srgbClr val="ED7C30"/>
                </a:solidFill>
                <a:latin typeface="Calibri"/>
                <a:cs typeface="Calibri"/>
              </a:rPr>
              <a:t>v.</a:t>
            </a:r>
            <a:r>
              <a:rPr lang="pt-BR" sz="3300" spc="-65" dirty="0">
                <a:solidFill>
                  <a:srgbClr val="ED7C30"/>
                </a:solidFill>
                <a:latin typeface="Calibri"/>
                <a:cs typeface="Calibri"/>
              </a:rPr>
              <a:t>03</a:t>
            </a:r>
            <a:endParaRPr sz="3300" spc="-65" dirty="0">
              <a:solidFill>
                <a:srgbClr val="ED7C30"/>
              </a:solidFill>
              <a:latin typeface="Calibri"/>
              <a:cs typeface="Calibri"/>
            </a:endParaRPr>
          </a:p>
        </p:txBody>
      </p:sp>
      <p:sp>
        <p:nvSpPr>
          <p:cNvPr id="6" name="AutoShape 4" descr="data:image/png;base64,iVBORw0KGgoAAAANSUhEUgAAAO0AAACdCAYAAABYb/9OAAAAAXNSR0IArs4c6QAAAARnQU1BAACxjwv8YQUAAAAJcEhZcwAADsMAAA7DAcdvqGQAAFM/SURBVHhe7X0HYB3F1fV5Vb1LtuTeu41t3Km2MdjUUA0kAUIIJIHwwRd6CS1ASPKlEMKfQCABQguh2XQDpjdX3HDvtmzL6v3V/5x5b+VnWZJlWcaS2APjfdoyO3PnnnvvzM7sOsLhcC/YsGGj3UCkDUd/27Bhox3AGd3asGGjncAmrQ0b7Qw2aW3YaGewSWvDRjuDTVobNtoZbNLasNHOYJPWho12Bpu0Nmy0M9iktWGjnaFNzogKhsLwB0Ow52rZaGtwuxzwuA6vr2tzpFVh5i7fgb+8vRI7S6spJDsYsHH4EaATSU3w4KxxPXDpcf0Oq162SdI++9lGXP3EVyjcXUnTZpPWRhsASZuY5MVVJw3G3ecdgTi3K3rg20fbIy1L88KXm3D90wuwubASHpLWET1mw8bhgAgiT5ue6MXPpw3Ar84aAe9hJK3txmzYaGewSWvDRjuDTVobNtoZbNLasNHOYJPWho12Bpu0Nmy0M9iktWGjncEm7eGGHkK312TjsMAm7bcOB8L8LxQKIeAPwV8bhK+9pZqgKXcwEDT1iMzOsVn8bcGeEfVtwBElqi+IMJMzFIaT5tLrciGZ9fM6HTrloNDSy1va+D7WocxP8gZlgMIIuhxwxbnhtGYKtS21OiioJm1pRpRN2kMJFZxsDNYGgEofkr1ujOydhSP7Z6N7lzR0yU5CdkocEkheM/+cdTeN0USFGzvUWqTdRxnq7ZBxCXFbTS+7o6QGWwrKsXFLCb5cXYDV20tRRRI7k7xwelgh/u4IUC1s0jaBjkJaR9S7+ktrkMI6TR/bHZdMH4yR/XOQlxYfPavjYMPuCny6JB//euMbfLpyJ2ri3fAkx0nBGrAE7Qsqvk3aJtCuSGsVrL4E5Y24L8jy98lKwrXnjMSPZgxGorxPFFICP0+qqvGjpMqPKl8APvZx99scjRzez1WNYi/Z7kfQTobxWt2SQkKmJHqQyMhBS9Rc3G9hw45y/G3WMjz2zjcopEs2xNXhBmTU4kJ/y1AxbdI2gW+LtGFmGhazeEMjgRZJIVoyh/qoLKfhJD0s8/UXV6FvViJu/+EYfH/yALN4WgjxZjuKqjD7y82Ys3Q7thVWoLwiCJ/PDz9DzrBiz72wd8GaKmasnGLPs/bvr4qx19f/S9cqhPd4XYiP8xjSDuiSjtNGd8FxI7shwyInUcquwF9I3PtfWIxqXuNO4LGovQoxZDYqZ4SunfsrVSPgvRwaC1BqYRbNhbK3SdsEVJpDQVrloS5W0B+Eo9YPZygEJ/uSDuUvbZMU6t+oKcmYc6MXaCRYJ3s9cFCzA/SaKPfhxrOG4/rzjkBmSiQc1qDN12sLcMs/PsfceVsQkOdNitPrEMzxFldU15ny85+myqwTrXNbCnMt//HRupRXI43e9vQTB+JXFxyJvnmpdcRdsbUUt/3zK8z6dD3C6fEkrheBGh9cvM54ZuOdW1CY6OnG6AZCCGkEm3mFaUicNChu5qluSWtCudmkbQKtTVoHTXwg4EeYIWgCWzonIwE9u6RgRF4aendNRwa9YaKHjS2jb/qhRKxEGpIOC2RUjuc7SVIZgne/3oYXv9iEgrJqhBnydmHeD/14Ak4b073uLQe72L+9+u+f4r9zViNIsnoyE+CgMkRg1bL+DRurfdjcX1droMvBJENUd7m1jbk8zHKEqNguEk2hbtMt30jFDaL3pmz9RRVwVfjwq4vG4ioaKctAlVPe/3h7JW5jO1axjoo0BnVJw3lH98ERfbJMuRWR7KN+deWtX+9IRCS7pIdM6lqUUJ5rNhdj3oZCbNxWit38u1b1S2D9aJBNH6UVoFxs0jaBViOtucgBf3ktktl4Ewd1wjnH98PkI7qgU0Yiktkvi0ZsrYLVO8tx8xNf4bX318BX7ceYI7vht5eOx7FD8ur6fJ+t2Ikf/OUj9vvK4Er2cj9LcBDSDwUYltPT9KThGds/24xGe0nMcP1RW97fR8EWFldj6dpCrNpZhhoSzhl3cPdXvgHWFSTLpBFd8KefTsKRJKQgJX990Tb85JFPULC5FKk0jFedNxI3zxxlRtFbCyJ/RXUAGynTNxdsxgtz12LplmIE6Nk98Z59jUILoBxs0jaBViEtL1DfMEBl6sG+12WnDcHPTh+OrBSGolGobxmkcge5DXDro/L7GW5FhBEVCb2J7m2JyPIOFlz0HokMiXXdrPmb8cfZy7F8dQFCVT5MGNUV95O0xwzONaRVHi9+vB6/+Ntn2EGv6NZjkWg+BwyWK0glCpbVYFDnFNzBfvPMY/oY77c/rNpagrueXYiXKONaGg0PjdcBy9eCysG6hKpqMbhPNh698mhM6p9jDkmmbzP6+DEji50MleNZ2anjeuLaM4ZjbN9s053QOZKL2kJBQgSWfFkqXhOhRqQdZOM8JItb5absnby/2kBbCxtoPP/AvvST761BOeXuoZwjjRg53hLoUpu0TUClOWjSMhN/eQ3y4uNww/mjcNXpQ+u8nRSkhKRasm43Plu2A4u3lGAXw7sajd4a0saKw5r0EFEqHVH5lLTb5XYgnmFYDftqWwoqUcL9JofCKowfmov7fyxPGyGtJiC8+PE6XP3I59hBz+Cmp20xaYkAQ3IZh6kju+EvDMMH90iPHtljkLRVGCwlj+XzI3NW4TfPLMSGggq40+LhVN8gttrNRQxpB5KIj/18b9K+tXgbLvsbScv7uBLY52R5OsW5kZuVBBc9b4BClRGUHZRMJVVLHY0BMv9HQnH9KXl5PW4kMATOo/xG9crERHr4Edwm0XtbdSyuqMGfXlyKv8xehmJjmFxqycjBFkAlsknbBFSagyItW87PPmV8RS1+ctpQ3HL+keicHulniThfbywylng2CVRK8iCOwlcDmNFdptibWZLZa1/MOSqskpSKHsvLcEz3DrHcE4blkbQT6Gk7x5B2fZS0/gMjLfM3zRRTniCNTIjlP4F95r/Sow/ommYOBXifpZuK8TrvtYFedeSQzjjj6N7okZ1sjiuLWfM2475/fYX57As62VVwqP9nqYHqovpZfzcFnriHtDkk7VF7e1qS9sci7e4K8+hH5/t5Pq2jOcdUxNqY2/FHdJf5O3ZY2PppQij+QQML5pWdkYBLZwzBL743DF1ZR1N2YuOuCtzyxJd45aP1qGW05Y6nx21OnRqArmpLpD0YY9/2wAbTaGJYjdklFSeM7l5HWGFTQTl+95/FePrNVSgl+dz0Tp5OKfBScb2p8Uxx8DKErkv6e599Xm6jKY1/01PpHA89x17Eag1QA/WIxF/tQ6iSieQImd9+OMpq4a71mWmQCTF9xIoqP57/aB3u/vcCPP7UfDz49Hx8tCQf1b6gOS6d7pqegDQaGBfPDZczP+WppPwrayP3433rGNAKkGyUnVfGzciaSfKz5GtkHSNb8zt6rO44U1oCvOq7d0mBs0cmdrMOf3p+ER5/YwV2FldF7wbkpCdi0oDOSKRRlsHcO4Jq3+hYpKVKStlcDB375KYhj41rQeHi0g3FeH/lToTTvHBlJZg5wA4mY4HVpvtJxvAzyer6fCH4qTC+mgD7tBGVaEUdN5kFaIDiGUIemZeKs8Z1x7nst551VG+cwd+n0sNeOn0ILjtxIHIzE6IX0fkEgyjxBxAkIZCXgkp6+a0lVaimTCwM6paO86YPwnknDcLpzOusib1M3ucd1QdnjO6KIQxfPcxHo+L7rZQOm1MkgXqwjkUP6acIJNkZuVF+/tqQaTPJ1pLvfpPajDJXVO+gUfaxjO8s3YG1u8rNi+6FJK8TeTTILo1m00Dv+/y7/aKDkZaQRWfDpcY59wph9MUCPXKplcdxKeSmCkXat3mg8sv5BBnapjK865nkQV8qRd/MROQyKwc9YVAhmyVRaWgLoWL5yqqRyjJfPGUA/nvbSXj2hql45prj8dw1x+G56ybjhTum4+/8fcqR3fd6431phZ/haJWJOMB+ZIk/hO0lNeyz7yFtMvdfNm0gnrr5BPznlml49trj8MzVx+IZbp+7aRr+c+sJNAw94GTEElA4e7AwxKX8KDcvuw/dSai+NKh9c5LRnf3NeO4L1NLr69QDsXzGe7PuzG87+7FlbBvZXwvqWumRXKQtDqSx2zY6HGnN80M2VH6pzww4iayR0eEQauiBaOpNYx8Q2OgB9h8dzG9ivyz88fKj8M5dMzD37hn44N5T8AIV//IT+iNNfVf1k032jSlfM+7NUxxVAeQmxuGYIbnomZPELndkKMWMmPI+GqBR3ZRUt1qSdGtRFV78fCMWfrPL5OFkGFxNA/bp0nx8tjwfZSy/ztVod0QukkWkpJGBH33ywoEh3TIwcWgXxCV4EVL/82C9FO8TLq9F34wk3HTeKLx+13TMvedkzP31yXjz7um47+JxGJ6XTs9LwxcTETQPEXlGzHA9mTdD1O0RHYy0YTMrxsHQcPHmItz//EI8+PpyPPreGtz30hL8a+46VOrZJvtz1Pv9Q4osRaA1D1XWoDMt93kMT885prcZ+OlGL6t01JDOuOK04Tiyfw5cem55wIrXMFRGjbDGopz5f8A+6oOvrcDvZi3H715dhrtZt2sf/wo//O37+M1/F2Mz+6Qe9v/cmjSS7MWizcW45u+f4/u/n4vrn1qAe19eij/M5rWvLMXf316JeWt2w1evzEHdV9pxsIovGdLbJwQDOHlUN1zBkH54ryx0l+wyEjGE/dILJ/fDNEYM8WEnAgyZIzKX7A8ADZxuNZ+pQwcicMciLRtGbSRlRZwbby3ciuv+8CF+fs9beODJ+VhA5QWV2MNjTTYiM1HfSyPB/qpa+Ctr4aSncDPE9OhgA9dKQVKYr1t9KtOvauoGzYPJJSYqCPD3/FW7cPsf5uKXN7+GW//8IW59+BPc++jn+H8vLcUH3+xEBVvUm8hSKmxkOVwuFzys8zaW/bV5W/Dgcwtw16Of4qa/foxbH3gPV904C/eR8LvLaqJ3iUBe2DyTPlDy7APmwXKrHPFxrsggfT1ovEERkKfGBwfL4aeBlMy10F7t0BAhm4U61nYsdDBPS7CNNOgQpnVPT03AkcNzcdy4nujdM519HIavDA2NIjSASBvzHB8ViErbk9ePyEvFIHqEUQM6YeaJg3DsEV2RSE9dHxoAkfLpiVBrIrakCpG7sh94/MTeGDupN4ayTAP6ZqNbz0xkdk5GiiIIRhKaKaV6mPowB4WcnlAQaSleZLM+3XtkYWC/HAwd3gWTjuqLCUfkIUGGLAaaiB/R94ZltT/oUisJsj1y3np2XB/pNCqnHdkN5x7dC0N7ZWBY51SMzEtD1yQPXAz71WZ1GTUCZVs/Z6Pc+7muPaJjkZYNFCLZNHWxB0Pk/7tkLF695xQ8z/7n0zdMxfcn9IKX/SYTgjXQmOKyr6IWmXTU/3vyYMy69QS8cud0vHLPdLz829Nw9xUTMaR7+rcjNJZFw2ixg0wqssLyOy6fiJf/cAZeYZ9wFvuHb955EuawnP+46micRCPl9vlZx1pTn9pKP7LI3suOG4Dnr5uKd3jeG0yvql4PnIqXfn8arp852qzSiUUdt1pD6euzqR409fKYYXn40/9OwSuU88us0ytMz94wBRfRqCTrtTysR0ckYEvQwTwtvSQb2FnrR7/cVIwd2Nk8k+xMSz6mdyYmj6BHoTcyq0PqK5IIXxMAmIb3zcFZx/Rl3ysTvbKSMICWv7ue5TbVEdah1lIq5hOmM9frXAppgDRwJE+uCEFJPjEvJc6Mvg5kPYd1S8do1u+8Y/rg5rNH4sje2WZAzM9Q08k8po/tiVsuGImTRnc1s4iGdUvDwM4p6JuVjJxEL29Hb8x8raSR5vyd5Qiye2AmnrRES1ogj2SGz32zk029erDPe/Sgzvj+lH7oRq8bpsc1YbSNjkZaC1LDsBlRtSBl1IhpuC7sqw9rJ6/kuRplVShnwrrotikcoH42CeXlTE/EdpLmkTdWmMGlNxdsxQfL8vHe19vxFn/P+nwjPly6HTuKq/dyZH1yU9CPBDYzvdgvzPS60IchcXxM+Ku65JdU4+NlO/Dy55vwypeb8Nr8Lcx3C/776Ub88p9f4YXPNsDH81y8/tuEymYl02YKjVVDCYWbA4HpHph/DvDCNo4OStpIqFsfhniNtR8POqXYCW4sXFeAZz5Yiy/XFGDl9hIs3liE1fmlZuS2oT6Z0GTeLYAmxjsYFSzZXopfPTkfM++bgzN+/Q7Oun8Ozr3/PVx459s45/Y3cD8Jrbm2FuI8TmRo1FjrXUt95lU3OewbKgS1sK2wEnc8MQ9n3foavn/vHPzwd3Nx4QPv4bz738UlD7yLh2cvx9YKH9z05upHfxsQQQsYGWgK5pLNxVjFemvBwWNzVmFTfpn6CWZxwF6QvFU+Q85WboA2jA5L2pZAk+u9SXEoZds//PZKzCRJzrvjLcy8/U2cc8Ms3PTI51i2pbRB1dhjz1tHyc20P269DF892Umo4baSRFaqjmdKj0chuwKLNhQif/ee6XsJ8W6M7JmBkQybM9LjMGJgDkb1zTYj2xbW76zAqnWFKKr2wUdiam5uDY/XJngQYHfCk5UArzzstxSOVrMe7yzaiqtoOCTn8ylzyf3S33+A57/YiCqvE16WzUYEHZu09XRufypozR32aMUI0xb2C5cx/FzLPt6yLWV4+b3V+GjhZlTqWWw9OOkFIp6g9RVduWoRuWb4mERv6tRjLf4Osc9aSvJZSPC4ceHxffHSvdPxwaMz8fD1UzGOfUMzGhyFm6FzHPv5Lr3tgflqkb6bebm4leGKnaffWtDdVYTYZXQWylj+OUu24dWFW7CGUcBKRg5LS6qw0x8wq4P0uOgQiLXdosOStn4b6+9mt7tCZSqzvJw3OS6yJjMtDk7+7aP66a0Jht/RpMGhahJcb2sIST0PeUgZXUPKmxfRqKzbUWkWBMjoqDxueuPuOSkY0TMTXeiR1chWWRWG7uI1xaU1JtQ/9NEvb0C2arJGOclZ49NUwz3yUxk0wKQ3Tbg1TziNnp7RjuSuVVNWPVsMc+0hr+S3ig5LWjVTbFPr7wNuuqhmOahwToaQ+b4A/vPZBrzKkE0zrlaw37V8WyneW5KPv81ehnmrdyHA8zQX9pBCZSIRnFTsNaXVeOjN5fj33DVYuKEIS7cWMyooNm9vWLKlhNsSLNsaSUu477V5m/H4O99gRUElwjRGDkUHB0OK/YJ5MzKoYpq9YBv+8fYqhvRFWL69xMjvq7WFeJplf2PeFlSyG+5MZJSj8jQ0KNEYdGp0vCoWh7RahxEdaz0trXKgxg9HeS2OG9sdD1wy3jzqEfQY46kP1+LGf81DcVVkkOWAqEWSyKMGKnkttSM9Od68SlRet7isBlW1ATjpIcxnMoqi62kvbWg97WctWwRPuUQ+wcEfpsUYxkbz1WJ4J5U2JcWLRIaT6r3qFNOyoWA03HWYF4mXVdSaNbeOBIbHbq3T5YU6TiFrFpXC42aD8jbrerWets/ei+Dl0a31tDu0CF6yCTAOqfUjlWVMN8+FHWY+dCnLFGJY7xZhVZDmqqTam92DEA1X725p+MsVk3DSEV1NuC+8Pn8rLnuE9y+qhpttdUB1i4FKY6+nPQyQ4M3yrJbaKF6rSE2LuQMM23ZTUfXmh60kqJa/uRjWqa/Y+CBmoweaBm+qWVZBGp149qUzaoJI94eQSmVNo6HI4u8MKpAMQymP5zPs3cK0tbgK+TvKUJRfgfJdlSjbWQFfYRUSWIQ0EiQ9GERKTQCpPl7vDyOjNgQPr9f3ecKqaGuC99RDOK2ldTIELgmEsXF3JVMFikj6sLogilB0KhtJhqnh/2wI3xnStgwRbybjH6ypRZh9QUdJNTzsu3qoeB7u99IISNm1eFyzsQyzWxEBEstVFcDRg7Lx28sn4fEbp+KR/z0ej1x7HB755fH8ezIeu24yrj1rOHrlpvIKTV90mHcTnzSpF/7Ic5759cl48q7pePy2aXjs+sl49Jpj8Pf/OdYs7XvkmuPxT+bx+E1T8asLR2NAVpJZfmgWwbcWJEJ6cU2nDFfUwEtv6+U+0dRDo+Ni9BLW3GclRkmR5NuTymrNon+9QC5Qqcduyk/1jGTfGDoqyb8z4bEGap6auxY3PcHwuLr54bHWyGp97vC8VBw7sBM6pcWbj09JbPJuCR6XCfE+W1WAr9hvrCDBuKOB182EYl4304zwmJVWw/gZ2uXxHtddPBa/OH0oDUXD0thSVIXbn1uIp15bgRDDzUFDcnEvw3Mtnj8QXPvkPDw6ewUqWW8Pw+0mZc+yNBke68VuCo93lMNB796Z0chxA7IxokeGOcdHI6fgx2JX7DPw2FFmjZzHUQ+qaEw+WV2AeZuLUUUD4KZhUngcbCQ8fo3h8U86YHjsupOI/m4zWLGtFHOW5ptwL7J2tJlgQ5t+Ewnaq2sapo3shi4Zkbc6aIRyyeYivPv1dtSwoTWRosl8eV8pXrCwGoNyknDT+aNx9ZnDMHlEFxzPpO1xw7vgqKG5mDKyK0b0y8bqbWXYtLbATIfs1jUVJ4zqhp45yUYBRfJvqGya2VTBMpolhNFbNQqeoMXsbl7fOTsZPTspL5jPiGitcBkNVA3D2wpuv1pTgDeppJsYcmoiAq2dMTCqv/S/hB6qhB5NC8WVJFuTmFcV5VXJUHsljY5mR63OLzNrkl37U0zVi3UJU57ZmUk4Y2wPdKenFsS/dTvLMYtlqmBYnkylv3BKf9x7yTicPKYHjhmeVydHvdZWaQoJZyVrn5LkfPTQPEymnAf1ysSmjcVYv6kIQcpQXYcw5Z2RGs98u5vpqxY5V28vw+wFW8wrVvXyugNaYF8PMijxlOvYvlk4zhjiwxek2uHx/uCM9KVkaWuoHHrVqkhfG01mATq3kQXleoTCs6WxuuggIRXzsA9YkeDBs59uwI8eeBfn3fUOzr/nHcxkOv/Xc0w65863cNVDH+OTlbvMiLKHBN/NEFSf5rjgvncxU+fdq/Mj6YJoUh6aQHKB8mK+5937Ht5euBV+KribRi0U0tI4rYqKJBOUHXC9dEHkIl1fo+/bRmWmJFnGpob262/rGvN2ECLCv6YLY44ecHnbPuzR4/1AZNSrPwfmpGBUzwykJTIk474wTbyMbRytr0LvJbT+S/JLzSgyXRjD4y7mFaotDo+jUJ9aDaS3OjiZr0N9TYV/2inBRFvPoUEwveAt6mW0PxwIIEySmLcXandjgrTy8FDWDCNNxRhl1KHuPmEEXC4TpahO2tXY2xjrh8dOrxPZaYkYQxn26ZRintvqjSJ7FSlWIBFuGkgGCke1UP9rRivLtpdAvRA3Pa36yY2Fx7PnbcHlCo+LazpUeGyTdj/Qc0w50UBJNVBUSW1kAdVgKpQO6HUsUpKMJLgZvoakxIUVB9+nFVgfhcf6dEgfhuinM6zslptiRnfNRHrTctFRVUvJreY0QtNAmvlrH0TP2vND5+u3Rdao0CV9zZQScWoZSs/5eiu+WL0b1eGQmVFl+rSVjbxCNUpavfdYEyfkJcP8zQ6pqZu5R/Q+BnWFIurvV/20LzUOrsxE895kBTV+3d8m7eFFWyOteZk2la1rejyGdktHAhW1uELvWgoiK8WLLumJ0Ffi5q8rwMbiKpKJF5XR07IPdrCeVg3jp0LmsH/6vxeMxnXfG24GZQ4n5q8vxHUk4odL8+Fmf1392f2SdleF8c7JTL2yEtE5g6SjNdGbONTgjWmgeC1oTEB80yqtzXrMVlKDAP82HzvT/b9jpG2O3nYISPCN6EbDoKLIkfqLq9GTIfGtbKjnrpuC/153PN68fRrm3HkS/nvDVDz800l45pfH4w+XTsDQvDQ4qMCRd0Qd0N0ahnSMiibl3klF1TI8q893OJL6l5t2lZsBMEUXzaKAmEeDGVdRi++N6oZnfzkFb91+EmbdcgJev5Xptml4o5GkY0qv8Tydr4X+D//0KIyn8QxRHlpjaxH7uwTb0zYGkkXhXLCwCqP7ZOH2i8fgRCqdV/09q0Asq6U0q3aU4Y5nFmH2OytRyzJMGNP94MNjQo0j5UwmSY7okYkeDI+dmsmkMFb/6wRzHiOC6O9YNNa8kXLvLVn9pf2x4/XmPBZUffiKshosWLsbWytqzJf3HJRFk18YkKfVt3w2FSOFnuknZw7HjeeORFZynKlX5J/mQeVQVZZvLcY9T87Da9SRQFo8s6Bs2XWxw+PDiENJ2n+TtDccSHjMsij88rCxx/fKxFT2UztnJ5n+nZk+yH5dUiLzIaneW7INr32djyKGauGyWkwY3ooDURSAjyG4Q0vwanzGoERZt0fx9xFSc6XWQPPH7lI25m/+o7KwO+DJSCABnMZw7Je0Co/1lUASqUenVJwxrhuO7JeDGhpEfT9JWesWSsrTurmRr/klp+4w7+UKsA3fW7Idc5iKJEMSUYa1sfC4oz6ntUm7H6jfpGe8gVIShiGeIYuegwqKnyU9JSqFi321MPeZb/m0Qp9W4GXmPtnJHkyi4ehJ0sijSokE6/YNoTlya+xaC8pD5VdfupwE/XxjMdawXxniAfMRrZpmkJbnm4EotkGYBDPf4THEqn933a2JEqni7N876WH1RXrBzzxt0h5mtBZpj42SduxBkZZ3ZnkCgYB5bUvvzETzZogShmMBXwgpaQnIyUlGJZV2lT5qTK9seFysGVG59RYMtGAgirf3s++WxXtefuYI85nIHF4nNPYGjUMBM2WQW/Wt36WXu+uf8/DFql3wdEpCSKRpxuixS9+LpRw6sy5ZJJCWMBqDtFc9oiPhxF5TamQ0+KemiebTSBRpyID7HOSNvO93jbT719v2Ckn6YPSaiqpJdr6yKuSwga6cMRQvaoDk7pPx0l0n40VuZ989wwyUvHXnDNx1wZHmlathhrGGubFK11JEyy/1iKey035Fvg6gvjZJ0dwkAsWmhs5pKgWi99R85HjKwuiro5l11CkMgz3sD584OBf/uPZ4vH7fqXj1nhl45e7peJnbPenkmLRnv86bde8pmH3/qbjv0vEYnpOEYFl1dK535DbfJXRcTzsm6mn7tNDT0iqbgaiCShzZPwv3XTYBU0Z0jVzDAskTyC+ovIqYN7GsNz81Hy+/8Y35uNSEcd33XZr3iTztZ9hR1czwmPnq49FySXkpCTi2fyf0z02BizLxyU3x5qb1mKyy7MGeP8yvmGO6r/WnJdvIyh7WyqGhHVNBA23cmlDB/btLa/HRqp1Ytb0MtQ4nQ1Sn+dbPfsPjzcVIo/e7cuYoMxClr/C3FKvZP5anf/mTdQgw0tGL+hobiHp9wVZc9nc7PD7kUGnaBGl5V4nGX+1HOhv8xFFdMXl4V+ToDRa8UOWUr5HnUej71aoCPPfZRqxnmBwur8aEkfoSfD3SmvD4ANfTmpMc8LHM0LxivbBNAjEksxBtwvotaZ2i/To/jmRRf1yzElR4wZzDf7Ru0c/9NFS0FOaQqaiSFvVL4ZWH1usmeU2dJIP9D0R9hp3bS8z7m0fw2DlH9cHg7mkmGNG6XgsqRuxEELOMMgrdWn1q5fnpNzvxyucbaCSrzKto5P0bmxHVUdfT2qTdH9jQarAQ89RHjLV02x1VWOmVludplmC1YtfkeAk0ugi+fp+2ZaTVfTRKm6J3AmclIS1BH2fWyHWk2SL/Ni4h6amSvlu7sbAau2tYD+7QTC8HS6B8QjRMLoaw2Sx/budkpCbFkWQO1JIQRSUV2LGzEqWUn9YRe/VqVt1U96e8G1vlI5lFvgRP0tLY6JOTOlfL7hJZH+MhI4U3aKqNdUyyUp+6VkaHsjPv8dI+9WkZKvfpno6/XD4JJzIasiag2J72W4JKc6hI26I3V0gx6Ukd9HBJpGkcGz6ooVNCuqFUQ+Wu4jkBY/lDCO8maYcf/JsrzEAUQ9I03uTik4fghjOHIyeVym9abO9mq9+Ie2QWmU1UwZD92Y/W4v9eWIyNxVTi9Hjz8W1U+DGIIfeZx/bBjDE9MYgeSy90FxRyl7GPvmDdbrz5xUa8/OlG5Et2yZQdvZnu2RRp3yBpf0LS7hJpaQhUcG8giCQWSP/J6OkeFpyqMP+XDpj90UpoIEyy0nxmvXfS72W4zvtzd5OkfYOk/bHkTT1y631TEkQLoBLapG0CbYa0zEui0YegMtjg5x7dF6eP74mM1DgznU5lEhn1BkYN1Hy8bCceeXcVNm4tBZj/hCO6kLSxj3xaQFomzcjqTK9y7QWjcNVpQ83yMHMsttX2IyAd1vnvLN6Kmx77EksZwivk1fdnTz2yO267YDTGDugUOZnQuSKNNWps4eVP1+OOpxZgGa93sZugtyQG9kfav5O0+WXwMi/Nx77ohAEY1CPDeFnzZb6Yehh58IZmF/+xImSRTdGNZKgXtD/9/mqszi+nIfBGwuPvGGk77HraHnlpmDaqG7pG19OqP7RkUxHeXdz89bRSiHBJNYbkpuHKM4Zhxuiu5nMVvbKT0JOpB8NVfa5R2+6dUrBqazHWrNyJIL3avutpEV1Pu6XZ62lV87Cb/VlHiN1ZHyro9TbTa81buxvz1xRg4frdWLS+MJI2FO35Tc+4kFulxayzHkd9uIzK/sFaLNlWBp+Ul4ZtXL9s3HT+KEwckmvKKGiV0uINzGNjsfk7PXGPsg8m2bTKZ9nqAvPYy0Ul1nNps56WcohdT6uwW+tyZ83fgioanmSq/nlT+uOnM4aYz370zIrIMTZJpkrW372jSZ9mkdx7cpuXmYSVawuxmmU062lZNkUMGWnxOJkGqG/nPetp1+j+Zj2tH06SrKOsp+2wpO3Z5SBJK8rwBHmEWjZYHPty6QleVJKQekN/fnEVdpXXmK8O7CiqwqtfbmQfagt208tKkbvlHTxpBfN+Y6atu8rxnkLUjzdg9heb8Lrux4hE6TX+/RqP7Uncr/Q593/Oaz5ah7e+2oR1hVUIKfRlYcLBIKaN74ULjuqDNJJPkEd59bONuO6hj/HgP77AFob5g3tnojMJYym8IthFJO3G/FKzdtcibRZJezpJKwMmSMlX7SjH7IVbUUWDE6aSOxkx6F6aCrqtuBLbKbcdlKPkZ7ZMkquS9bfSTnpSLdLYRUPxxsItePPr7djFPrqT/VTJ9btG2o4XHtdGwuNj2IC/vWQcw+Msc6jFfVoqgMJfL69X31LfvlVwrBeQaRBW4XHIH0Yxw0RfvEaSSQiSo7UGomQ8dG0c79rJ40YSjY3GdqVEBnWb2GaMGBzziz/0gKWa5dvFOtTwNIW0euPEFacMxj3njTL9ZEELzW96aj4enbUMFfTmXQfm4JafTMRlUwcwHIyUdiE93M0k9DskY90qH4bHA3pHwuOjBuwJj0XYyxke79ZIb5LHrAVOZkic7GXfn+WT6u2jfdbfMY2uOhgisnzFqgPLom8MqY7mkVNZDcPjDDN6fOKILh0+PD585uJbQH19aAmMwjD5qWwltNi7S2tQWFiBopIalFH5S9iHLqIR8FEhNXfWIVfUKndmLsxKH7WOr/bhDBqhZ24+AW/ffwreuGcGZt81PZLujm4bSa8zvfObU/DKnTPwi+mDkUVdMxNAFEKYsu4N81oWRhSgF3XHcytmxEDyMB5r30v3gQhpSKnTnQxl+bOSHrKgpAqFZbUoKvehmAa2uIK/6yXtM8eY9LfkruTzBwz5lPYXg5l7WwXoQOiwpFVTHSyUhwai3FQU9deeun4KXrjtRPz5qmPwj/89Dq/dPQPvP3A6nrtlKs4Z3wPx9AIhEjmiJAepKNHL9eYJvWNxQr8cjO2fgzyGoQq59S6kusRQvD/78HvSnmO9O6cgNz0RQ7un48Qj8pCbQq9K72hI2wAiKs5/qeyKJKy+bpPgefWJrHwMabUvwPsxxB3E/unt3x+Dl++cjv/ccgLlORlP3MB0HdMvJ+NfSvytZPYxPclznrlpCl6640Q8e/NUXDptELIZFvtIZoXmzShdh0MHJG20GY3GRH5aOKAGjoa0oTIfhmQm4dITBuLso3rjtLHd8dMZg/HDyf1x/KDOGNsrE2eM64nbfzgWxw3Pg0frael997n5gcJcTl+S4EYxy/Lmku14if3Uz1cV4JNvdmHu8p116QOmD1fsSR8wWcc+5rlfsA+q/vZT7NtuKa6OfAZToWJ9gWjXAQlpD9RdiFUmkTiR3QUTVvtDSGRoewqjhV9oQI/b08f1wLmU50z2qWce3QfnH9MHF8Qk7ZvJ7XncnsW+98mjuuFMnn/tmcNwLPvZXkY9mi3W1DuaD7IF2iw6rqc92Bbj9cZ7xDlRwJBOg1hr88vM5xh30WtoUGQnU0F5jQnltjNkrqBXDGs2Tks1vx40UcPDUNWf6DGDL5f+9j2cdctrOPv2N3Dur6Lpjphk7YtJ+hzm2be8jh/cPwePz12LYpbNkagJGixjUzLSYaX9yFHf4Amzn72joBKf00jo5e2FDL83FVRgyfpCVFXQgHlc8DGvdZTf0o1FDItrKcMaI7+9Umm9v6NpF/dL7rt53eKNxdhUVI0A+62xdkfVsX5bMMM1B6sHbRAdcCAqAAeJNGlkV/zu0vEY3zfbHGrRQJTRhLB5gJ/An7nJ8UiLTuHT1EWVVe/j1cwhjYDu4r35M7rKR5MrDu45rYE0kzfSdEEvUyJ3yZhYzzCtxtNWSbKykiDpqYmrmXwaQU3wMC+/WZ1zxSlDcc/MkXsNRN387AL8482VKNtQiJ59c3DDRWNx2ZR+dQNR89YWmE9+vr94KxydUiPfr+X/ylML3fU4JyXRawi4leSqpJy0hE9lcAbC6Ez5deb9dF2A3lkyFJSNNSAbik5esWonEUiGKt+2UvZxeS+nR58wicx9DpLQfXtkmOe002IGomZ9tQVXaBoj+8JmRpRu0gKoFPbkiiag0hwsaREl7e/rkbZF62l5c9NoDPH00jaFensVSH1DaRWVwmMIEYisp21oRtSBLhggtF41jkI5enguLprSH12zk02BtPpGiPwbgUaQI0Xb869Gt0XyAnosPQaaPW8jiqj4WjJ0xakk7XkHRlp9NOsOkva9j9chkKLHaZFxa72zSc+n9V0hycgR54EriTLhVn1jCVIvDQjwuOQY6QNHvKUskOYhB/VGDsrRzI8WcXWhrjWJ/1hypmc3BOT/fkY3mhHVm332h8zo8Z7JFYa0msYo0rKbYZP2EKFVSFtB0h6xN2n1+s2XP9uIKx/7woxculOb+cgnFg01unbFKJVZFG7mHmsRfEOPfLSe1n9AM6JyvS7cePFY/M/pw5oviwYwl/3ia/72GZas3W2U/wrmtxdpqZi3PLsQj77xTaOk1VTC9QxzV20uNi8617snZBA1TbLSF4Cf3lSfCU1i/qleD+K9EaNhic48LtMPyktv5dAXGoT1uyrw6dId+GrlDhQyH5feCMJ8IucyxcrZgiVvGqSh/XLwx8snYDLlrtlTwitfbsHPHiVpS+wXu7UL6BFNrD3yUjn65KWgb2YSHNW1CGm6o1kNcgANqfzqJ3labQ8R9D7jCm7nk2jz1hSYPt5G9hfX7Sg3b/BXWt9Aso5t2FVuvkf7zdZSvLskH7vYLzSrdlrodWSA+ndNw6kTe+H7U/vj4qkDcMWMwfjlmcPxq5mjcM/3R+Ou80fhhu8Nx09PHoRLThhozrloSiRdwmjhR0rcd8nk/pEBJ6abSYT/3nIC/nrl0ZjQMxNheketsGpcziw/y6L3Z2k65gi2rfkWb7RamkxTUlaFoDw/aScD0VHQwTwt25aWPlDtQ6eUePz+knH4/vF968IizV56/v01+N2/F2D9jlKEMthD1Au+o5PPG0Zj4rEu4HFe7HQwDxrfAPur8rTjjacdj2MH59bztAfWpzWDQbzWzUiha1Ickpm0gk6PO6Jn1I2gmn/NP9akBXo43juOx6sok+2MQKr4O8zwVemKU4bs3aet87Qr6GmLGvS0grytNf9aS+7qezDdW/OK9exab6vQV+b3PkMcZB4Mx1VM5SEZWfhoaT7u+fc8fLRiBwJJ8eZrB4LCa8lR6+9N/St9cNHbjxrcCfdfNgFHU+YyzsIOdgF+9zzr8tpyVNDweTT41kJV11VtydN2rGmMhJacaQS3pqASlbSyA3tkIC86DU9fAxjaJxvDBnVCsseNYEWtecGYk8rl1IAJty6S3mytREvu4jn7JB2jEnioRLL0egGc+omygWH2WbvnJO/zLZ9VW4rNLJ0KKkBzpzHqHL31UH3GQspDr1ItqKzB7sraaPJHtpqAoBFW9u+0WH03uwC7y/mbnnUHk0LOEOuvSf7mjQ9MYwZ0wpRhuWaWlSAyvku5L6RXr6VHT2dUcjS7GaN7Z9aRSue8tWgrHvwXSbVwG5IzE8x8YOu4FHxrURWem7MSjz6/CKt3V6Nvt1Qkx7Nva86IEFrzpx98YTHe/XAdwjSceZSTZRjUXqW+kPngtL4xpOmPev7trPEhjnKP570yWY8ju6TiwpOH4HZ2HbTgwVpHqzK+PX8zHqbx2cXwWS9VNx/PPgjY0xibgErTYk9rgRdoxNfJEOu0MT1w44WjMbp/tmlUKy9LubaQ3FJ2fflO1tQciML8NOKJDLYIe8pC72r6bl5U0IO9s2gb3l6Rj6IKhmPlNRg7NA+/oac9LupphY+W5eOihz7Gpp0VZoVKrHdpFho6nQYhJM/JcN9LT5RCBY1P8Boj5ec+vaO4moUPx7vgpqFSXfSJEU1j/OkpQ3F3TJ+2lvtufiYyEFW+sRC96GnVl7508h5Pu35HGa7+y8d4/dVlQGoCvnfKYDz+i2PN6idBg1lPf7AO1/71Y5SuLkB6tzTcy5D3ohMH1b2xYgND+wfo0f/+7/lkWBjHTR+IP1w+EaNpUC386+N1uPWpBdjO/rM+V6KFCGeO6W4WN+SQ1JnJceienYQsytGCVFljF7O+2oRf89qlW0vgpFExBItp1wOFLrX7tIcalLJGGMNp8Xh5/iZc9vv38dCs5aavJ6WSJdY53dn4kwbm4PSx3fGD4/qa/tYl7KdZ6UdKJwxgGmgmVyjpdyQNwMXsk50zsScumTYQt/9gNI4Z1BleTREMALvoAbW4IFZXBnRLxyj219z0mEGGdaafJSLuL1lQZtEkUmoVkl78po9Lzxiai3suHodnbpmG2b86Ea8xPX/bifjtTybi7HHdkavz2bc1A3XmFRHMOLZw9WGib0YTPI2X1kHRj3njRKcUOHISUWLJMwp5pAp/AFWawNE1Xa+cgF6yXq1IJAq91bGI0YErg8aiczLKuK9Ko/IxoP2J1J0GJoXXXnB0bzObShMuprCuI3tmGMKKqCKUXqb+9aYi3PzYl/ifv3wCfVfJnZV40IRti+iYpCVMP5DEddMaL6M3veGxz3He3W/jxn99aWYWrWYIvq1EK3V8KFRieKkkT9lYKqyXtK+YJNWc5LX55cgvqkaQnk7fm9nEPvO8b3ahjOdYyGY/+4qpAzGiRzo8pdXwl1aZ0c9gbZBkCppXjO5JJIO1nyG6cfgWebgV+UIMgUd0TcMffnqUmZf8yzOGY+rwPIzolYlhVOqj2df72fRBeOq6yXjqxqm4cFIvZDJvR3GV8XAOeYtYRtaBN0vwoIheeiXllE/SFbOOBZTTsk3F2E5D4VBIzWt3Flbgy7U7jTyKaYi2MjpasaUEfpGQxK31OLCe+xTVlLIvr3BdxnMDw+8gQ1zVxU1i1R8oMvZMZaPVkAS3U7Ybd5WjlMZQMldZtrFcX7Pv/c/31+KnjGDOuP1N/PHVpchnF8ejAUdd38EIK3TM8DgGpuH4f4CKH5QXpPIlsT+ZkZGEdFrinMQ46lbk0YK5T8zN9LMp4ShrhY2l7MOuZsiXz7BYzwPNwuzdFRjUPR13XTweZ4zvaV69amEF+7b/Zl/uK/YNdxRWmQ8419LIBDXZIHqO3ujvcui5q8NMUKhSaUgUPXcVmRWCH8V+3J0XjcFk9jstyOtVkNBV7AOmsh+ZaFbDRCql79i++MFaPPjsIny9rgCXnDca9zL87cyIRDDhMeX+D/YFy+m5RMxkEmpIXiq6MSrR922XMOQUmfUIxdST99JrXYd3yzD9VhFyNcnlY3XNiih6QTdJpA+I9e+cYr4wuEIGjuRVbcNVtRgzJA9/unR83Qoh4cloeLyV+Wkqp4LgHhmJ6MW+bxINY7nPb56/FhZUYDcNgPH+LIc70UO5RV6k3lpQTm0pPO7wpN0LVF71TjUxIaRwTcofZLgYK4HGmNpQIXSektyC3utLRTbGnfs0yhncXWkGcW5lWDeDIXgcCRT7gF+j2Zt5jjxQDY2KlgDW3ZqZRCYJOLCdcnjxsw2YQ5JXM98wSZCV7MF1547CjWcM5RmRPKvp3T5Zth3PvP4N1tEwTBzdHd+fMch8OCy2/7xgXSH+7z+L0IVEvPrM4ejBUFeo69O+LtKG4GXEoDKZ92Ppy2Lq19LImckNpqQMubn111CODHfNdDDKQP11jRiLODIYARoddQfIWOM5kcA8SEQt6wswummItP8maW8WaWkAPCmRz4joqQAFFZU5k5vent5cM64i9WM6BOps7t2GSNvhRo/3B+Ul4ug1pC55Lg0IsTFampxJcRHrHjPIZe5B5dSUwW30Kh8s2IpdDMX1dge9NE36JUWQ9+2cloDu9Pi96UH60hP1s1JuivmOa59OySbUTaSSfPj1NpTSu+jqtOQ4TBvVFWP75dTdt4je98m3V+GJV5dh3eYSfEpvunRDMbLoSXswf8sAiqwnjOmOceyDZ5IQ1gCdvPR7lPuiNQW0Z5ERbk03dGk2kVmqt3c9Bf02skzyRM4hiYxhiuGOkbfy4nEnZWbux1P0woIwPW9X1nf66G51C+iFpTQ67y3JN++o0uix5KnvB0nexihI5ibycO5lCFsD6k6L+zLwqoactnybnj6M7ZON44cc3tHj7xxp94Fa5SCSmaKnVB/cp5ePOekRy+nRv1i6Ay9/sRErNhZhM8O5Tbu1prTGPNLQK17K6IlKq9g/pscqUf+QSQNZtfTAG3dVYNa8zWaFj943LO+i58GdSDiRNoUKLCRSiTXNMUSZrSO5a1iIzdvLSPbtqPWH0Y/93xQ9eqGS6/GFwlk9I7Xkuzdpw4YU1jFTz6ZgyaIpxJ7DjK23XnSlcZo+am/SLtusySDb60hr+rzR6xuVeQtRR1DWn0Uy8tE7rbxOF7tScZRZIjxOD9IS480SyUkDs00//HDhuxUeHwaYslPhzGQCEyJq2R55x30ZJEUqQ1DziMZSAp5nmoT/a0G6h/srKmuwiST0iWAkm0y/n4TP5vU/O2UIrmGIm5ESb7yXUE7y/3vOKvzp5SVYS+OgvqczEMD0sT1wwwWjMWFwZ3aP9w3vrPD4MYbHZfSACksPmeyZsfrDGmcYOywPf1R4HH0pnPDMJxtw01PzsIV92sjbH3lBK2uqPGowGIST0X1cvBddUxJo9DIwskcnDOmWzH68F2kpHnhdbobHmp4ZRrf0BORmRh5daULN4YDtab8NUNlUB4V35rUrJFuIoXE59xVScXeW+7CTJNzJ8HYn+3g76WV3kng7ymqxnV55N88JeXgtr1E+IqeDfUe96O3rlTvNUjdNIklPjjyfVRg3hqFv324Z2KzR36JKBHn+Goacny7ebpStV5dU45mtQSpBtmLu8nwsWE1Pq0kmMZ621cGMm/K0Sxnea9plGSOPOk/bSpABDYSC5jU8PbIyMGNkT1xxwjDcfOYoXDm9O6aOiMeAnoVIyVrPPvpa1Hq/gT9+FdM6FIY3YWv1dpT6y1gBB0P9SJSjCsXK8lDC9rSHCwdaqfqtpOupJD4S3cNQ+eSxPXHj+aMwdkBkEokFvZnxz88vMuF1Cc8XSRLoqc8+qg+uPHMYRjHck4wFnz+Ea/71FZ56dxWq6Fk87DseMtkz4/172vn0tGWt6mnNkkrWv29uJmaO74dTR3fHmD5aX7wLm4u/wje7PsHaojXYVbMNBb4ilAVrmAKo5s39Dg+CziT24dNoGNORHpeLvKQeGJI2DOMyRqJ/Sk8kuhLM6PWhhO1p2zk0RS9IHVm5sgDzV+xEKhW8d16qmYMruWlK4MQRXc20zbXrC1FG0vrZJ17CfuuiNbsQJJH1vHYnw+8XP92AFz7agIIqejf2k1t7gGcviINRT9slpzFPu23vPu1Bwu/XJ17icebY/vjNhWPxg2M6ITNhJZZtfAyvLbgTc795HN9sn4etJetQXFWBWh/okTWBIwGOUAoLnMRwOt4MYBfX1mBL1W4sK9mMT3Ytwes7v8TSss2Id8Wz25LO7k9k7OBQwPa0HQH0QuZjYbsrkRvvwU9OHYrLThuKbtlJdZP5NXlfr1d94LlF5o2KAQ1ekTSaP51HosuL7WBIHiS53dFHU4dUNVgsy9OOGbrvI5/W7NPSsZJsAfTKSsfPpg3DpZP7IDOxCOvWPcWuwBPUs9WRt1S6ExBwxsNHwtU6XCbVONzcMjGYNluH12z9/Fue1wcPauBCFa+vYEqNy8TJuRNwaa8pGJXRg+SN9H9bE4enJ22jdaGRXobEbvYNdzD8+80Li/GLhz7CR8t3wM9jgpdKf9ZRvfHIdcfjgmP7IM2nV8CSmAle9tECTH6ENZoc7cd+m7bcPGKJ/Gx1qP+q1UE9czJx13ljcM0pfZHqXI6lX16PL764B8U7ViOJnjTFmYakUCLigl54Ah64TYrj7zhu4+EOJsDDpK07wBA5mAxHgIlbdzAF8eFspDryUFkbj8fXL8JPF76A57csRlmgNlqS1oNN2o4CuhO9pNTLcDiYFo9Zn23EVQ9+jJc+WW8eKVmkOKJnJv70s6Nx87lHoDfDZK1b1ewmb0q8Ib4Jdb5t6J717kuqRX+1HMpRkyKS4xNw42kjcNbYrnBWr8H6+b/F2iVPw13jRwqSIkQNukg+N7ceeE2KY9L++EgKUT7BRLgCTNw6goximFwkrpOkNSkg8maSvJ2xtLAa962Yh1e2rUVVIPLEoLVgk7YDweg9Pas7wQNXXhqWby3G9Q9/jD+/8DW2MXSW1xE0oeK6C0bjvism4Qiepw+GBanAGtgy6dtC9H7GGx4CXxsIBhHPcP+koX0xbXgekrwV2LXiCeSveBEJoTgkhONIWBfJ6eLWzcRIg1uR1kPSuqLJTdK66GH3JBGXhA2RsEyOYKrxuI4w+7382xVORaIjC+tLgIdXr8Gnu3e1au1s0nZE0OvqlSuezsnYUuXHvf+ehxse/gRfrtwVmaNLaIBv5vH98LcbJuN7E3shvrwGfs3h9QfMc129nvSQJs2GUujuD0UWTWiBQT0crKKH/WHjZWce0w3dcrwIbnsbNRvehKs2RNK6ER9wkqhOxIdEWnlXi7DysBHiyuO6lfwMkQMWYRO5L0JcR8hKJCw9LQJpNJxp8IQzEAql4euiAN7IL8KWyupoqQ4eNmk7KNQn1acjvdnJqEpJwLMfrsPP//yRmcOsWVgWIcb3z8FDVx+Hm34wBsNzU5FVG0QKvW66L4h0EimdfV9tM6xEsh1wUj5WiuaXxvxTqnzIpgZqQUJ2dE2vBZXvYHy+Hu3A5UaP7DQM7ppk3rBTs30RwgUrkQiv8a7xJKzCYpMCDI2ZRFyFyW6S1k3yystGEonLEFnJxb6vk8mhbTRMjoTL9Lb0tGCoHKb3dZK0wUAqlhcFsbGiti7SOVjYo8ffBbCvar7jSnnmkRxXfW8ELjlpIHIzE/Z6rLO5oBJrtpea6ZSaWytvLOHrDCvt3Rh7/tCvfRUpssfSMG1M4g55fC1GyEzyYgj72Z3TVRZzmsHBjh77GRrHueIwY+QA/N8Ph6F3jhslc36O3QseQY03FbXwoNbpQY1DyWtStUaCndw64vibyZFgftc44iPHua12ah//5vFasz+eeUXO0baW5/v5O0DDUB3WKLMXwzNTcdfIrji1a5pZL3GwsEn7XQEZYWYCMQT2VPvNSPIvzhmJMQMikyv0TPFwyjlWC1XOJz9ci1ufWoj8oorI627F6AMlrTsOJ43ojz9eNIKkdaHqnatQPP/vqPKkGBLq8Y1IW62tU0SNbg1pSVBtScC9U4S0SrX8bQgdJXAtEszWx3z8yifsNb+PyEzBXaOycXJXhtU2aW0cCETMME29v8KHcEklRvfLwcUzhpi5yPoEpVShfs+yTjkaUJMDVZzG2lH5qJ8mYmqOrz4J+s/3VmPuknzUUsv1MoP9LkaoB4XHAYa/w3p2xtNXTcTwbknAF/eg/JP/Q5HfYcgZIW3Es8aStorEU9pDWhLVkFiEtVLk7xqmOk8b/V3LPPw8vzIUhzC9+bSuKbjliDRM6uTdK5poKWzSftdgjdhKqdnPclHeeWkJyIzXHNqwWRIbiz1/NqAmDexqKdTGeuKkRQvby30oDwWjS+9cEaU4YIThY/88IzUZf754Es6ekIfEbW+hcu5vULR5IXyeRBJNBBVxSTgTFivcjUNllJBVhpQibkJkHz2pwmPtj5xrkTZC5FoSVYTVNkDylgU8iPMk4BfDU3D1kATkJbXOGlybtN9VUKh6L0ZIb/QwLwOI+tjDKWxpomyKx2XW5ZppgAehnQqRvW56uuF9cf8FwzGkixuBz/+E0g9+jwp64VpXhKTGoxpPa/0tT0tyRvuvhrTmmEXaRLNPqYaEreExQ1r9XedlvQgwr0ldknDHmGQck9t6M6Ps0ePvKkgGWmyzgN2b7IU3LT6SUg9jit7ffEokYlUOCm566Vq/H+8sXYfZC7agsNIF77CZSD3yhwyEaRT8WpbnhDPsgjPkgivE39yaFN1nJXfYzX1MoZjEv/XJbod1jMkV8jCKcSEYcOOIjHj8YmgSxndq3amMNmm/6xAx9Oy2LaWDZWsUChq0yD8QCOD3r32NJz5cj9K4bvAefQ0yJ1yCuIQMhEhqMCR3Bh0knQhMc6Gt/jN/i8CkiUVoEZUJ3A/+7QgymXP0kTEnfAHNA3fh+G4JuGt8Ck7u6TGPm1oTNmltdGgoxNajq6KKKjzw6mI88PIKbKrujLipN6P7KTejU5/R8DjdJG/ArDrSGlkR1iGSkoQisPYoGbqIwNH95jj3iaxBQ1Yn8hK8+NmINPzx2Ayc2MPLvCPlaE3YfVob3xn4SMx4twtTRvTAVScNxTFDs5BYswVVqz/F1uVzUbBzK0oZ1qq/W2UGl5JQ6UxkP1UDUZE+rOnfcr85zlTrSkDYk4yUpBSM6ZGJUwdkYmTnBIbmh05rbdLa+E5B85E1+NY5MwVnHNkbZ07sjXF9Ncm/FIGizSjZ8jW2bd+GgrIqlNX6UeZ3oDzkRaUe67hE4GT4XclweFOQkJSKThkZGNwlC0Py0tAlOe6QktWCTVob3zlI5fUBMYRCSE1MwjEDO2H8wDwcO6QLBuV6kODWi92qEKwsRXVtLarZ5/UzbA453Ag6vHC6vUhKSERWcgLiPK2/XnZ/sElr4zsLKb5epq7F+HqHclZKHLrlpGBQXgYGdslAj6xEetK4yDeIwiHTq9XbNXrn6GPahw82aW3YIPZ4XyogvSqZwb0OOJwu8H+zCik10YOfTx+Eu84eAa9mghwmHL4727DRhqBRZn01wOt1wxPngkcTPDxaNCESM5HEel8bvVzk78MIm7Q2bNSDIjuRWCugNB9aSS+WM3+3gbDPJq0NG+0MNmlt2GhnsElrw0Y7g01aGzbaGWzS2rDRzmCT1oaNdoY2Obni+S824pdPzkd+YaX53KMNG4cbmjmVkuTFz08chDvPGdHgp0K/LbQ90jK9sWgr7nt5CQqKa+ChcA7TZ0Bt2IiAShkIBJGU4DWfVLn6pEHwHkZn0uZIK9T4giip9pnXbJpJjPY8RhuHGSHposOBlHg3khP0Zo3DhzZJWhs2bDQOO/C0YaOdwSatDRvtDDZpbdhoZ7BJa8NGO4NNWhs22hls0tqw0c7Qph/5qGhK+u6Mz+dDUG/S03dHCafTaZLH4zHfezGLlvm3oPP0gmpdq/1WFa1zY6HzdH7suVa++tuCVQ6d7/f7zTWCzlFyu93mGl1r7bOgc3WNlUfsMQs6Zt07Pj6+ri4WdMzKp7a21uxTPrqn1+tt8L71oXsrH9XBkqfOj4uLM+VXHvXvWx/KQ0nlUB7KT3moDFb9m8rDur/ubZW7udA9dW+VtX47NgSrnRpq94Zg1Uvn6h5tFW2WtBL2rl27sH79epN27NiBqqoqo7BqaDWElC0jIwO5ubno3bu3SQkJCVi5ciU+//xzlJeXm791TWZmJsaNG4cBAwbUKUp1dTUWLFiAhQsX1im87tu9e3ccddRR6Ny5s1GyyspKbNmyBWvWrMHmzZtRUlKCmpqaOgWS8iUlJZnzu3btasqRl5dnyqjrv/76a3z22WcmH0spYsVu3VdJeUyfPh09evQwx3Seyi8ZrFq1CuvWrUNhYaFRfOWvenXr1s2UuU+fPujUqdM+Cqp8y8rKsGHDBlMPJclW+ercrKws9OrVC126dEH//v2NTBvLY+3atdi0aZORg1UOySA7Oxs9e/Y0SfVPS0vbJw+huLjYyELbY489tq6e+4Pa/oMPPsDOnTtNOw4cOLBJYqlu8+fPx4oVKzBx4kQMHjy4wfJYULvofOlNv379cOKJJxrj2RbR9qYxsjgi28cff4z33nsPq1evNgQRRBIdl5JbEAFFPjXMlVdeaRTv/fffx5NPPomtW7cawUuxpNAXXHCBURSRTJASPvPMM3j++edNnspL+Y8cORKXX365Ibju/+abb+LLL7/E7t27zXU6R0osWGXRtSqnFF73Ofnkk5Genm6OPfvss+Yew4YNM3lL2VSXWFj1Sk1NNeeIBNonY6X7z5s3z9RNyipDZEF1E5lFyOOPPx6nnHKKyUPQ9TIwUsYPP/zQyEPkHjRoEFJSUsw5uqcUXAZJxk4G8Nxzz8WoUaOMkisPyUntoTIoDxFTJJDRtKC6W4SWDI455hgcd9xxxpjFtpfI/tRTT2H79u340Y9+hNGjR9cZ0aagejz44IP45ptv8IMf/AAnnHDCXvevD+nQCy+8YHThhz/8ISZPnlzX7vWhtpThVjstXbrUyOjss8/e7z0OF9oUaSU8WeC5c+fiv//9L4qKioygLWWWF0tMTDSKpNCsoqIC27ZtMx7nnHPOwVlnnWXIoOufe+45o2ASuhRb1n/mzJnGg+p8QQ37n//8xzSu7mGRVookhRK5/vnPfxrPIOhv5SdvKO+kv5W3FFYeQGWXsv/4xz82im0po8ryxhtvmPJ973vfM/uaA3mXWbNm4dVXX8VJJ51kFMkiWyzkJSQrkSzWS6r+MhZLliwxdZo2bRr69u3boCJKniKciKdzlFR+eXjloe2kSZOMYZBnb4gAKofu+dZbb+Gjjz7CiBEjcNFFFxljYxFXx0WO/Px8QyYZqFhSN4bS0lI8/PDDxrDIKIqETRFKuvHSSy8Z73zhhRfuZazrY+PGjSZv6daMGTOwePFiLFq0CJdeeinGjh3brPJ9m2h+h+JbgJRfllRKJiVSo0hx9Fvh5vnnn4+bbroJt912G+6++27cfvvtuOaaa3D11Vcbq1g/XJKwY1NjiD1H97PCWimqlMwiq4yKjkl5dc9bb70Vd955p0nXX3+9KcvFF19sQj6LsLEQwa1+YGMpFrqfvKDuL4VSntpnRRzW+SqTDIm8s0VYeUcZCoXm8vqKHIYMGdKookuhFRpLaRVhKB/VXV5RbSLyXXLJJSZiaUz5VQ4ZR91LhFQ7yugpjG4NWO0jeeh3rNzqJ5VF5+q8piByy3DL6Co6GD9+PKZOnWqulzFXd0T5tSW4qHB3Rn8fdlgCllVVuCcSS/BSIAlXoYu83hdffGEUQv0yhXPqj8kT6zwptCznsmXLjCdVA2ufPNDQoUMNoSzFFoGWL19u+j26t6UIyvOII44wRFGjKZTTfuUl4inEU6iosmgr72QpbE5OjlHqWNLqHlJ8eWeFiwr1pMixSaG3+rwKfXUfQXmqbyh5KMRVnXWOyiB5qFugMlv1seSnsspTKKwWEeWhlc+BQv27119/3XjMM888s0nPFgvVXRGBiCDDJ6IrShJkTNQ2Kr9kLFlb5W4KMl4KYdVdUL9dZWlIjkqKOnSe5C6Prvso8rHkZEF5zp49G59++qkZR1CS7FV2tZP0TLJX1KG/2wraFGklVJFLJFSjSEHVuFJCCViNoXBYAykik0is8EfhsAgswoi8IpWO1Set+pTqr8SSVoQVoQRLeZSPwjb1/fRbYZ+UTecrL5VLCqlyKKRUn1IN/M477xhiKX9dZw1kiNQinYgpYyTvp7+lhCKXfut65SeSxfY3VW6VRSGp7qu6iUxvv/02PvnkE1N+eUQRWdfJYKiMIoYMiozUkUceuVc/uLmQDCUbKb1k15iHbQgqgwgj+YgwalPJpaWkVRtIbgqP1dbqg0tuGkiMTdqn8xTiSjaKTBTixhprQW0p+avroi6NjJIldxkdRXZyGurLy3hqcMoypocbbYq0FqRg8ooSphROiqx+kTyVBKukhhaZtZXHUQNpq/BGfUE1iCyxRVpZSgleeVlKovMsRbBCKW11L91bI7MKO9UfVJLHkQLK0ss4aKBJDWqVQ1t5ZSm6jIOIJkXRPeRx1A9Tf0zhtco5YcIEM4CmrfraqmtsiGtB95Cn0nGdJxIPHz7chLuShcilQTuRROepXPIQMiYyfjrXUsgDgYyBBuB0rRT/QEZT5fE0+KU2UH9S8hBaSloRSGVRvTTYpuhBsrBkGJu0X+0lYhYUFJj6x3patZOM31//+lfjDNR9UFSlc+UYlKRLkqN0Q4ZVeqA8mlPWQ402SVo1qDyoRm6lMAqvJHgp+pQpU3D00Ucba6sQSB5GSq1GlVdSg4mgsrpSYpFWglYjKCk/NZ4aRuGtvJYUSfuUlwyGGlzEUENK8eXR5OVECI2a6rjKoMGh5ORk4yF1XPeSQsi6y0vLSKhsUlJFBlJSEU+hqkivpPJoq33KK5awyksGR1sr3FZdVD8pkYig0WQZGJFEnlWKpn0yOJKjDIbKo3NF4KaUTvfSuYJ1H8lJBlHlVB6WPBuD8lCEo1FbtaHaTX1Ey9MfTHis+skISA9k1FVXS46xSXJU28lQKrKpT1rVSYN7Mq4y0DJO8tAipzy0NRCltlfZdL7uKyMsx9Gc8h5KtCnSqsFFLBHuiSeewLvvvouvvvrKCFQNZoU+Oq5+q4gihZZFVWPp+Z2SFESNLNLKMquxdJ5CWnlgJYU9Iq1CVhFLhBUx5E1PPfVU08gyCq+88ooZqBBxrTJoa4W2UmgRRtcrhNN95M01MCaFUJ5SUhkgDfBYnl51bSxZkLLoPqqrCGR59dgkkuk8lUWKJYOiPpjOlZJpRFteWJ5FRk3KbCmdlYfuqahDZZR31D4pp2Qqg6n8NRqsron2Sb4N5aH2UFfgxRdfNOG+vJ4iC0UPFmJJK2OjboR1fUNJ0L3UnpK9jLUIq/ZpKlyVHqltRForQpIeyLhrdFtdKvVhNWAmby25yRhYOqTIQn/LCUhukq/uLWMsGR5OtKlHPlIcWT/rmaCURWSIbUQVV41oDfbIe0jBFHqedtppRsCCFU7NmTPHhDhSFp2vPJSn8rC8hhpTeaihFCpJ6UUGDVCItFJmKY1VBsEqi/LQ9SKJGlMhqx7rSFEspdIjEz3mkMWXQlhKqG0sVC7lJQ+kMsgYSLkkDx2T59Z+EcdSQHl5kUB56bmokjyQBRkS1UP9bYV/OqY8FDVIhqqDjJO8igguj6/+3ZgxY+rKLwIoIhFxdT8Rzervq94ymiqrNY4gY6WRWEUj9fvBIv7TTz9tvJlILSOmMiqPWHmovgrHrYhF+T700ENGP/QIR95bbd8YdL5GfyU/Pde1ntNKHzSirTz1JKI5BJRequ8rGSq60lMMK3I4HGhTpBURpIhSHvUNpSBSNFlwKbmOWURRg0rBFLJpkKSxmTVqPHlnEU/5SgEtBVEjigDySCKbGlJksKBrpWTyUlJseTJdr7JYxJfiyAuqnysFlBeo36AanJJX17VW+NkQlKfqpmehsvwyMjpf91YdFDnIkEmJJCvdW2GrvIi8ltVvbAiqs4yXBnCUn+qmfbqfyi8CKhJoqPwWVD7VRd5UUYvy0D4RVyGpDJ9Ccxmn+mS1IOOpSEkE1/0bg2SstpG3kxETREDdV8ZVZbWMSkPQ9bqP6qwxBJ2vfYrepFsicez4RlOwDJuMluqrKErdk8OFNjuNMRayxFJeCUyQMotcTVnahiAlUT4WcdToUi7l1xyIKFZZ9FsNrnI0Nw9dY13XEKymUJ6NnaN7W2G4de+WwKqHZXhaAslT9VHdD6QcVj11rfW7fn1j5Wsda+zcxqDzlay2sdpeRqa5edSH6qwyKR0utAvS2rBhYw+a52Js2LDRZmCT1oaNdgabtDZstDPYpLVho53BJq0NG+0MNmlt2GhnsElrw0Y7g01aGzbaGWzS2rDRzmCT1oaNdgabtDZstDM4gsHghuhvGzZstHkA/x+0EK7ifD+KYQ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050" y="9693275"/>
            <a:ext cx="1318737" cy="86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26058" y="4463935"/>
            <a:ext cx="9831522" cy="124328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indent="1468755" algn="ctr">
              <a:lnSpc>
                <a:spcPct val="100200"/>
              </a:lnSpc>
              <a:spcBef>
                <a:spcPts val="95"/>
              </a:spcBef>
            </a:pPr>
            <a:r>
              <a:rPr lang="pt-BR" sz="8000" spc="-80">
                <a:solidFill>
                  <a:srgbClr val="FFFFFF"/>
                </a:solidFill>
                <a:latin typeface="Calibri Light"/>
                <a:cs typeface="Calibri Light"/>
              </a:rPr>
              <a:t>Escolha do hospital</a:t>
            </a:r>
            <a:endParaRPr sz="8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19" y="-5"/>
            <a:ext cx="9801860" cy="10990580"/>
          </a:xfrm>
          <a:custGeom>
            <a:avLst/>
            <a:gdLst/>
            <a:ahLst/>
            <a:cxnLst/>
            <a:rect l="l" t="t" r="r" b="b"/>
            <a:pathLst>
              <a:path w="9801860" h="10990580">
                <a:moveTo>
                  <a:pt x="9801361" y="0"/>
                </a:moveTo>
                <a:lnTo>
                  <a:pt x="0" y="0"/>
                </a:lnTo>
                <a:lnTo>
                  <a:pt x="0" y="10990090"/>
                </a:lnTo>
                <a:lnTo>
                  <a:pt x="9801361" y="10990090"/>
                </a:lnTo>
                <a:lnTo>
                  <a:pt x="9801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535" y="2728079"/>
            <a:ext cx="8414083" cy="75683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095722"/>
            <a:ext cx="3810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45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2496"/>
          <a:stretch/>
        </p:blipFill>
        <p:spPr>
          <a:xfrm>
            <a:off x="1212851" y="2230434"/>
            <a:ext cx="10045700" cy="8373693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10967" y="1196317"/>
            <a:ext cx="15888452" cy="1032975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dirty="0"/>
              <a:t>Após vinculação do procedimento a ser realizado pela SMS Executora, o paciente receberá o seguinte e-mail </a:t>
            </a:r>
            <a:endParaRPr lang="pt-BR" u="sng" spc="-25" dirty="0">
              <a:solidFill>
                <a:srgbClr val="0070C0"/>
              </a:solidFill>
              <a:uFill>
                <a:solidFill>
                  <a:srgbClr val="0462C1"/>
                </a:solidFill>
              </a:uFill>
              <a:hlinkClick r:id="rId4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212850" y="4535470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6030174" y="4085626"/>
            <a:ext cx="1524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1384096" y="3206742"/>
            <a:ext cx="8269154" cy="6476773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3000" b="1">
              <a:solidFill>
                <a:srgbClr val="ED7C30"/>
              </a:solidFill>
              <a:latin typeface="Calibri"/>
              <a:cs typeface="Calibri"/>
            </a:endParaRPr>
          </a:p>
          <a:p>
            <a:pPr algn="ctr"/>
            <a:r>
              <a:rPr lang="pt-BR" sz="3000" b="1" dirty="0">
                <a:solidFill>
                  <a:srgbClr val="FF0000"/>
                </a:solidFill>
                <a:latin typeface="Calibri"/>
                <a:ea typeface="+mj-ea"/>
                <a:cs typeface="Calibri"/>
              </a:rPr>
              <a:t>Importante:</a:t>
            </a:r>
            <a:endParaRPr lang="pt-BR" sz="30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pt-BR" sz="3000" b="1" i="1" dirty="0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Após recebimento do e-mail, o paciente deverá acessar o sistema SUS Escolha em até 5 (cinco) dias para realizar a escolha.</a:t>
            </a:r>
            <a:endParaRPr lang="pt-BR" sz="3000" b="1" i="1" dirty="0">
              <a:solidFill>
                <a:srgbClr val="ED7C30"/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pt-BR" sz="3000" b="1" i="1">
              <a:solidFill>
                <a:srgbClr val="ED7C30"/>
              </a:solidFill>
              <a:latin typeface="Calibri"/>
              <a:ea typeface="+mj-ea"/>
              <a:cs typeface="Calibri"/>
            </a:endParaRPr>
          </a:p>
          <a:p>
            <a:pPr algn="just"/>
            <a:r>
              <a:rPr lang="pt-BR" sz="3000" b="1" i="1" dirty="0">
                <a:solidFill>
                  <a:srgbClr val="7030A0"/>
                </a:solidFill>
                <a:latin typeface="Calibri"/>
                <a:ea typeface="+mj-ea"/>
                <a:cs typeface="Calibri"/>
              </a:rPr>
              <a:t>Após esse prazo, caso o paciente não realize a escolha, a SMS Executora irá providenciar o agendamento no hospital de referência conforme critérios de regulação do município. </a:t>
            </a:r>
            <a:r>
              <a:rPr lang="pt-BR" sz="3000" b="1" i="1" u="sng" dirty="0">
                <a:solidFill>
                  <a:srgbClr val="7030A0"/>
                </a:solidFill>
                <a:latin typeface="Calibri"/>
                <a:ea typeface="+mj-ea"/>
                <a:cs typeface="Calibri"/>
              </a:rPr>
              <a:t>O paciente não realizará avaliação do questionário pós escolha, somente o questionário pós cirurgia.</a:t>
            </a:r>
            <a:endParaRPr lang="pt-BR" sz="3000" b="1" i="1" u="sng" dirty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pt-BR" sz="3000" b="1">
              <a:solidFill>
                <a:srgbClr val="ED7C30"/>
              </a:solidFill>
              <a:latin typeface="Calibri"/>
              <a:ea typeface="+mj-ea"/>
              <a:cs typeface="Calibri"/>
            </a:endParaRPr>
          </a:p>
          <a:p>
            <a:pPr algn="just"/>
            <a:endParaRPr lang="pt-BR" sz="3000" b="1" i="1" strike="sngStrike" dirty="0">
              <a:solidFill>
                <a:srgbClr val="ED7C3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536826" y="3359145"/>
            <a:ext cx="190609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07907" y="6417281"/>
            <a:ext cx="504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>
                <a:hlinkClick r:id="rId5" tooltip="https://susescolha.saude.mg.gov.br/"/>
              </a:rPr>
              <a:t>https://susescolha.saude.mg.gov.br/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80037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2663825"/>
            <a:ext cx="10982325" cy="7239000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89050" y="1463675"/>
            <a:ext cx="15888452" cy="1032975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dirty="0"/>
              <a:t>Caso não faça a escolha dentro do prazo de 5 (cinco), o paciente receberá o e-mail sobre o prazo expirado</a:t>
            </a:r>
            <a:endParaRPr lang="pt-BR" u="sng" spc="-25" dirty="0">
              <a:solidFill>
                <a:srgbClr val="0070C0"/>
              </a:solidFill>
              <a:uFill>
                <a:solidFill>
                  <a:srgbClr val="0462C1"/>
                </a:solidFill>
              </a:uFill>
              <a:hlinkClick r:id="rId3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822450" y="5502275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2770186" y="4183059"/>
            <a:ext cx="190609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7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34" y="3712671"/>
            <a:ext cx="18310116" cy="496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66934" y="1616075"/>
            <a:ext cx="18310116" cy="17665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sz="4000" u="sng"/>
              <a:t>Escolher o hospital:</a:t>
            </a:r>
          </a:p>
          <a:p>
            <a:pPr marL="12700">
              <a:spcBef>
                <a:spcPts val="135"/>
              </a:spcBef>
            </a:pPr>
            <a:endParaRPr lang="pt-BR" sz="4000" u="sng"/>
          </a:p>
          <a:p>
            <a:pPr marL="12700">
              <a:spcBef>
                <a:spcPts val="135"/>
              </a:spcBef>
            </a:pPr>
            <a:r>
              <a:rPr lang="pt-BR"/>
              <a:t>Aba: selecionar hospital &gt; escolher o procedimento &gt; ações &gt; selecionar hospital </a:t>
            </a:r>
            <a:endParaRPr lang="pt-BR" u="sng" spc="-25">
              <a:solidFill>
                <a:srgbClr val="0070C0"/>
              </a:solidFill>
              <a:uFill>
                <a:solidFill>
                  <a:srgbClr val="0462C1"/>
                </a:solidFill>
              </a:uFill>
              <a:hlinkClick r:id="rId3"/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4708613" y="5557016"/>
            <a:ext cx="1143000" cy="95140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2448232" y="6548413"/>
            <a:ext cx="2173950" cy="41888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5851612" y="7207880"/>
            <a:ext cx="4811471" cy="41888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5832574" y="7055783"/>
            <a:ext cx="2425929" cy="659468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18317500" y="5987843"/>
            <a:ext cx="1200558" cy="97435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7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34" y="2977592"/>
            <a:ext cx="15826447" cy="71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66934" y="396875"/>
            <a:ext cx="17392541" cy="24154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sz="4000" u="sng"/>
              <a:t>Selecionar hospital</a:t>
            </a:r>
          </a:p>
          <a:p>
            <a:pPr marL="12700">
              <a:spcBef>
                <a:spcPts val="135"/>
              </a:spcBef>
            </a:pPr>
            <a:endParaRPr lang="pt-BR" sz="4000" u="sng"/>
          </a:p>
          <a:p>
            <a:pPr algn="just"/>
            <a:r>
              <a:rPr lang="pt-BR" sz="2500"/>
              <a:t>Para subsidiar a escolha do hospital, o paciente deverá analisar o resultado do indicador de </a:t>
            </a:r>
            <a:r>
              <a:rPr lang="pt-BR" sz="2500" u="sng"/>
              <a:t>previsão de giro de fila</a:t>
            </a:r>
            <a:r>
              <a:rPr lang="pt-BR" sz="2500"/>
              <a:t> por hospital e procedimento.</a:t>
            </a:r>
          </a:p>
          <a:p>
            <a:pPr algn="just"/>
            <a:r>
              <a:rPr lang="pt-BR" sz="2500" i="1"/>
              <a:t>Lembrando que, quanto maior a porcentagem, mais eficiente é o hospital em realizar a cirurgias e reduzir a fila de espera. </a:t>
            </a:r>
            <a:r>
              <a:rPr lang="pt-BR" sz="2500"/>
              <a:t> </a:t>
            </a:r>
            <a:endParaRPr lang="pt-BR" sz="2500" u="sng" spc="-25">
              <a:solidFill>
                <a:srgbClr val="0070C0"/>
              </a:solidFill>
              <a:uFill>
                <a:solidFill>
                  <a:srgbClr val="0462C1"/>
                </a:solidFill>
              </a:uFill>
              <a:hlinkClick r:id="rId3"/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10323909" y="8594738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917290" y="5276447"/>
            <a:ext cx="1679005" cy="341779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7386511" y="8199610"/>
            <a:ext cx="594652" cy="61551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4557251" y="9645443"/>
            <a:ext cx="5781405" cy="503941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1022932" y="9290868"/>
            <a:ext cx="5701740" cy="457815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16724672" y="8332524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7947550" y="7238690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3791025" y="7757170"/>
            <a:ext cx="506158" cy="61551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14300107" y="6766754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4220489" y="3887687"/>
            <a:ext cx="12872892" cy="2026416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17093381" y="3029233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732783" y="10282116"/>
            <a:ext cx="10926329" cy="861774"/>
          </a:xfrm>
          <a:prstGeom prst="rect">
            <a:avLst/>
          </a:prstGeom>
          <a:noFill/>
          <a:ln>
            <a:solidFill>
              <a:srgbClr val="ED7C3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500" b="1">
                <a:solidFill>
                  <a:srgbClr val="FF0000"/>
                </a:solidFill>
              </a:rPr>
              <a:t>Observação</a:t>
            </a:r>
            <a:r>
              <a:rPr lang="pt-BR" sz="2500" b="1">
                <a:solidFill>
                  <a:srgbClr val="ED7C30"/>
                </a:solidFill>
              </a:rPr>
              <a:t>: Após avaliar indicador e escolher o hospital, clicar em: </a:t>
            </a:r>
            <a:r>
              <a:rPr lang="pt-BR" sz="2500" b="1" u="sng">
                <a:solidFill>
                  <a:srgbClr val="ED7C30"/>
                </a:solidFill>
              </a:rPr>
              <a:t>Selecionar Hospital</a:t>
            </a:r>
            <a:r>
              <a:rPr lang="pt-BR" sz="2500" b="1">
                <a:solidFill>
                  <a:srgbClr val="ED7C3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48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"/>
          <a:stretch/>
        </p:blipFill>
        <p:spPr bwMode="auto">
          <a:xfrm>
            <a:off x="1136650" y="2835275"/>
            <a:ext cx="12706348" cy="758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66934" y="1616075"/>
            <a:ext cx="18310116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sz="4000" u="sng"/>
              <a:t>Confirmação de escolha: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2279654" y="3978275"/>
            <a:ext cx="1447796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5518150" y="8649673"/>
            <a:ext cx="3314700" cy="58640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2508254" y="4359275"/>
            <a:ext cx="1447796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2203454" y="4816475"/>
            <a:ext cx="1447796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2584454" y="5121275"/>
            <a:ext cx="1447796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035868" y="5807075"/>
            <a:ext cx="5992763" cy="2286000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8843756" y="7661279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9176190" y="6593495"/>
            <a:ext cx="9926198" cy="861774"/>
          </a:xfrm>
          <a:prstGeom prst="rect">
            <a:avLst/>
          </a:prstGeom>
          <a:noFill/>
          <a:ln>
            <a:solidFill>
              <a:srgbClr val="ED7C3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500" b="1">
                <a:solidFill>
                  <a:srgbClr val="FF0000"/>
                </a:solidFill>
              </a:rPr>
              <a:t>Observação</a:t>
            </a:r>
            <a:r>
              <a:rPr lang="pt-BR" sz="2500" b="1">
                <a:solidFill>
                  <a:srgbClr val="ED7C30"/>
                </a:solidFill>
              </a:rPr>
              <a:t>: Após confirmar os dados e indicador, clicar em: </a:t>
            </a:r>
            <a:r>
              <a:rPr lang="pt-BR" sz="2500" b="1" u="sng">
                <a:solidFill>
                  <a:srgbClr val="ED7C30"/>
                </a:solidFill>
              </a:rPr>
              <a:t>Confirmar Escolha</a:t>
            </a:r>
            <a:r>
              <a:rPr lang="pt-BR" sz="2500" b="1">
                <a:solidFill>
                  <a:srgbClr val="ED7C3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75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/>
          <p:nvPr/>
        </p:nvPicPr>
        <p:blipFill rotWithShape="1">
          <a:blip r:embed="rId2"/>
          <a:srcRect l="16482" t="22264" r="25142" b="8747"/>
          <a:stretch/>
        </p:blipFill>
        <p:spPr>
          <a:xfrm>
            <a:off x="1593850" y="3216275"/>
            <a:ext cx="13106400" cy="5848897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66934" y="1616075"/>
            <a:ext cx="18310116" cy="12612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sz="4000" u="sng"/>
              <a:t>Confirmação de escolha:</a:t>
            </a:r>
          </a:p>
          <a:p>
            <a:pPr marL="12700">
              <a:spcBef>
                <a:spcPts val="135"/>
              </a:spcBef>
            </a:pPr>
            <a:endParaRPr lang="pt-BR" sz="4000" u="sng"/>
          </a:p>
        </p:txBody>
      </p:sp>
      <p:sp>
        <p:nvSpPr>
          <p:cNvPr id="19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616402" y="3292475"/>
            <a:ext cx="8511847" cy="685800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574362" y="7712075"/>
            <a:ext cx="10839888" cy="685800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bject 4"/>
          <p:cNvSpPr txBox="1"/>
          <p:nvPr/>
        </p:nvSpPr>
        <p:spPr>
          <a:xfrm>
            <a:off x="14719738" y="7712075"/>
            <a:ext cx="43434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aparecerá essa mensagem.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/>
          <a:srcRect t="4005" b="73415"/>
          <a:stretch/>
        </p:blipFill>
        <p:spPr bwMode="auto">
          <a:xfrm>
            <a:off x="4260850" y="9159875"/>
            <a:ext cx="12039600" cy="1142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16071850" y="8347079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87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0488" y="4551021"/>
            <a:ext cx="1082040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68755" algn="l">
              <a:lnSpc>
                <a:spcPct val="100200"/>
              </a:lnSpc>
              <a:spcBef>
                <a:spcPts val="95"/>
              </a:spcBef>
            </a:pPr>
            <a:r>
              <a:rPr lang="pt-BR" sz="7000" spc="-80">
                <a:solidFill>
                  <a:srgbClr val="FFFFFF"/>
                </a:solidFill>
                <a:latin typeface="Calibri Light"/>
                <a:cs typeface="Calibri Light"/>
              </a:rPr>
              <a:t>Questionário pós-escolha</a:t>
            </a:r>
            <a:endParaRPr sz="7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19" y="74295"/>
            <a:ext cx="9801860" cy="10990580"/>
          </a:xfrm>
          <a:custGeom>
            <a:avLst/>
            <a:gdLst/>
            <a:ahLst/>
            <a:cxnLst/>
            <a:rect l="l" t="t" r="r" b="b"/>
            <a:pathLst>
              <a:path w="9801860" h="10990580">
                <a:moveTo>
                  <a:pt x="9801361" y="0"/>
                </a:moveTo>
                <a:lnTo>
                  <a:pt x="0" y="0"/>
                </a:lnTo>
                <a:lnTo>
                  <a:pt x="0" y="10990090"/>
                </a:lnTo>
                <a:lnTo>
                  <a:pt x="9801361" y="10990090"/>
                </a:lnTo>
                <a:lnTo>
                  <a:pt x="9801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535" y="2728079"/>
            <a:ext cx="8414083" cy="75683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095722"/>
            <a:ext cx="3810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37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572850"/>
            <a:ext cx="10098088" cy="8472991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89050" y="1539875"/>
            <a:ext cx="15888452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/>
              <a:t>Após confirmar da escolha do hospital, o paciente receberá o e-mail para preenchimento do  questionário pós-escolha: </a:t>
            </a:r>
            <a:endParaRPr lang="pt-BR" u="sng" spc="-25">
              <a:solidFill>
                <a:srgbClr val="0070C0"/>
              </a:solidFill>
              <a:uFill>
                <a:solidFill>
                  <a:srgbClr val="0462C1"/>
                </a:solidFill>
              </a:uFill>
              <a:hlinkClick r:id="rId4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755650" y="5045075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6165850" y="4616444"/>
            <a:ext cx="1524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811955" y="3937594"/>
            <a:ext cx="190609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22144" y="7959703"/>
            <a:ext cx="504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>
                <a:hlinkClick r:id="rId5" tooltip="https://susescolha.saude.mg.gov.br/"/>
              </a:rPr>
              <a:t>https://susescolha.saude.mg.gov.br/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8359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30" y="4083050"/>
            <a:ext cx="18898969" cy="495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66934" y="1473102"/>
            <a:ext cx="18310116" cy="25051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sz="4000">
                <a:solidFill>
                  <a:srgbClr val="FF0000"/>
                </a:solidFill>
              </a:rPr>
              <a:t>Importante</a:t>
            </a:r>
            <a:r>
              <a:rPr lang="pt-BR" sz="4000"/>
              <a:t>: O paciente poderá preencher o questionário </a:t>
            </a:r>
            <a:r>
              <a:rPr lang="pt-BR" sz="4000" u="sng"/>
              <a:t>pós-escolha</a:t>
            </a:r>
            <a:r>
              <a:rPr lang="pt-BR" sz="4000"/>
              <a:t> do hospital, sem sair do sistema. </a:t>
            </a:r>
          </a:p>
          <a:p>
            <a:pPr marL="12700">
              <a:spcBef>
                <a:spcPts val="135"/>
              </a:spcBef>
            </a:pPr>
            <a:endParaRPr lang="pt-BR" sz="4000"/>
          </a:p>
          <a:p>
            <a:pPr marL="12700">
              <a:spcBef>
                <a:spcPts val="135"/>
              </a:spcBef>
            </a:pPr>
            <a:r>
              <a:rPr lang="pt-BR" sz="4000"/>
              <a:t>Tanto pelo link recebido via e-mail, quanto pelo sistema, seguir os seguintes passos:</a:t>
            </a:r>
            <a:endParaRPr lang="pt-BR" sz="4000" u="sng"/>
          </a:p>
        </p:txBody>
      </p:sp>
      <p:sp>
        <p:nvSpPr>
          <p:cNvPr id="19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7588053" y="5412659"/>
            <a:ext cx="1599599" cy="458389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2050716" y="6932903"/>
            <a:ext cx="1577387" cy="397044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19128338" y="4513006"/>
            <a:ext cx="531256" cy="8035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5352231" y="5551879"/>
            <a:ext cx="1859730" cy="722286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6225524" y="5301812"/>
            <a:ext cx="1350168" cy="338554"/>
          </a:xfrm>
          <a:prstGeom prst="rect">
            <a:avLst/>
          </a:prstGeom>
          <a:noFill/>
          <a:ln>
            <a:solidFill>
              <a:srgbClr val="ED7C3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b="1">
                <a:solidFill>
                  <a:srgbClr val="ED7C30"/>
                </a:solidFill>
              </a:rPr>
              <a:t>Clicar aqui</a:t>
            </a:r>
          </a:p>
        </p:txBody>
      </p:sp>
      <p:sp>
        <p:nvSpPr>
          <p:cNvPr id="13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6900608" y="5930040"/>
            <a:ext cx="3203491" cy="43261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7643091" y="5630539"/>
            <a:ext cx="1859730" cy="722286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42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366" y="739988"/>
            <a:ext cx="1137468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/>
              <a:t>Siglas</a:t>
            </a:r>
            <a:r>
              <a:rPr sz="6600" b="0" spc="-275">
                <a:latin typeface="Times New Roman"/>
                <a:cs typeface="Times New Roman"/>
              </a:rPr>
              <a:t> </a:t>
            </a:r>
            <a:r>
              <a:rPr sz="6600"/>
              <a:t>e</a:t>
            </a:r>
            <a:r>
              <a:rPr sz="6600" b="0" spc="-260">
                <a:latin typeface="Times New Roman"/>
                <a:cs typeface="Times New Roman"/>
              </a:rPr>
              <a:t> </a:t>
            </a:r>
            <a:r>
              <a:rPr sz="6600" spc="-10" err="1"/>
              <a:t>Definições</a:t>
            </a:r>
            <a:r>
              <a:rPr lang="pt-BR" sz="6600" spc="-10"/>
              <a:t> </a:t>
            </a:r>
            <a:r>
              <a:rPr lang="pt-BR" sz="6600" spc="-10">
                <a:solidFill>
                  <a:srgbClr val="0070C0"/>
                </a:solidFill>
              </a:rPr>
              <a:t> </a:t>
            </a:r>
            <a:endParaRPr sz="66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2850" y="2655063"/>
            <a:ext cx="18135600" cy="2814232"/>
          </a:xfrm>
          <a:prstGeom prst="rect">
            <a:avLst/>
          </a:prstGeom>
        </p:spPr>
        <p:txBody>
          <a:bodyPr vert="horz" wrap="square" lIns="0" tIns="203835" rIns="0" bIns="0" rtlCol="0" anchor="t">
            <a:spAutoFit/>
          </a:bodyPr>
          <a:lstStyle/>
          <a:p>
            <a:pPr marL="7620">
              <a:spcBef>
                <a:spcPts val="973"/>
              </a:spcBef>
            </a:pPr>
            <a:r>
              <a:rPr lang="pt-BR" sz="2800" b="1" spc="-6">
                <a:solidFill>
                  <a:srgbClr val="ED7C30"/>
                </a:solidFill>
                <a:latin typeface="Calibri"/>
                <a:cs typeface="Calibri"/>
              </a:rPr>
              <a:t>Prestador</a:t>
            </a:r>
            <a:r>
              <a:rPr lang="pt-BR" sz="2800" b="1">
                <a:solidFill>
                  <a:srgbClr val="ED7C30"/>
                </a:solidFill>
                <a:latin typeface="Calibri"/>
                <a:cs typeface="Calibri"/>
              </a:rPr>
              <a:t>:</a:t>
            </a:r>
            <a:r>
              <a:rPr lang="pt-BR" sz="2800" spc="-58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é</a:t>
            </a:r>
            <a:r>
              <a:rPr lang="pt-BR" sz="2800" spc="-52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o</a:t>
            </a:r>
            <a:r>
              <a:rPr lang="pt-BR" sz="2800" spc="-45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hospital</a:t>
            </a:r>
            <a:r>
              <a:rPr lang="pt-BR" sz="2800" spc="-42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que</a:t>
            </a:r>
            <a:r>
              <a:rPr lang="pt-BR" sz="2800" spc="-49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realiza</a:t>
            </a:r>
            <a:r>
              <a:rPr lang="pt-BR" sz="2800" spc="-45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a internação</a:t>
            </a:r>
            <a:r>
              <a:rPr lang="pt-BR" sz="2800" spc="-45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e</a:t>
            </a:r>
            <a:r>
              <a:rPr lang="pt-BR" sz="2800" spc="-49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que</a:t>
            </a:r>
            <a:r>
              <a:rPr lang="pt-BR" sz="2800" spc="-52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está</a:t>
            </a:r>
            <a:r>
              <a:rPr lang="pt-BR" sz="2800" spc="-52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localizado</a:t>
            </a:r>
            <a:r>
              <a:rPr lang="pt-BR" sz="2800" spc="-42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no</a:t>
            </a:r>
            <a:r>
              <a:rPr lang="pt-BR" sz="2800" spc="-45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território</a:t>
            </a:r>
            <a:r>
              <a:rPr lang="pt-BR" sz="2800" spc="-42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do</a:t>
            </a:r>
            <a:r>
              <a:rPr lang="pt-BR" sz="2800" spc="-42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município</a:t>
            </a:r>
            <a:r>
              <a:rPr lang="pt-BR" sz="2800" spc="-45">
                <a:latin typeface="Times New Roman"/>
                <a:cs typeface="Times New Roman"/>
              </a:rPr>
              <a:t> </a:t>
            </a:r>
            <a:r>
              <a:rPr lang="pt-BR" sz="2800" spc="-6">
                <a:latin typeface="Calibri"/>
                <a:cs typeface="Calibri"/>
              </a:rPr>
              <a:t>executor.</a:t>
            </a:r>
            <a:endParaRPr lang="pt-BR" sz="2800" spc="-6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620">
              <a:lnSpc>
                <a:spcPct val="100000"/>
              </a:lnSpc>
              <a:spcBef>
                <a:spcPts val="916"/>
              </a:spcBef>
            </a:pPr>
            <a:r>
              <a:rPr lang="pt-BR" sz="2800" b="1">
                <a:solidFill>
                  <a:srgbClr val="ED7C30"/>
                </a:solidFill>
                <a:latin typeface="Calibri"/>
                <a:cs typeface="Calibri"/>
              </a:rPr>
              <a:t>Login:</a:t>
            </a:r>
            <a:r>
              <a:rPr lang="pt-BR" sz="2800" spc="-45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cadastro</a:t>
            </a:r>
            <a:r>
              <a:rPr lang="pt-BR" sz="2800" spc="-39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de</a:t>
            </a:r>
            <a:r>
              <a:rPr lang="pt-BR" sz="2800" spc="-45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um</a:t>
            </a:r>
            <a:r>
              <a:rPr lang="pt-BR" sz="2800" spc="-39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usuário</a:t>
            </a:r>
            <a:r>
              <a:rPr lang="pt-BR" sz="2800" spc="-36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para</a:t>
            </a:r>
            <a:r>
              <a:rPr lang="pt-BR" sz="2800" spc="-36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acesso</a:t>
            </a:r>
            <a:r>
              <a:rPr lang="pt-BR" sz="2800" spc="-45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ao</a:t>
            </a:r>
            <a:r>
              <a:rPr lang="pt-BR" sz="2800" spc="-39">
                <a:latin typeface="Times New Roman"/>
                <a:cs typeface="Times New Roman"/>
              </a:rPr>
              <a:t> </a:t>
            </a:r>
            <a:r>
              <a:rPr lang="pt-BR" sz="2800" spc="-6">
                <a:latin typeface="Calibri"/>
                <a:cs typeface="Calibri"/>
              </a:rPr>
              <a:t>sistema.</a:t>
            </a:r>
            <a:endParaRPr lang="pt-BR" sz="2800">
              <a:latin typeface="Calibri"/>
              <a:cs typeface="Calibri"/>
            </a:endParaRPr>
          </a:p>
          <a:p>
            <a:pPr marL="7620">
              <a:lnSpc>
                <a:spcPct val="100000"/>
              </a:lnSpc>
              <a:spcBef>
                <a:spcPts val="919"/>
              </a:spcBef>
            </a:pPr>
            <a:r>
              <a:rPr lang="pt-BR" sz="2800" b="1" spc="-6">
                <a:solidFill>
                  <a:srgbClr val="ED7C30"/>
                </a:solidFill>
                <a:latin typeface="Calibri"/>
                <a:cs typeface="Calibri"/>
              </a:rPr>
              <a:t>Pop-</a:t>
            </a:r>
            <a:r>
              <a:rPr lang="pt-BR" sz="2800" b="1">
                <a:solidFill>
                  <a:srgbClr val="ED7C30"/>
                </a:solidFill>
                <a:latin typeface="Calibri"/>
                <a:cs typeface="Calibri"/>
              </a:rPr>
              <a:t>up:</a:t>
            </a:r>
            <a:r>
              <a:rPr lang="pt-BR" sz="2800" spc="-39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é</a:t>
            </a:r>
            <a:r>
              <a:rPr lang="pt-BR" sz="2800" spc="-42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uma</a:t>
            </a:r>
            <a:r>
              <a:rPr lang="pt-BR" sz="2800" spc="-36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janela</a:t>
            </a:r>
            <a:r>
              <a:rPr lang="pt-BR" sz="2800" spc="-39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extra</a:t>
            </a:r>
            <a:r>
              <a:rPr lang="pt-BR" sz="2800" spc="-36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que</a:t>
            </a:r>
            <a:r>
              <a:rPr lang="pt-BR" sz="2800" spc="-36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abre</a:t>
            </a:r>
            <a:r>
              <a:rPr lang="pt-BR" sz="2800" spc="-42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no</a:t>
            </a:r>
            <a:r>
              <a:rPr lang="pt-BR" sz="2800" spc="-39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navegador</a:t>
            </a:r>
            <a:r>
              <a:rPr lang="pt-BR" sz="2800" spc="-36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ao</a:t>
            </a:r>
            <a:r>
              <a:rPr lang="pt-BR" sz="2800" spc="-36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visitar</a:t>
            </a:r>
            <a:r>
              <a:rPr lang="pt-BR" sz="2800" spc="-39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uma</a:t>
            </a:r>
            <a:r>
              <a:rPr lang="pt-BR" sz="2800" spc="-33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página</a:t>
            </a:r>
            <a:r>
              <a:rPr lang="pt-BR" sz="2800" spc="-42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ou</a:t>
            </a:r>
            <a:r>
              <a:rPr lang="pt-BR" sz="2800" spc="-36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clicar</a:t>
            </a:r>
            <a:r>
              <a:rPr lang="pt-BR" sz="2800" spc="-49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em</a:t>
            </a:r>
            <a:r>
              <a:rPr lang="pt-BR" sz="2800" spc="-42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um</a:t>
            </a:r>
            <a:r>
              <a:rPr lang="pt-BR" sz="2800" spc="-36"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link</a:t>
            </a:r>
            <a:r>
              <a:rPr lang="pt-BR" sz="2800" spc="-42">
                <a:latin typeface="Times New Roman"/>
                <a:cs typeface="Times New Roman"/>
              </a:rPr>
              <a:t> </a:t>
            </a:r>
            <a:r>
              <a:rPr lang="pt-BR" sz="2800" spc="-6">
                <a:latin typeface="Calibri"/>
                <a:cs typeface="Calibri"/>
              </a:rPr>
              <a:t>específico.</a:t>
            </a:r>
            <a:endParaRPr lang="pt-BR" sz="2800">
              <a:latin typeface="Calibri"/>
              <a:cs typeface="Calibri"/>
            </a:endParaRPr>
          </a:p>
          <a:p>
            <a:pPr marL="7620" marR="96520">
              <a:lnSpc>
                <a:spcPct val="101000"/>
              </a:lnSpc>
              <a:spcBef>
                <a:spcPts val="897"/>
              </a:spcBef>
            </a:pPr>
            <a:r>
              <a:rPr lang="pt-BR" sz="2800" b="1">
                <a:solidFill>
                  <a:srgbClr val="ED7C30"/>
                </a:solidFill>
                <a:latin typeface="Calibri"/>
                <a:cs typeface="Calibri"/>
              </a:rPr>
              <a:t>SMS</a:t>
            </a:r>
            <a:r>
              <a:rPr lang="pt-BR" sz="2800" spc="-58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lang="pt-BR" sz="2800" b="1">
                <a:solidFill>
                  <a:srgbClr val="ED7C30"/>
                </a:solidFill>
                <a:latin typeface="Calibri"/>
                <a:cs typeface="Calibri"/>
              </a:rPr>
              <a:t>de</a:t>
            </a:r>
            <a:r>
              <a:rPr lang="pt-BR" sz="2800" spc="-45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lang="pt-BR" sz="2800" b="1">
                <a:solidFill>
                  <a:srgbClr val="ED7C30"/>
                </a:solidFill>
                <a:latin typeface="Calibri"/>
                <a:cs typeface="Calibri"/>
              </a:rPr>
              <a:t>origem</a:t>
            </a:r>
            <a:r>
              <a:rPr lang="pt-BR" sz="2800" spc="-45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lang="pt-BR" sz="2800" b="1">
                <a:solidFill>
                  <a:srgbClr val="ED7C30"/>
                </a:solidFill>
                <a:latin typeface="Calibri"/>
                <a:cs typeface="Calibri"/>
              </a:rPr>
              <a:t>do</a:t>
            </a:r>
            <a:r>
              <a:rPr lang="pt-BR" sz="2800" spc="-49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lang="pt-BR" sz="2800" b="1">
                <a:solidFill>
                  <a:srgbClr val="ED7C30"/>
                </a:solidFill>
                <a:latin typeface="Calibri"/>
                <a:cs typeface="Calibri"/>
              </a:rPr>
              <a:t>paciente:</a:t>
            </a:r>
            <a:r>
              <a:rPr lang="pt-BR" sz="2800" spc="-55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é a Secretaria do município onde o paciente reside.</a:t>
            </a:r>
          </a:p>
          <a:p>
            <a:pPr marL="7620" marR="96520">
              <a:lnSpc>
                <a:spcPct val="101000"/>
              </a:lnSpc>
              <a:spcBef>
                <a:spcPts val="897"/>
              </a:spcBef>
            </a:pPr>
            <a:r>
              <a:rPr lang="pt-BR" sz="2800" b="1">
                <a:solidFill>
                  <a:srgbClr val="ED7C30"/>
                </a:solidFill>
                <a:latin typeface="Calibri"/>
                <a:cs typeface="Calibri"/>
              </a:rPr>
              <a:t>SMS</a:t>
            </a:r>
            <a:r>
              <a:rPr lang="pt-BR" sz="2800" spc="-52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lang="pt-BR" sz="2800" b="1" spc="-6">
                <a:solidFill>
                  <a:srgbClr val="ED7C30"/>
                </a:solidFill>
                <a:latin typeface="Calibri"/>
                <a:cs typeface="Calibri"/>
              </a:rPr>
              <a:t>executora:</a:t>
            </a:r>
            <a:r>
              <a:rPr lang="pt-BR" sz="2800" spc="-55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lang="pt-BR" sz="2800">
                <a:latin typeface="Calibri"/>
                <a:cs typeface="Calibri"/>
              </a:rPr>
              <a:t>é a Secretaria do município em que se localiza o hospital que realizará o procedimento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AutoShape 2" descr="https://brc-powerpoint.officeapps.live.com/pods/GetClipboardImage.ashx?Id=2871a8fa-d57f-4d2e-bbbb-f6e45f4a3c02&amp;DC=PBR1&amp;pkey=e27d5824-d012-4eff-8c3f-6e2ed820d85b&amp;wdwaccluster=PBR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https://brc-powerpoint.officeapps.live.com/pods/GetClipboardImage.ashx?Id=2871a8fa-d57f-4d2e-bbbb-f6e45f4a3c02&amp;DC=PBR1&amp;pkey=e27d5824-d012-4eff-8c3f-6e2ed820d85b&amp;wdwaccluster=PBR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"/>
          <a:stretch/>
        </p:blipFill>
        <p:spPr bwMode="auto">
          <a:xfrm>
            <a:off x="1236105" y="2856567"/>
            <a:ext cx="17523845" cy="729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66934" y="1387475"/>
            <a:ext cx="18310116" cy="12484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sz="4000"/>
              <a:t>Acessar minhas escolhas, e realizar o preenchimento de todas as perguntas, em seguida clicar em </a:t>
            </a:r>
            <a:r>
              <a:rPr lang="pt-BR" sz="4000" u="sng"/>
              <a:t>enviar resposta</a:t>
            </a:r>
            <a:r>
              <a:rPr lang="pt-BR" sz="4000"/>
              <a:t>:</a:t>
            </a:r>
            <a:endParaRPr lang="pt-BR" sz="4000" u="sng"/>
          </a:p>
        </p:txBody>
      </p:sp>
      <p:sp>
        <p:nvSpPr>
          <p:cNvPr id="19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5455138" y="9623199"/>
            <a:ext cx="1900840" cy="55677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2122318" y="6577782"/>
            <a:ext cx="1948237" cy="397406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5403850" y="2682875"/>
            <a:ext cx="8305800" cy="583216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5480050" y="4690459"/>
            <a:ext cx="9906000" cy="583216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5460562" y="7179661"/>
            <a:ext cx="5201088" cy="583216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7444191" y="8628507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0568646"/>
            <a:ext cx="118697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bject 4"/>
          <p:cNvSpPr txBox="1"/>
          <p:nvPr/>
        </p:nvSpPr>
        <p:spPr>
          <a:xfrm>
            <a:off x="11957050" y="10331444"/>
            <a:ext cx="43434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aparecerá essa mensagem.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63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0488" y="4551021"/>
            <a:ext cx="1082040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68755" algn="l">
              <a:lnSpc>
                <a:spcPct val="100200"/>
              </a:lnSpc>
              <a:spcBef>
                <a:spcPts val="95"/>
              </a:spcBef>
            </a:pPr>
            <a:r>
              <a:rPr lang="pt-BR" sz="7000" spc="-80">
                <a:solidFill>
                  <a:srgbClr val="FFFFFF"/>
                </a:solidFill>
                <a:latin typeface="Calibri Light"/>
                <a:cs typeface="Calibri Light"/>
              </a:rPr>
              <a:t>Não escolha do hospital</a:t>
            </a:r>
            <a:endParaRPr sz="7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19" y="74295"/>
            <a:ext cx="9801860" cy="10990580"/>
          </a:xfrm>
          <a:custGeom>
            <a:avLst/>
            <a:gdLst/>
            <a:ahLst/>
            <a:cxnLst/>
            <a:rect l="l" t="t" r="r" b="b"/>
            <a:pathLst>
              <a:path w="9801860" h="10990580">
                <a:moveTo>
                  <a:pt x="9801361" y="0"/>
                </a:moveTo>
                <a:lnTo>
                  <a:pt x="0" y="0"/>
                </a:lnTo>
                <a:lnTo>
                  <a:pt x="0" y="10990090"/>
                </a:lnTo>
                <a:lnTo>
                  <a:pt x="9801361" y="10990090"/>
                </a:lnTo>
                <a:lnTo>
                  <a:pt x="9801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535" y="2728079"/>
            <a:ext cx="8414083" cy="75683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095722"/>
            <a:ext cx="3810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38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34" y="2730211"/>
            <a:ext cx="17262475" cy="710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66934" y="396875"/>
            <a:ext cx="18310116" cy="21563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endParaRPr lang="pt-BR" sz="4000" u="sng"/>
          </a:p>
          <a:p>
            <a:r>
              <a:rPr lang="pt-BR" u="sng"/>
              <a:t>Caso o paciente faça a opção “</a:t>
            </a:r>
            <a:r>
              <a:rPr lang="pt-BR" u="sng">
                <a:solidFill>
                  <a:srgbClr val="FF0000"/>
                </a:solidFill>
              </a:rPr>
              <a:t>desejo não escolher”</a:t>
            </a:r>
            <a:r>
              <a:rPr lang="pt-BR" u="sng"/>
              <a:t> o hospital </a:t>
            </a:r>
            <a:endParaRPr lang="pt-BR">
              <a:solidFill>
                <a:srgbClr val="FF0000"/>
              </a:solidFill>
            </a:endParaRPr>
          </a:p>
          <a:p>
            <a:endParaRPr lang="pt-BR"/>
          </a:p>
          <a:p>
            <a:r>
              <a:rPr lang="pt-BR"/>
              <a:t>Acessar a aba selecionar hospital &gt; clicar em “desejo não escolher”</a:t>
            </a:r>
          </a:p>
        </p:txBody>
      </p:sp>
      <p:sp>
        <p:nvSpPr>
          <p:cNvPr id="17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982226" y="5244675"/>
            <a:ext cx="1734363" cy="307756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6370677" y="6293735"/>
            <a:ext cx="2050058" cy="61551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18438934" y="5301188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4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33" y="2987675"/>
            <a:ext cx="13120321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66934" y="1844675"/>
            <a:ext cx="18310116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sz="4000"/>
              <a:t>Preencher o motivo de não escolha, e clicar em confirmar a não escolha do hospital</a:t>
            </a:r>
          </a:p>
        </p:txBody>
      </p:sp>
      <p:sp>
        <p:nvSpPr>
          <p:cNvPr id="19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4337050" y="4835525"/>
            <a:ext cx="9144000" cy="1809750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bject 4"/>
          <p:cNvSpPr txBox="1"/>
          <p:nvPr/>
        </p:nvSpPr>
        <p:spPr>
          <a:xfrm>
            <a:off x="-20638" y="8464547"/>
            <a:ext cx="43434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aparecerá essa mensagem</a:t>
            </a:r>
            <a:endParaRPr sz="2050">
              <a:latin typeface="Calibri"/>
              <a:cs typeface="Calibri"/>
            </a:endParaRPr>
          </a:p>
        </p:txBody>
      </p:sp>
      <p:cxnSp>
        <p:nvCxnSpPr>
          <p:cNvPr id="9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7763347" y="6035675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8" y="8749644"/>
            <a:ext cx="10744200" cy="228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4"/>
          <p:cNvSpPr txBox="1"/>
          <p:nvPr/>
        </p:nvSpPr>
        <p:spPr>
          <a:xfrm>
            <a:off x="4565650" y="8976669"/>
            <a:ext cx="1906095" cy="4880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4260850" y="9814869"/>
            <a:ext cx="1906095" cy="4880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4565650" y="9372709"/>
            <a:ext cx="1906095" cy="4880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4251330" y="8626474"/>
            <a:ext cx="11430000" cy="600219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15652753" y="7672993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31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0488" y="4551021"/>
            <a:ext cx="1082040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68755" algn="l">
              <a:lnSpc>
                <a:spcPct val="100200"/>
              </a:lnSpc>
              <a:spcBef>
                <a:spcPts val="95"/>
              </a:spcBef>
            </a:pPr>
            <a:r>
              <a:rPr lang="pt-BR" sz="7000" spc="-80">
                <a:solidFill>
                  <a:srgbClr val="FFFFFF"/>
                </a:solidFill>
                <a:latin typeface="Calibri Light"/>
                <a:cs typeface="Calibri Light"/>
              </a:rPr>
              <a:t>Consulta pré-operatória</a:t>
            </a:r>
            <a:endParaRPr sz="7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19" y="74295"/>
            <a:ext cx="9801860" cy="10990580"/>
          </a:xfrm>
          <a:custGeom>
            <a:avLst/>
            <a:gdLst/>
            <a:ahLst/>
            <a:cxnLst/>
            <a:rect l="l" t="t" r="r" b="b"/>
            <a:pathLst>
              <a:path w="9801860" h="10990580">
                <a:moveTo>
                  <a:pt x="9801361" y="0"/>
                </a:moveTo>
                <a:lnTo>
                  <a:pt x="0" y="0"/>
                </a:lnTo>
                <a:lnTo>
                  <a:pt x="0" y="10990090"/>
                </a:lnTo>
                <a:lnTo>
                  <a:pt x="9801361" y="10990090"/>
                </a:lnTo>
                <a:lnTo>
                  <a:pt x="9801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535" y="2728079"/>
            <a:ext cx="8414083" cy="75683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095722"/>
            <a:ext cx="3810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220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49" y="2485053"/>
            <a:ext cx="7375649" cy="8702060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89050" y="1452078"/>
            <a:ext cx="16459200" cy="1032975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/>
              <a:t>Após </a:t>
            </a:r>
            <a:r>
              <a:rPr lang="pt-BR" u="sng"/>
              <a:t>agendamento</a:t>
            </a:r>
            <a:r>
              <a:rPr lang="pt-BR"/>
              <a:t> da consulta pré-operatória, o paciente receberá o e-mail com as seguintes orientações: </a:t>
            </a:r>
            <a:endParaRPr lang="pt-BR" u="sng" spc="-25">
              <a:solidFill>
                <a:srgbClr val="0070C0"/>
              </a:solidFill>
              <a:uFill>
                <a:solidFill>
                  <a:srgbClr val="0462C1"/>
                </a:solidFill>
              </a:uFill>
              <a:hlinkClick r:id="rId4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5175255" y="6669417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822436" y="6659253"/>
            <a:ext cx="1524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1954699" y="5797559"/>
            <a:ext cx="190609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951012" y="8883662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4227530" y="7507909"/>
            <a:ext cx="1603005" cy="7952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1664587" y="8346730"/>
            <a:ext cx="1603005" cy="7952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5689602" y="7492906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2770186" y="6650360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430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1940775"/>
            <a:ext cx="7610475" cy="8267700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89050" y="1415631"/>
            <a:ext cx="16459200" cy="525144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/>
              <a:t>Em caso de </a:t>
            </a:r>
            <a:r>
              <a:rPr lang="pt-BR" u="sng" err="1"/>
              <a:t>reagendamento</a:t>
            </a:r>
            <a:r>
              <a:rPr lang="pt-BR"/>
              <a:t> da consulta, o paciente receberá comunicado via e-mail</a:t>
            </a:r>
            <a:endParaRPr lang="pt-BR">
              <a:solidFill>
                <a:srgbClr val="00B0F0"/>
              </a:solidFill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3008643" y="6326961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832855" y="7246130"/>
            <a:ext cx="1524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170154" y="5463951"/>
            <a:ext cx="190609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8140471-079E-0480-B405-487A5CCD63A4}"/>
              </a:ext>
            </a:extLst>
          </p:cNvPr>
          <p:cNvSpPr txBox="1"/>
          <p:nvPr/>
        </p:nvSpPr>
        <p:spPr>
          <a:xfrm>
            <a:off x="1929701" y="7814488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4628463" y="6341240"/>
            <a:ext cx="1524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37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199498"/>
            <a:ext cx="8497888" cy="8818014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89050" y="1415631"/>
            <a:ext cx="16459200" cy="525144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/>
              <a:t>Em caso de </a:t>
            </a:r>
            <a:r>
              <a:rPr lang="pt-BR" u="sng"/>
              <a:t>cancelamento</a:t>
            </a:r>
            <a:r>
              <a:rPr lang="pt-BR"/>
              <a:t> da consulta, o paciente receberá comunicado via e-mail</a:t>
            </a:r>
            <a:endParaRPr lang="pt-BR">
              <a:solidFill>
                <a:srgbClr val="00B0F0"/>
              </a:solidFill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5676216" y="6417439"/>
            <a:ext cx="1524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255882" y="5864001"/>
            <a:ext cx="190609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500">
              <a:latin typeface="Calibri"/>
              <a:cs typeface="Calibri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4514850" y="8029575"/>
            <a:ext cx="3100388" cy="142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51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0488" y="4551021"/>
            <a:ext cx="1082040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68755" algn="l">
              <a:lnSpc>
                <a:spcPct val="100200"/>
              </a:lnSpc>
              <a:spcBef>
                <a:spcPts val="95"/>
              </a:spcBef>
            </a:pPr>
            <a:r>
              <a:rPr lang="pt-BR" sz="7000" spc="-80">
                <a:solidFill>
                  <a:srgbClr val="FFFFFF"/>
                </a:solidFill>
                <a:latin typeface="Calibri Light"/>
                <a:cs typeface="Calibri Light"/>
              </a:rPr>
              <a:t>Realização Cirurgia</a:t>
            </a:r>
            <a:endParaRPr sz="7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19" y="74295"/>
            <a:ext cx="9801860" cy="10990580"/>
          </a:xfrm>
          <a:custGeom>
            <a:avLst/>
            <a:gdLst/>
            <a:ahLst/>
            <a:cxnLst/>
            <a:rect l="l" t="t" r="r" b="b"/>
            <a:pathLst>
              <a:path w="9801860" h="10990580">
                <a:moveTo>
                  <a:pt x="9801361" y="0"/>
                </a:moveTo>
                <a:lnTo>
                  <a:pt x="0" y="0"/>
                </a:lnTo>
                <a:lnTo>
                  <a:pt x="0" y="10990090"/>
                </a:lnTo>
                <a:lnTo>
                  <a:pt x="9801361" y="10990090"/>
                </a:lnTo>
                <a:lnTo>
                  <a:pt x="9801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535" y="2728079"/>
            <a:ext cx="8414083" cy="75683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095722"/>
            <a:ext cx="3810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41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396307"/>
            <a:ext cx="7226300" cy="8834982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89050" y="1363332"/>
            <a:ext cx="16459200" cy="525144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dirty="0"/>
              <a:t>Após </a:t>
            </a:r>
            <a:r>
              <a:rPr lang="pt-BR" u="sng" dirty="0"/>
              <a:t>agendamento</a:t>
            </a:r>
            <a:r>
              <a:rPr lang="pt-BR" dirty="0"/>
              <a:t> da cirurgia, o paciente receberá o e-mail com as seguintes orientações</a:t>
            </a:r>
            <a:endParaRPr lang="pt-BR" u="sng" spc="-25" dirty="0">
              <a:solidFill>
                <a:srgbClr val="0070C0"/>
              </a:solidFill>
              <a:uFill>
                <a:solidFill>
                  <a:srgbClr val="0462C1"/>
                </a:solidFill>
              </a:uFill>
              <a:hlinkClick r:id="rId4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4065599" y="7197720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2089125" y="6378573"/>
            <a:ext cx="1524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1855782" y="5552081"/>
            <a:ext cx="190609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5460999" y="7207260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812918" y="8550276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1627181" y="8026491"/>
            <a:ext cx="1603005" cy="7952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38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8800" y="3583864"/>
            <a:ext cx="8679815" cy="244361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indent="1468755" algn="ctr">
              <a:lnSpc>
                <a:spcPct val="100200"/>
              </a:lnSpc>
              <a:spcBef>
                <a:spcPts val="95"/>
              </a:spcBef>
            </a:pPr>
            <a:r>
              <a:rPr lang="pt-BR" sz="7900" spc="-80">
                <a:solidFill>
                  <a:srgbClr val="FFFFFF"/>
                </a:solidFill>
                <a:latin typeface="Calibri Light"/>
                <a:cs typeface="Calibri Light"/>
              </a:rPr>
              <a:t>Acesso ao Sistema SUS Escolha</a:t>
            </a:r>
            <a:endParaRPr sz="79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19" y="-5"/>
            <a:ext cx="9801860" cy="10990580"/>
          </a:xfrm>
          <a:custGeom>
            <a:avLst/>
            <a:gdLst/>
            <a:ahLst/>
            <a:cxnLst/>
            <a:rect l="l" t="t" r="r" b="b"/>
            <a:pathLst>
              <a:path w="9801860" h="10990580">
                <a:moveTo>
                  <a:pt x="9801361" y="0"/>
                </a:moveTo>
                <a:lnTo>
                  <a:pt x="0" y="0"/>
                </a:lnTo>
                <a:lnTo>
                  <a:pt x="0" y="10990090"/>
                </a:lnTo>
                <a:lnTo>
                  <a:pt x="9801361" y="10990090"/>
                </a:lnTo>
                <a:lnTo>
                  <a:pt x="9801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1094382" y="671634"/>
            <a:ext cx="7679055" cy="1456323"/>
          </a:xfrm>
          <a:prstGeom prst="rect">
            <a:avLst/>
          </a:prstGeom>
        </p:spPr>
        <p:txBody>
          <a:bodyPr vert="horz" wrap="square" lIns="0" tIns="399442" rIns="0" bIns="0" rtlCol="0">
            <a:spAutoFit/>
          </a:bodyPr>
          <a:lstStyle/>
          <a:p>
            <a:pPr marL="2249170" marR="5080" indent="-1256030">
              <a:lnSpc>
                <a:spcPct val="100699"/>
              </a:lnSpc>
              <a:spcBef>
                <a:spcPts val="90"/>
              </a:spcBef>
            </a:pPr>
            <a:r>
              <a:rPr lang="pt-BR" sz="7000" spc="-90">
                <a:solidFill>
                  <a:srgbClr val="000000"/>
                </a:solidFill>
                <a:latin typeface="Calibri Light"/>
                <a:cs typeface="Calibri Light"/>
              </a:rPr>
              <a:t>Perfil: Paciente</a:t>
            </a:r>
            <a:endParaRPr sz="7000">
              <a:latin typeface="Calibri Light"/>
              <a:cs typeface="Calibri Light"/>
            </a:endParaRPr>
          </a:p>
        </p:txBody>
      </p:sp>
      <p:pic>
        <p:nvPicPr>
          <p:cNvPr id="1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535" y="2728079"/>
            <a:ext cx="8414083" cy="75683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095722"/>
            <a:ext cx="3810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587337F-C383-835D-65B6-CDBAD9676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324362"/>
            <a:ext cx="7862639" cy="8807580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89050" y="1291387"/>
            <a:ext cx="16459200" cy="525144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/>
              <a:t>Em caso de </a:t>
            </a:r>
            <a:r>
              <a:rPr lang="pt-BR" u="sng" err="1"/>
              <a:t>reagendamento</a:t>
            </a:r>
            <a:r>
              <a:rPr lang="pt-BR"/>
              <a:t> da cirurgia, o paciente receberá comunicado via e-mail </a:t>
            </a:r>
            <a:endParaRPr lang="pt-BR">
              <a:solidFill>
                <a:srgbClr val="00B0F0"/>
              </a:solidFill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3151093" y="6691948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4890418" y="6725292"/>
            <a:ext cx="1524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063625" y="5861427"/>
            <a:ext cx="190609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8140471-079E-0480-B405-487A5CCD63A4}"/>
              </a:ext>
            </a:extLst>
          </p:cNvPr>
          <p:cNvSpPr txBox="1"/>
          <p:nvPr/>
        </p:nvSpPr>
        <p:spPr>
          <a:xfrm>
            <a:off x="1729669" y="7661226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E9BD520-B2AC-DCBA-0FEE-DADCA2496F61}"/>
              </a:ext>
            </a:extLst>
          </p:cNvPr>
          <p:cNvSpPr txBox="1"/>
          <p:nvPr/>
        </p:nvSpPr>
        <p:spPr>
          <a:xfrm>
            <a:off x="1977633" y="8175505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178DF42-5CA6-381A-3399-A6B4A5010F65}"/>
              </a:ext>
            </a:extLst>
          </p:cNvPr>
          <p:cNvSpPr txBox="1"/>
          <p:nvPr/>
        </p:nvSpPr>
        <p:spPr>
          <a:xfrm>
            <a:off x="5705462" y="6262063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682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86" y="2151487"/>
            <a:ext cx="8940800" cy="9140509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89050" y="1415631"/>
            <a:ext cx="16459200" cy="525144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/>
              <a:t>Em caso de </a:t>
            </a:r>
            <a:r>
              <a:rPr lang="pt-BR" u="sng"/>
              <a:t>cancelamento</a:t>
            </a:r>
            <a:r>
              <a:rPr lang="pt-BR"/>
              <a:t> da cirurgia, o paciente receberá comunicado via e-mail</a:t>
            </a:r>
            <a:endParaRPr lang="pt-BR">
              <a:solidFill>
                <a:srgbClr val="00B0F0"/>
              </a:solidFill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3690240" y="6803211"/>
            <a:ext cx="1524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384474" y="6206908"/>
            <a:ext cx="190609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500">
              <a:latin typeface="Calibri"/>
              <a:cs typeface="Calibri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4700594" y="8029575"/>
            <a:ext cx="3100388" cy="142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6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0488" y="4551021"/>
            <a:ext cx="1082040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68755" algn="l">
              <a:lnSpc>
                <a:spcPct val="100200"/>
              </a:lnSpc>
              <a:spcBef>
                <a:spcPts val="95"/>
              </a:spcBef>
            </a:pPr>
            <a:r>
              <a:rPr lang="pt-BR" sz="7000" spc="-80">
                <a:solidFill>
                  <a:srgbClr val="FFFFFF"/>
                </a:solidFill>
                <a:latin typeface="Calibri Light"/>
                <a:cs typeface="Calibri Light"/>
              </a:rPr>
              <a:t>Questionário pós-cirurgia</a:t>
            </a:r>
            <a:endParaRPr sz="7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19" y="74295"/>
            <a:ext cx="9801860" cy="10990580"/>
          </a:xfrm>
          <a:custGeom>
            <a:avLst/>
            <a:gdLst/>
            <a:ahLst/>
            <a:cxnLst/>
            <a:rect l="l" t="t" r="r" b="b"/>
            <a:pathLst>
              <a:path w="9801860" h="10990580">
                <a:moveTo>
                  <a:pt x="9801361" y="0"/>
                </a:moveTo>
                <a:lnTo>
                  <a:pt x="0" y="0"/>
                </a:lnTo>
                <a:lnTo>
                  <a:pt x="0" y="10990090"/>
                </a:lnTo>
                <a:lnTo>
                  <a:pt x="9801361" y="10990090"/>
                </a:lnTo>
                <a:lnTo>
                  <a:pt x="9801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535" y="2728079"/>
            <a:ext cx="8414083" cy="75683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095722"/>
            <a:ext cx="3810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721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87" y="2673349"/>
            <a:ext cx="7988301" cy="8343775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89050" y="1539875"/>
            <a:ext cx="16459200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/>
              <a:t>Após realização da cirurgia, o paciente receberá o e-mail para preenchimento do  questionário pós-cirurgia:</a:t>
            </a:r>
            <a:endParaRPr lang="pt-BR" u="sng" spc="-25">
              <a:solidFill>
                <a:srgbClr val="00B0F0"/>
              </a:solidFill>
              <a:uFill>
                <a:solidFill>
                  <a:srgbClr val="0462C1"/>
                </a:solidFill>
              </a:uFill>
              <a:hlinkClick r:id="rId4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517650" y="5835644"/>
            <a:ext cx="2133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4241788" y="5854699"/>
            <a:ext cx="1524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1974850" y="3580402"/>
            <a:ext cx="190609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74802" y="7069068"/>
            <a:ext cx="504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>
                <a:hlinkClick r:id="rId5" tooltip="https://susescolha.saude.mg.gov.br/"/>
              </a:rPr>
              <a:t>https://susescolha.saude.mg.gov.br/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058882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89620"/>
            <a:ext cx="178149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66934" y="1473102"/>
            <a:ext cx="18310116" cy="25051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sz="4000">
                <a:solidFill>
                  <a:srgbClr val="FF0000"/>
                </a:solidFill>
              </a:rPr>
              <a:t>Importante</a:t>
            </a:r>
            <a:r>
              <a:rPr lang="pt-BR" sz="4000"/>
              <a:t>: O paciente poderá preencher o questionário </a:t>
            </a:r>
            <a:r>
              <a:rPr lang="pt-BR" sz="4000" u="sng"/>
              <a:t>pós-cirurgia</a:t>
            </a:r>
            <a:r>
              <a:rPr lang="pt-BR" sz="4000"/>
              <a:t>, sem sair do sistema. </a:t>
            </a:r>
          </a:p>
          <a:p>
            <a:pPr marL="12700">
              <a:spcBef>
                <a:spcPts val="135"/>
              </a:spcBef>
            </a:pPr>
            <a:endParaRPr lang="pt-BR" sz="4000"/>
          </a:p>
          <a:p>
            <a:pPr marL="12700">
              <a:spcBef>
                <a:spcPts val="135"/>
              </a:spcBef>
            </a:pPr>
            <a:r>
              <a:rPr lang="pt-BR" sz="4000"/>
              <a:t>Tanto pelo link recebido via e-mail, quanto pelo sistema, seguir os seguintes passos:</a:t>
            </a:r>
            <a:endParaRPr lang="pt-BR" sz="4000" u="sng"/>
          </a:p>
        </p:txBody>
      </p:sp>
      <p:sp>
        <p:nvSpPr>
          <p:cNvPr id="19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6526197" y="6740013"/>
            <a:ext cx="1599599" cy="355119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932732" y="7434335"/>
            <a:ext cx="1577387" cy="397044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18125796" y="5936460"/>
            <a:ext cx="531256" cy="8035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5057271" y="6495751"/>
            <a:ext cx="1859730" cy="722286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397249" y="6437640"/>
            <a:ext cx="1350168" cy="338554"/>
          </a:xfrm>
          <a:prstGeom prst="rect">
            <a:avLst/>
          </a:prstGeom>
          <a:noFill/>
          <a:ln>
            <a:solidFill>
              <a:srgbClr val="ED7C3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b="1">
                <a:solidFill>
                  <a:srgbClr val="ED7C30"/>
                </a:solidFill>
              </a:rPr>
              <a:t>Clicar aqui</a:t>
            </a:r>
          </a:p>
        </p:txBody>
      </p:sp>
      <p:sp>
        <p:nvSpPr>
          <p:cNvPr id="13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5824004" y="7109880"/>
            <a:ext cx="3203491" cy="43261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7141658" y="6500671"/>
            <a:ext cx="2444793" cy="722286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624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91" y="3167055"/>
            <a:ext cx="17071975" cy="729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266934" y="1387475"/>
            <a:ext cx="18310116" cy="187679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t-BR" sz="4000"/>
              <a:t>Acessar minhas escolhas, e realizar o preenchimento de todas as perguntas, em seguida clicar em </a:t>
            </a:r>
            <a:r>
              <a:rPr lang="pt-BR" sz="4000" u="sng"/>
              <a:t>enviar resposta</a:t>
            </a:r>
            <a:r>
              <a:rPr lang="pt-BR" sz="4000"/>
              <a:t>:</a:t>
            </a:r>
            <a:endParaRPr lang="pt-BR" sz="4000">
              <a:solidFill>
                <a:srgbClr val="00B0F0"/>
              </a:solidFill>
            </a:endParaRPr>
          </a:p>
          <a:p>
            <a:pPr marL="12700">
              <a:spcBef>
                <a:spcPts val="135"/>
              </a:spcBef>
            </a:pPr>
            <a:endParaRPr lang="pt-BR" sz="4000" u="sng"/>
          </a:p>
        </p:txBody>
      </p:sp>
      <p:sp>
        <p:nvSpPr>
          <p:cNvPr id="19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4872910" y="9909014"/>
            <a:ext cx="1837608" cy="540413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2013326" y="6595663"/>
            <a:ext cx="1555784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4719484" y="3313939"/>
            <a:ext cx="13396682" cy="653378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4816378" y="4887949"/>
            <a:ext cx="9489557" cy="450966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4851050" y="7902313"/>
            <a:ext cx="8186524" cy="456214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 flipH="1">
            <a:off x="6710518" y="8943818"/>
            <a:ext cx="1055894" cy="9651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73" b="15197"/>
          <a:stretch/>
        </p:blipFill>
        <p:spPr bwMode="auto">
          <a:xfrm>
            <a:off x="5327650" y="10721046"/>
            <a:ext cx="4252529" cy="42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bject 4"/>
          <p:cNvSpPr txBox="1"/>
          <p:nvPr/>
        </p:nvSpPr>
        <p:spPr>
          <a:xfrm>
            <a:off x="908050" y="10450044"/>
            <a:ext cx="43434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aparecerá essa mensagem.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5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4875369" y="6276563"/>
            <a:ext cx="10639933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01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58956" cy="113089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13650" y="2454275"/>
            <a:ext cx="2904579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-80">
                <a:uFill>
                  <a:solidFill>
                    <a:srgbClr val="538135"/>
                  </a:solidFill>
                </a:uFill>
              </a:rPr>
              <a:t>CONTATO</a:t>
            </a:r>
            <a:r>
              <a:rPr sz="1450" spc="-80">
                <a:solidFill>
                  <a:srgbClr val="538135"/>
                </a:solidFill>
              </a:rPr>
              <a:t>:</a:t>
            </a:r>
            <a:endParaRPr sz="1450"/>
          </a:p>
        </p:txBody>
      </p:sp>
      <p:sp>
        <p:nvSpPr>
          <p:cNvPr id="4" name="object 4"/>
          <p:cNvSpPr txBox="1"/>
          <p:nvPr/>
        </p:nvSpPr>
        <p:spPr>
          <a:xfrm>
            <a:off x="7461250" y="3902075"/>
            <a:ext cx="12115799" cy="20364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89255" algn="l"/>
              </a:tabLst>
            </a:pPr>
            <a:endParaRPr lang="pt-BR" sz="3300" b="1">
              <a:solidFill>
                <a:srgbClr val="ED7C30"/>
              </a:solidFill>
              <a:latin typeface="Calibri"/>
              <a:ea typeface="+mj-ea"/>
              <a:cs typeface="Calibri"/>
            </a:endParaRPr>
          </a:p>
          <a:p>
            <a:pPr marL="12065" marR="775335" algn="just">
              <a:lnSpc>
                <a:spcPts val="2670"/>
              </a:lnSpc>
              <a:spcBef>
                <a:spcPts val="2720"/>
              </a:spcBef>
              <a:tabLst>
                <a:tab pos="766445" algn="l"/>
              </a:tabLst>
            </a:pPr>
            <a:r>
              <a:rPr lang="pt-BR"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 </a:t>
            </a:r>
            <a:r>
              <a:rPr sz="3000" b="1" err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Solicitações</a:t>
            </a:r>
            <a:r>
              <a:rPr lang="pt-BR"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 </a:t>
            </a:r>
            <a:r>
              <a:rPr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de </a:t>
            </a:r>
            <a:r>
              <a:rPr sz="3000" b="1" err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suporte</a:t>
            </a:r>
            <a:r>
              <a:rPr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 para o </a:t>
            </a:r>
            <a:r>
              <a:rPr lang="pt-BR"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uso SUS Escolha </a:t>
            </a:r>
            <a:r>
              <a:rPr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(</a:t>
            </a:r>
            <a:r>
              <a:rPr sz="3000" b="1" err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Problemas</a:t>
            </a:r>
            <a:r>
              <a:rPr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 e </a:t>
            </a:r>
            <a:r>
              <a:rPr sz="3000" b="1" err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dificuldades</a:t>
            </a:r>
            <a:r>
              <a:rPr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 para </a:t>
            </a:r>
            <a:r>
              <a:rPr sz="3000" b="1" err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operar</a:t>
            </a:r>
            <a:r>
              <a:rPr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 o </a:t>
            </a:r>
            <a:r>
              <a:rPr sz="3000" b="1" err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sistema</a:t>
            </a:r>
            <a:r>
              <a:rPr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) </a:t>
            </a:r>
            <a:r>
              <a:rPr sz="3000" b="1" err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devem</a:t>
            </a:r>
            <a:r>
              <a:rPr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 </a:t>
            </a:r>
            <a:r>
              <a:rPr sz="3000" b="1" err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ser</a:t>
            </a:r>
            <a:r>
              <a:rPr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 </a:t>
            </a:r>
            <a:r>
              <a:rPr sz="3000" b="1" err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enviadas</a:t>
            </a:r>
            <a:r>
              <a:rPr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 para:</a:t>
            </a:r>
          </a:p>
          <a:p>
            <a:pPr marL="828040" algn="just">
              <a:lnSpc>
                <a:spcPct val="100000"/>
              </a:lnSpc>
              <a:spcBef>
                <a:spcPts val="65"/>
              </a:spcBef>
            </a:pPr>
            <a:r>
              <a:rPr sz="3000" b="1">
                <a:solidFill>
                  <a:srgbClr val="ED7C30"/>
                </a:solidFill>
                <a:latin typeface="Calibri"/>
                <a:ea typeface="+mj-ea"/>
                <a:cs typeface="Calibri"/>
              </a:rPr>
              <a:t>→ </a:t>
            </a:r>
            <a:r>
              <a:rPr lang="pt-BR" sz="3000" b="1">
                <a:solidFill>
                  <a:srgbClr val="00B0F0"/>
                </a:solidFill>
                <a:latin typeface="Calibri"/>
                <a:ea typeface="+mj-ea"/>
                <a:cs typeface="Calibri"/>
                <a:hlinkClick r:id="rId3"/>
              </a:rPr>
              <a:t>susescolha@saude.mg.gov.br</a:t>
            </a:r>
            <a:endParaRPr lang="pt-BR" sz="3000" b="1">
              <a:solidFill>
                <a:srgbClr val="00B0F0"/>
              </a:solidFill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FCF4BD5-0827-6087-1323-D2C3607AE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0"/>
            <a:ext cx="20111326" cy="113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49" y="3163887"/>
            <a:ext cx="10550525" cy="80241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6650" y="396875"/>
            <a:ext cx="12750019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t-BR" sz="6000"/>
              <a:t>Bem-vindo(a) ao Projeto SUS Escolha</a:t>
            </a:r>
            <a:endParaRPr u="sng" spc="-25">
              <a:solidFill>
                <a:srgbClr val="0070C0"/>
              </a:solidFill>
              <a:uFill>
                <a:solidFill>
                  <a:srgbClr val="0462C1"/>
                </a:solidFill>
              </a:uFill>
              <a:hlinkClick r:id="rId3"/>
            </a:endParaRP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060450" y="1387475"/>
            <a:ext cx="17709883" cy="15408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1" i="0">
                <a:solidFill>
                  <a:srgbClr val="ED7C3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just">
              <a:spcBef>
                <a:spcPts val="135"/>
              </a:spcBef>
            </a:pPr>
            <a:r>
              <a:rPr lang="pt-BR"/>
              <a:t>Após a Secretaria Municipal de Saúde do município de residência realizar o cadastro do paciente no sistema SUS Escolha, será enviado e-mail </a:t>
            </a:r>
            <a:r>
              <a:rPr lang="pt-BR" u="sng"/>
              <a:t>Boas-Vindas aos SUS Escolha </a:t>
            </a:r>
            <a:r>
              <a:rPr lang="pt-BR"/>
              <a:t>com a senha de acesso ao sistema </a:t>
            </a:r>
            <a:endParaRPr lang="pt-BR" u="sng" spc="-25">
              <a:solidFill>
                <a:srgbClr val="0070C0"/>
              </a:solidFill>
              <a:uFill>
                <a:solidFill>
                  <a:srgbClr val="0462C1"/>
                </a:solidFill>
              </a:uFill>
              <a:hlinkClick r:id="rId3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2608260" y="9754784"/>
            <a:ext cx="7620000" cy="16421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 número CPF do paciente </a:t>
            </a: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spcBef>
                <a:spcPts val="105"/>
              </a:spcBef>
            </a:pP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senha</a:t>
            </a:r>
            <a:endParaRPr lang="pt-BR" sz="2050"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endParaRPr sz="2050">
              <a:latin typeface="Calibri"/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2259499" y="2935278"/>
            <a:ext cx="1906095" cy="726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XXX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59400" y="8801098"/>
            <a:ext cx="504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>
                <a:hlinkClick r:id="rId4" tooltip="https://susescolha.saude.mg.gov.br/"/>
              </a:rPr>
              <a:t>https://susescolha.saude.mg.gov.br/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51878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9050" y="244475"/>
            <a:ext cx="13030200" cy="14587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spc="-495" err="1"/>
              <a:t>T</a:t>
            </a:r>
            <a:r>
              <a:rPr sz="5900" spc="25" err="1"/>
              <a:t>ela</a:t>
            </a:r>
            <a:r>
              <a:rPr sz="5900" b="0" spc="-190">
                <a:latin typeface="Times New Roman"/>
                <a:cs typeface="Times New Roman"/>
              </a:rPr>
              <a:t> </a:t>
            </a:r>
            <a:r>
              <a:rPr sz="5900" err="1"/>
              <a:t>inicial</a:t>
            </a:r>
            <a:r>
              <a:rPr sz="5900" b="0" spc="-190">
                <a:latin typeface="Times New Roman"/>
                <a:cs typeface="Times New Roman"/>
              </a:rPr>
              <a:t> </a:t>
            </a:r>
            <a:r>
              <a:rPr sz="5900"/>
              <a:t>do</a:t>
            </a:r>
            <a:r>
              <a:rPr sz="5900" b="0" spc="-175">
                <a:latin typeface="Times New Roman"/>
                <a:cs typeface="Times New Roman"/>
              </a:rPr>
              <a:t> </a:t>
            </a:r>
            <a:r>
              <a:rPr sz="5900" spc="-10"/>
              <a:t>SUS</a:t>
            </a:r>
            <a:r>
              <a:rPr lang="pt-BR" sz="5900" spc="-10"/>
              <a:t> Escolha</a:t>
            </a:r>
            <a:endParaRPr sz="5900">
              <a:latin typeface="Times New Roman"/>
              <a:cs typeface="Times New Roman"/>
            </a:endParaRPr>
          </a:p>
          <a:p>
            <a:pPr marL="12700">
              <a:spcBef>
                <a:spcPts val="170"/>
              </a:spcBef>
            </a:pPr>
            <a:r>
              <a:rPr lang="pt-BR"/>
              <a:t>Acessar o sistema </a:t>
            </a:r>
            <a:r>
              <a:rPr lang="pt-BR" spc="-25"/>
              <a:t>pelo</a:t>
            </a:r>
            <a:r>
              <a:rPr b="0" spc="-130">
                <a:latin typeface="Times New Roman"/>
                <a:cs typeface="Times New Roman"/>
              </a:rPr>
              <a:t> </a:t>
            </a:r>
            <a:r>
              <a:t>link</a:t>
            </a:r>
            <a:r>
              <a:rPr b="0" spc="-110">
                <a:latin typeface="Times New Roman"/>
                <a:cs typeface="Times New Roman"/>
              </a:rPr>
              <a:t> </a:t>
            </a:r>
            <a:r>
              <a:rPr lang="pt-BR" u="sng">
                <a:hlinkClick r:id="rId2" tooltip="https://susescolha.saude.mg.gov.br/"/>
              </a:rPr>
              <a:t>https://susescolha.saude.mg.gov.br/</a:t>
            </a:r>
            <a:r>
              <a:rPr lang="pt-BR" u="sng">
                <a:hlinkClick r:id="rId3"/>
              </a:rPr>
              <a:t> </a:t>
            </a:r>
            <a:endParaRPr u="sng" spc="-25">
              <a:solidFill>
                <a:srgbClr val="0462C1"/>
              </a:solidFill>
              <a:uFill>
                <a:solidFill>
                  <a:srgbClr val="0462C1"/>
                </a:solidFill>
              </a:uFill>
              <a:hlinkClick r:id="rId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14250" y="7178675"/>
            <a:ext cx="5976136" cy="13138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050" b="1" spc="-2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sz="2050" b="1" err="1">
                <a:solidFill>
                  <a:srgbClr val="ED7C30"/>
                </a:solidFill>
                <a:latin typeface="Calibri"/>
                <a:cs typeface="Calibri"/>
              </a:rPr>
              <a:t>Inserir</a:t>
            </a:r>
            <a:r>
              <a:rPr sz="2050" spc="-65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"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´número do CPF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".</a:t>
            </a:r>
            <a:endParaRPr lang="pt-BR" sz="2050" b="1" spc="-10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 spc="-10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sz="2050" b="1" err="1">
                <a:solidFill>
                  <a:srgbClr val="ED7C30"/>
                </a:solidFill>
                <a:latin typeface="Calibri"/>
                <a:cs typeface="Calibri"/>
              </a:rPr>
              <a:t>Inserir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"</a:t>
            </a:r>
            <a:r>
              <a:rPr sz="2050" b="1" spc="-10" err="1">
                <a:solidFill>
                  <a:srgbClr val="ED7C30"/>
                </a:solidFill>
                <a:latin typeface="Calibri"/>
                <a:cs typeface="Calibri"/>
              </a:rPr>
              <a:t>senha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“, em seguida c</a:t>
            </a:r>
            <a:r>
              <a:rPr sz="2050" b="1" err="1">
                <a:solidFill>
                  <a:srgbClr val="ED7C30"/>
                </a:solidFill>
                <a:latin typeface="Calibri"/>
                <a:cs typeface="Calibri"/>
              </a:rPr>
              <a:t>licar</a:t>
            </a:r>
            <a:r>
              <a:rPr sz="2050" spc="-55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lang="pt-BR" sz="2050" spc="-55">
                <a:solidFill>
                  <a:srgbClr val="ED7C30"/>
                </a:solidFill>
                <a:latin typeface="Times New Roman"/>
                <a:cs typeface="Times New Roman"/>
              </a:rPr>
              <a:t>"</a:t>
            </a:r>
            <a:r>
              <a:rPr lang="pt-BR" sz="2050" b="1" spc="-10">
                <a:solidFill>
                  <a:srgbClr val="0070C0"/>
                </a:solidFill>
                <a:latin typeface="Calibri"/>
                <a:cs typeface="Calibri"/>
              </a:rPr>
              <a:t>entrar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”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49" y="2422525"/>
            <a:ext cx="12155559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4431" y="396875"/>
            <a:ext cx="11594465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spc="-495" err="1"/>
              <a:t>T</a:t>
            </a:r>
            <a:r>
              <a:rPr sz="5900" spc="25" err="1"/>
              <a:t>e</a:t>
            </a:r>
            <a:r>
              <a:rPr lang="pt-BR" sz="5900" spc="25"/>
              <a:t>rmo de Uso</a:t>
            </a:r>
            <a:endParaRPr u="sng" spc="-25">
              <a:solidFill>
                <a:srgbClr val="0462C1"/>
              </a:solidFill>
              <a:uFill>
                <a:solidFill>
                  <a:srgbClr val="0462C1"/>
                </a:solidFill>
              </a:uFill>
              <a:hlinkClick r:id="rId2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4" y="1322128"/>
            <a:ext cx="14170026" cy="931645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14521" y="8086722"/>
            <a:ext cx="585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>
                <a:solidFill>
                  <a:srgbClr val="00B0F0"/>
                </a:solidFill>
                <a:latin typeface="Calibri"/>
                <a:cs typeface="Calibri"/>
                <a:hlinkClick r:id="rId4"/>
              </a:rPr>
              <a:t>susescolha@saude.mg.gov.br</a:t>
            </a:r>
            <a:endParaRPr lang="pt-BR" sz="1800" b="1">
              <a:solidFill>
                <a:srgbClr val="00B0F0"/>
              </a:solidFill>
              <a:latin typeface="Calibri"/>
              <a:cs typeface="Calibri"/>
            </a:endParaRP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7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16" y="1539875"/>
            <a:ext cx="12646225" cy="80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4431" y="396875"/>
            <a:ext cx="11594465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t-BR" sz="5900" spc="25"/>
              <a:t>Alterar Senha</a:t>
            </a:r>
            <a:endParaRPr u="sng" spc="-25">
              <a:solidFill>
                <a:srgbClr val="0462C1"/>
              </a:solidFill>
              <a:uFill>
                <a:solidFill>
                  <a:srgbClr val="0462C1"/>
                </a:solidFill>
              </a:uFill>
              <a:hlinkClick r:id="rId3"/>
            </a:endParaRPr>
          </a:p>
        </p:txBody>
      </p:sp>
      <p:sp>
        <p:nvSpPr>
          <p:cNvPr id="9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593850" y="8316961"/>
            <a:ext cx="2971800" cy="119238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bject 4"/>
          <p:cNvSpPr txBox="1"/>
          <p:nvPr/>
        </p:nvSpPr>
        <p:spPr>
          <a:xfrm>
            <a:off x="11861790" y="5807075"/>
            <a:ext cx="7620000" cy="21089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50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500" b="1" spc="-2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500" b="1" spc="-20">
                <a:solidFill>
                  <a:srgbClr val="ED7C30"/>
                </a:solidFill>
                <a:latin typeface="Calibri"/>
                <a:cs typeface="Calibri"/>
              </a:rPr>
              <a:t>Inserir “nova senha”</a:t>
            </a:r>
            <a:r>
              <a:rPr sz="2500" b="1" spc="-10">
                <a:solidFill>
                  <a:srgbClr val="ED7C30"/>
                </a:solidFill>
                <a:latin typeface="Calibri"/>
                <a:cs typeface="Calibri"/>
              </a:rPr>
              <a:t>.</a:t>
            </a:r>
            <a:endParaRPr lang="pt-BR" sz="2500" b="1" spc="-10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50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50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500" b="1" spc="-20">
                <a:solidFill>
                  <a:srgbClr val="ED7C30"/>
                </a:solidFill>
                <a:latin typeface="Calibri"/>
                <a:cs typeface="Calibri"/>
              </a:rPr>
              <a:t>Confirmar “nova senha</a:t>
            </a:r>
            <a:r>
              <a:rPr lang="pt-BR" sz="2500" b="1">
                <a:solidFill>
                  <a:srgbClr val="ED7C30"/>
                </a:solidFill>
                <a:latin typeface="Calibri"/>
                <a:cs typeface="Calibri"/>
              </a:rPr>
              <a:t>”.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3879850" y="8397875"/>
            <a:ext cx="7620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Clicar em “alterar senha”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118976" y="9791290"/>
            <a:ext cx="4171074" cy="1273585"/>
          </a:xfrm>
          <a:prstGeom prst="rect">
            <a:avLst/>
          </a:prstGeom>
        </p:spPr>
      </p:pic>
      <p:sp>
        <p:nvSpPr>
          <p:cNvPr id="13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5022850" y="9720508"/>
            <a:ext cx="4403396" cy="1344367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bject 4"/>
          <p:cNvSpPr txBox="1"/>
          <p:nvPr/>
        </p:nvSpPr>
        <p:spPr>
          <a:xfrm>
            <a:off x="8680450" y="9866704"/>
            <a:ext cx="7620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aparecerá essa mensagem.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01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311274"/>
            <a:ext cx="10783752" cy="848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4431" y="396875"/>
            <a:ext cx="11594465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t-BR" sz="5900" spc="25"/>
              <a:t>Confirmação Dados</a:t>
            </a:r>
            <a:endParaRPr u="sng" spc="-25">
              <a:solidFill>
                <a:srgbClr val="0462C1"/>
              </a:solidFill>
              <a:uFill>
                <a:solidFill>
                  <a:srgbClr val="0462C1"/>
                </a:solidFill>
              </a:uFill>
              <a:hlinkClick r:id="rId3"/>
            </a:endParaRPr>
          </a:p>
        </p:txBody>
      </p:sp>
      <p:sp>
        <p:nvSpPr>
          <p:cNvPr id="9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212850" y="8855075"/>
            <a:ext cx="2133600" cy="73518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bject 4"/>
          <p:cNvSpPr txBox="1"/>
          <p:nvPr/>
        </p:nvSpPr>
        <p:spPr>
          <a:xfrm>
            <a:off x="2508250" y="8702675"/>
            <a:ext cx="89916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 Após confirmar os dados acima, c</a:t>
            </a:r>
            <a:r>
              <a:rPr lang="pt-BR" sz="2050" b="1">
                <a:solidFill>
                  <a:srgbClr val="ED7C30"/>
                </a:solidFill>
                <a:latin typeface="Calibri"/>
                <a:cs typeface="Calibri"/>
              </a:rPr>
              <a:t>licar em “confirmar dados”</a:t>
            </a:r>
            <a:endParaRPr sz="2050">
              <a:latin typeface="Calibri"/>
              <a:cs typeface="Calibri"/>
            </a:endParaRPr>
          </a:p>
        </p:txBody>
      </p:sp>
      <p:cxnSp>
        <p:nvCxnSpPr>
          <p:cNvPr id="16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>
            <a:off x="1441450" y="3216274"/>
            <a:ext cx="12954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>
            <a:off x="6927850" y="3300467"/>
            <a:ext cx="12954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>
            <a:off x="1441450" y="4283075"/>
            <a:ext cx="12954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>
            <a:off x="6927850" y="4283076"/>
            <a:ext cx="12954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>
            <a:off x="1340507" y="5426075"/>
            <a:ext cx="12954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>
            <a:off x="6927850" y="5344729"/>
            <a:ext cx="12954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>
            <a:off x="1343354" y="6340475"/>
            <a:ext cx="12954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>
            <a:off x="6927850" y="6353723"/>
            <a:ext cx="12954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>
            <a:off x="1343354" y="7407275"/>
            <a:ext cx="12954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>
            <a:off x="6927850" y="7254875"/>
            <a:ext cx="12954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2">
            <a:extLst>
              <a:ext uri="{FF2B5EF4-FFF2-40B4-BE49-F238E27FC236}">
                <a16:creationId xmlns:a16="http://schemas.microsoft.com/office/drawing/2014/main" id="{0F1E316E-973F-3377-221D-35A5E870984B}"/>
              </a:ext>
            </a:extLst>
          </p:cNvPr>
          <p:cNvCxnSpPr>
            <a:cxnSpLocks/>
          </p:cNvCxnSpPr>
          <p:nvPr/>
        </p:nvCxnSpPr>
        <p:spPr>
          <a:xfrm>
            <a:off x="1402255" y="8332296"/>
            <a:ext cx="12954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agem 29"/>
          <p:cNvPicPr/>
          <p:nvPr/>
        </p:nvPicPr>
        <p:blipFill rotWithShape="1">
          <a:blip r:embed="rId4"/>
          <a:srcRect l="6274" t="20541" r="2668" b="25092"/>
          <a:stretch/>
        </p:blipFill>
        <p:spPr bwMode="auto">
          <a:xfrm>
            <a:off x="5291863" y="9921875"/>
            <a:ext cx="3921987" cy="90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5022850" y="9720508"/>
            <a:ext cx="4403396" cy="1344367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object 4"/>
          <p:cNvSpPr txBox="1"/>
          <p:nvPr/>
        </p:nvSpPr>
        <p:spPr>
          <a:xfrm>
            <a:off x="8680450" y="9866704"/>
            <a:ext cx="762000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0125">
              <a:lnSpc>
                <a:spcPct val="100000"/>
              </a:lnSpc>
              <a:spcBef>
                <a:spcPts val="105"/>
              </a:spcBef>
            </a:pPr>
            <a:endParaRPr lang="pt-BR" sz="2050" b="1">
              <a:solidFill>
                <a:srgbClr val="ED7C30"/>
              </a:solidFill>
              <a:latin typeface="Calibri"/>
              <a:cs typeface="Calibri"/>
            </a:endParaRPr>
          </a:p>
          <a:p>
            <a:pPr marL="1000125">
              <a:lnSpc>
                <a:spcPct val="100000"/>
              </a:lnSpc>
              <a:spcBef>
                <a:spcPts val="105"/>
              </a:spcBef>
            </a:pPr>
            <a:r>
              <a:rPr sz="2050" b="1">
                <a:solidFill>
                  <a:srgbClr val="ED7C30"/>
                </a:solidFill>
                <a:latin typeface="Calibri"/>
                <a:cs typeface="Calibri"/>
              </a:rPr>
              <a:t>→</a:t>
            </a:r>
            <a:r>
              <a:rPr sz="2050" b="1" spc="-10">
                <a:solidFill>
                  <a:srgbClr val="ED7C30"/>
                </a:solidFill>
                <a:latin typeface="Calibri"/>
                <a:cs typeface="Calibri"/>
              </a:rPr>
              <a:t> </a:t>
            </a:r>
            <a:r>
              <a:rPr lang="pt-BR" sz="2050" b="1" spc="-10">
                <a:solidFill>
                  <a:srgbClr val="ED7C30"/>
                </a:solidFill>
                <a:latin typeface="Calibri"/>
                <a:cs typeface="Calibri"/>
              </a:rPr>
              <a:t>aparecerá essa mensagem.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17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26" y="1530859"/>
            <a:ext cx="18544090" cy="838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4431" y="396875"/>
            <a:ext cx="13588219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t-BR" sz="6000"/>
              <a:t>Bem vindo(a) ao SUS Escolha </a:t>
            </a:r>
            <a:endParaRPr u="sng" spc="-25">
              <a:solidFill>
                <a:srgbClr val="0070C0"/>
              </a:solidFill>
              <a:uFill>
                <a:solidFill>
                  <a:srgbClr val="0462C1"/>
                </a:solidFill>
              </a:uFill>
              <a:hlinkClick r:id="rId3"/>
            </a:endParaRPr>
          </a:p>
        </p:txBody>
      </p:sp>
      <p:sp>
        <p:nvSpPr>
          <p:cNvPr id="8" name="Retângulo: Cantos Arredondados 11">
            <a:extLst>
              <a:ext uri="{FF2B5EF4-FFF2-40B4-BE49-F238E27FC236}">
                <a16:creationId xmlns:a16="http://schemas.microsoft.com/office/drawing/2014/main" id="{CD92B6C3-BC7F-43A8-801F-C7CE91C9009D}"/>
              </a:ext>
            </a:extLst>
          </p:cNvPr>
          <p:cNvSpPr/>
          <p:nvPr/>
        </p:nvSpPr>
        <p:spPr>
          <a:xfrm>
            <a:off x="1566202" y="4082780"/>
            <a:ext cx="3006725" cy="653147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7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D23C6D84AA504097F3EF3BEE29F084" ma:contentTypeVersion="8" ma:contentTypeDescription="Crie um novo documento." ma:contentTypeScope="" ma:versionID="a04c0579a14ef7fd3f766dd043947e8b">
  <xsd:schema xmlns:xsd="http://www.w3.org/2001/XMLSchema" xmlns:xs="http://www.w3.org/2001/XMLSchema" xmlns:p="http://schemas.microsoft.com/office/2006/metadata/properties" xmlns:ns2="ddda5cb9-9f33-4cc0-b76d-17428a8c5ba5" targetNamespace="http://schemas.microsoft.com/office/2006/metadata/properties" ma:root="true" ma:fieldsID="e9fad7e61f5a05feac534954c8787778" ns2:_="">
    <xsd:import namespace="ddda5cb9-9f33-4cc0-b76d-17428a8c5b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a5cb9-9f33-4cc0-b76d-17428a8c5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2C8868-6A60-4DE8-B582-74B776D7D2B1}"/>
</file>

<file path=customXml/itemProps2.xml><?xml version="1.0" encoding="utf-8"?>
<ds:datastoreItem xmlns:ds="http://schemas.openxmlformats.org/officeDocument/2006/customXml" ds:itemID="{CE98229E-5782-4DFE-A9D8-BE023955531F}"/>
</file>

<file path=customXml/itemProps3.xml><?xml version="1.0" encoding="utf-8"?>
<ds:datastoreItem xmlns:ds="http://schemas.openxmlformats.org/officeDocument/2006/customXml" ds:itemID="{07DE46F7-D8CD-4F55-9309-C422C76633F1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Personalizar</PresentationFormat>
  <Slides>37</Slides>
  <Notes>10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Office Theme</vt:lpstr>
      <vt:lpstr>Tutorial para utilização do Sistema SUS Escolha Perfil: Paciente</vt:lpstr>
      <vt:lpstr>Siglas e Definições  </vt:lpstr>
      <vt:lpstr>Perfil: Paciente</vt:lpstr>
      <vt:lpstr>Bem-vindo(a) ao Projeto SUS Escolha</vt:lpstr>
      <vt:lpstr>Tela inicial do SUS Escolha Acessar o sistema pelo link https://susescolha.saude.mg.gov.br/ </vt:lpstr>
      <vt:lpstr>Termo de Uso</vt:lpstr>
      <vt:lpstr>Alterar Senha</vt:lpstr>
      <vt:lpstr>Confirmação Dados</vt:lpstr>
      <vt:lpstr>Bem vindo(a) ao SUS Escolha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CONTATO: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Déborah Tatiane</dc:creator>
  <cp:revision>43</cp:revision>
  <dcterms:created xsi:type="dcterms:W3CDTF">2024-11-05T14:17:40Z</dcterms:created>
  <dcterms:modified xsi:type="dcterms:W3CDTF">2025-07-15T18:37:53Z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2024-11-05T00:00:00Z</vt:filetime>
  </property>
  <property fmtid="{D5CDD505-2E9C-101B-9397-08002B2CF9AE}" pid="5" name="Producer">
    <vt:lpwstr>GPL Ghostscript 9.52</vt:lpwstr>
  </property>
  <property fmtid="{D5CDD505-2E9C-101B-9397-08002B2CF9AE}" pid="6" name="ContentTypeId">
    <vt:lpwstr>0x01010005D23C6D84AA504097F3EF3BEE29F084</vt:lpwstr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_activity">
    <vt:lpwstr>{"FileActivityType":"6","FileActivityTimeStamp":"2025-06-26T14:57:52.900Z","FileActivityUsersOnPage":[{"DisplayName":"Claudia Fernanda Montilha B  Pereira","Id":"claudia.bueno@saude.mg.gov.br"}],"FileActivityNavigationId":null}</vt:lpwstr>
  </property>
  <property fmtid="{D5CDD505-2E9C-101B-9397-08002B2CF9AE}" pid="12" name="TriggerFlowInfo">
    <vt:lpwstr/>
  </property>
</Properties>
</file>