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ontserrat Ultra-Bold" panose="020B0604020202020204" charset="0"/>
      <p:regular r:id="rId10"/>
    </p:embeddedFont>
    <p:embeddedFont>
      <p:font typeface="Montserrat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Bold" panose="020B0604020202020204" charset="0"/>
      <p:regular r:id="rId16"/>
    </p:embeddedFont>
    <p:embeddedFont>
      <p:font typeface="Montserrat Medi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309" y="-1731260"/>
            <a:ext cx="18812968" cy="4802043"/>
          </a:xfrm>
          <a:custGeom>
            <a:avLst/>
            <a:gdLst/>
            <a:ahLst/>
            <a:cxnLst/>
            <a:rect l="l" t="t" r="r" b="b"/>
            <a:pathLst>
              <a:path w="18812968" h="4802043">
                <a:moveTo>
                  <a:pt x="0" y="0"/>
                </a:moveTo>
                <a:lnTo>
                  <a:pt x="18812968" y="0"/>
                </a:lnTo>
                <a:lnTo>
                  <a:pt x="18812968" y="4802042"/>
                </a:lnTo>
                <a:lnTo>
                  <a:pt x="0" y="4802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" b="-6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135251" y="4371940"/>
            <a:ext cx="6527473" cy="111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0"/>
              </a:lnSpc>
            </a:pPr>
            <a:r>
              <a:rPr lang="en-US" sz="7880" b="1" spc="-394">
                <a:solidFill>
                  <a:srgbClr val="113D5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Título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37441" y="6033588"/>
            <a:ext cx="5912647" cy="80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5"/>
              </a:lnSpc>
            </a:pPr>
            <a:r>
              <a:rPr lang="en-US" sz="2354" spc="47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Autor,¹  co-autor ² ,,,</a:t>
            </a:r>
          </a:p>
          <a:p>
            <a:pPr algn="l">
              <a:lnSpc>
                <a:spcPts val="3295"/>
              </a:lnSpc>
            </a:pPr>
            <a:r>
              <a:rPr lang="en-US" sz="2354" spc="47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Instituição¹, Instituição 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2792" y="3411306"/>
            <a:ext cx="16076508" cy="10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9"/>
              </a:lnSpc>
            </a:pP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Explique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relevância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do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tema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escolhido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destacando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à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importância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pesquisa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a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área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estudo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para a </a:t>
            </a:r>
            <a:r>
              <a:rPr lang="en-US" sz="2654" b="1" spc="53" dirty="0" err="1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sociedade</a:t>
            </a:r>
            <a:r>
              <a:rPr lang="en-US" sz="2654" b="1" spc="53" dirty="0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-5394380"/>
            <a:ext cx="5223255" cy="7811729"/>
            <a:chOff x="0" y="0"/>
            <a:chExt cx="1375672" cy="20574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672" cy="2057410"/>
            </a:xfrm>
            <a:custGeom>
              <a:avLst/>
              <a:gdLst/>
              <a:ahLst/>
              <a:cxnLst/>
              <a:rect l="l" t="t" r="r" b="b"/>
              <a:pathLst>
                <a:path w="1375672" h="2057410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2036659"/>
                  </a:lnTo>
                  <a:cubicBezTo>
                    <a:pt x="1375672" y="2048120"/>
                    <a:pt x="1366382" y="2057410"/>
                    <a:pt x="1354921" y="2057410"/>
                  </a:cubicBezTo>
                  <a:lnTo>
                    <a:pt x="20751" y="2057410"/>
                  </a:lnTo>
                  <a:cubicBezTo>
                    <a:pt x="9290" y="2057410"/>
                    <a:pt x="0" y="2048120"/>
                    <a:pt x="0" y="2036659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75672" cy="210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58967" y="1153700"/>
            <a:ext cx="522992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Introdução</a:t>
            </a:r>
          </a:p>
        </p:txBody>
      </p:sp>
      <p:pic>
        <p:nvPicPr>
          <p:cNvPr id="7" name="Imagem 6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85930C0B-D153-410B-8D24-9B6843FA5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6699" y="1028700"/>
            <a:ext cx="1193398" cy="8206713"/>
            <a:chOff x="0" y="0"/>
            <a:chExt cx="314311" cy="21614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311" cy="2161439"/>
            </a:xfrm>
            <a:custGeom>
              <a:avLst/>
              <a:gdLst/>
              <a:ahLst/>
              <a:cxnLst/>
              <a:rect l="l" t="t" r="r" b="b"/>
              <a:pathLst>
                <a:path w="314311" h="216143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2031693"/>
                  </a:lnTo>
                  <a:cubicBezTo>
                    <a:pt x="314311" y="2066104"/>
                    <a:pt x="300641" y="2099105"/>
                    <a:pt x="276309" y="2123437"/>
                  </a:cubicBezTo>
                  <a:cubicBezTo>
                    <a:pt x="251977" y="2147769"/>
                    <a:pt x="218975" y="2161439"/>
                    <a:pt x="184565" y="2161439"/>
                  </a:cubicBezTo>
                  <a:lnTo>
                    <a:pt x="129746" y="2161439"/>
                  </a:lnTo>
                  <a:cubicBezTo>
                    <a:pt x="95335" y="2161439"/>
                    <a:pt x="62334" y="2147769"/>
                    <a:pt x="38002" y="2123437"/>
                  </a:cubicBezTo>
                  <a:cubicBezTo>
                    <a:pt x="13670" y="2099105"/>
                    <a:pt x="0" y="2066104"/>
                    <a:pt x="0" y="203169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4311" cy="220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6200" y="6097245"/>
            <a:ext cx="6472792" cy="726127"/>
            <a:chOff x="0" y="0"/>
            <a:chExt cx="1704768" cy="1912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4768" cy="191243"/>
            </a:xfrm>
            <a:custGeom>
              <a:avLst/>
              <a:gdLst/>
              <a:ahLst/>
              <a:cxnLst/>
              <a:rect l="l" t="t" r="r" b="b"/>
              <a:pathLst>
                <a:path w="1704768" h="191243">
                  <a:moveTo>
                    <a:pt x="16745" y="0"/>
                  </a:moveTo>
                  <a:lnTo>
                    <a:pt x="1688023" y="0"/>
                  </a:lnTo>
                  <a:cubicBezTo>
                    <a:pt x="1697271" y="0"/>
                    <a:pt x="1704768" y="7497"/>
                    <a:pt x="1704768" y="16745"/>
                  </a:cubicBezTo>
                  <a:lnTo>
                    <a:pt x="1704768" y="174498"/>
                  </a:lnTo>
                  <a:cubicBezTo>
                    <a:pt x="1704768" y="178939"/>
                    <a:pt x="1703004" y="183198"/>
                    <a:pt x="1699864" y="186339"/>
                  </a:cubicBezTo>
                  <a:cubicBezTo>
                    <a:pt x="1696723" y="189479"/>
                    <a:pt x="1692464" y="191243"/>
                    <a:pt x="1688023" y="191243"/>
                  </a:cubicBezTo>
                  <a:lnTo>
                    <a:pt x="16745" y="191243"/>
                  </a:lnTo>
                  <a:cubicBezTo>
                    <a:pt x="7497" y="191243"/>
                    <a:pt x="0" y="183746"/>
                    <a:pt x="0" y="174498"/>
                  </a:cubicBezTo>
                  <a:lnTo>
                    <a:pt x="0" y="16745"/>
                  </a:lnTo>
                  <a:cubicBezTo>
                    <a:pt x="0" y="7497"/>
                    <a:pt x="7497" y="0"/>
                    <a:pt x="16745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4768" cy="23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6200" y="3334223"/>
            <a:ext cx="6472792" cy="726127"/>
            <a:chOff x="0" y="0"/>
            <a:chExt cx="1704768" cy="1912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4768" cy="191243"/>
            </a:xfrm>
            <a:custGeom>
              <a:avLst/>
              <a:gdLst/>
              <a:ahLst/>
              <a:cxnLst/>
              <a:rect l="l" t="t" r="r" b="b"/>
              <a:pathLst>
                <a:path w="1704768" h="191243">
                  <a:moveTo>
                    <a:pt x="16745" y="0"/>
                  </a:moveTo>
                  <a:lnTo>
                    <a:pt x="1688023" y="0"/>
                  </a:lnTo>
                  <a:cubicBezTo>
                    <a:pt x="1697271" y="0"/>
                    <a:pt x="1704768" y="7497"/>
                    <a:pt x="1704768" y="16745"/>
                  </a:cubicBezTo>
                  <a:lnTo>
                    <a:pt x="1704768" y="174498"/>
                  </a:lnTo>
                  <a:cubicBezTo>
                    <a:pt x="1704768" y="178939"/>
                    <a:pt x="1703004" y="183198"/>
                    <a:pt x="1699864" y="186339"/>
                  </a:cubicBezTo>
                  <a:cubicBezTo>
                    <a:pt x="1696723" y="189479"/>
                    <a:pt x="1692464" y="191243"/>
                    <a:pt x="1688023" y="191243"/>
                  </a:cubicBezTo>
                  <a:lnTo>
                    <a:pt x="16745" y="191243"/>
                  </a:lnTo>
                  <a:cubicBezTo>
                    <a:pt x="7497" y="191243"/>
                    <a:pt x="0" y="183746"/>
                    <a:pt x="0" y="174498"/>
                  </a:cubicBezTo>
                  <a:lnTo>
                    <a:pt x="0" y="16745"/>
                  </a:lnTo>
                  <a:cubicBezTo>
                    <a:pt x="0" y="7497"/>
                    <a:pt x="7497" y="0"/>
                    <a:pt x="16745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04768" cy="23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6569" y="968229"/>
            <a:ext cx="5676186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5000" b="1" spc="-250">
                <a:solidFill>
                  <a:srgbClr val="113D5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Objetivos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5716" y="6154860"/>
            <a:ext cx="6100876" cy="50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9"/>
              </a:lnSpc>
              <a:spcBef>
                <a:spcPct val="0"/>
              </a:spcBef>
            </a:pPr>
            <a:r>
              <a:rPr lang="en-US" sz="2654" b="1" u="none" strike="noStrike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Objetivos específicos (SE TIIVER)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212" y="4383488"/>
            <a:ext cx="6849277" cy="92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Declare claramente o objetivo principal da sua pesquisa.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1671" y="7309147"/>
            <a:ext cx="6849277" cy="92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Defina o que sua pesquisa pretende alcançar além do objetivo principal.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6066" y="3391838"/>
            <a:ext cx="4659561" cy="50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9"/>
              </a:lnSpc>
              <a:spcBef>
                <a:spcPct val="0"/>
              </a:spcBef>
            </a:pPr>
            <a:r>
              <a:rPr lang="en-US" sz="2654" b="1" u="none" strike="noStrike" spc="5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 principal</a:t>
            </a:r>
          </a:p>
        </p:txBody>
      </p:sp>
      <p:pic>
        <p:nvPicPr>
          <p:cNvPr id="16" name="Imagem 15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7850A326-BDCD-4C58-8581-07ABE5186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5394380"/>
            <a:ext cx="5223255" cy="7811729"/>
            <a:chOff x="0" y="0"/>
            <a:chExt cx="1375672" cy="205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2057410"/>
            </a:xfrm>
            <a:custGeom>
              <a:avLst/>
              <a:gdLst/>
              <a:ahLst/>
              <a:cxnLst/>
              <a:rect l="l" t="t" r="r" b="b"/>
              <a:pathLst>
                <a:path w="1375672" h="2057410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2036659"/>
                  </a:lnTo>
                  <a:cubicBezTo>
                    <a:pt x="1375672" y="2048120"/>
                    <a:pt x="1366382" y="2057410"/>
                    <a:pt x="1354921" y="2057410"/>
                  </a:cubicBezTo>
                  <a:lnTo>
                    <a:pt x="20751" y="2057410"/>
                  </a:lnTo>
                  <a:cubicBezTo>
                    <a:pt x="9290" y="2057410"/>
                    <a:pt x="0" y="2048120"/>
                    <a:pt x="0" y="2036659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210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63636" y="1028700"/>
            <a:ext cx="10625780" cy="8229600"/>
            <a:chOff x="0" y="0"/>
            <a:chExt cx="2798559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8559" cy="2167467"/>
            </a:xfrm>
            <a:custGeom>
              <a:avLst/>
              <a:gdLst/>
              <a:ahLst/>
              <a:cxnLst/>
              <a:rect l="l" t="t" r="r" b="b"/>
              <a:pathLst>
                <a:path w="2798559" h="2167467">
                  <a:moveTo>
                    <a:pt x="10200" y="0"/>
                  </a:moveTo>
                  <a:lnTo>
                    <a:pt x="2788359" y="0"/>
                  </a:lnTo>
                  <a:cubicBezTo>
                    <a:pt x="2791064" y="0"/>
                    <a:pt x="2793659" y="1075"/>
                    <a:pt x="2795572" y="2988"/>
                  </a:cubicBezTo>
                  <a:cubicBezTo>
                    <a:pt x="2797485" y="4901"/>
                    <a:pt x="2798559" y="7495"/>
                    <a:pt x="2798559" y="10200"/>
                  </a:cubicBezTo>
                  <a:lnTo>
                    <a:pt x="2798559" y="2157266"/>
                  </a:lnTo>
                  <a:cubicBezTo>
                    <a:pt x="2798559" y="2162900"/>
                    <a:pt x="2793993" y="2167467"/>
                    <a:pt x="2788359" y="2167467"/>
                  </a:cubicBezTo>
                  <a:lnTo>
                    <a:pt x="10200" y="2167467"/>
                  </a:lnTo>
                  <a:cubicBezTo>
                    <a:pt x="7495" y="2167467"/>
                    <a:pt x="4901" y="2166392"/>
                    <a:pt x="2988" y="2164479"/>
                  </a:cubicBezTo>
                  <a:cubicBezTo>
                    <a:pt x="1075" y="2162566"/>
                    <a:pt x="0" y="2159972"/>
                    <a:pt x="0" y="2157266"/>
                  </a:cubicBezTo>
                  <a:lnTo>
                    <a:pt x="0" y="10200"/>
                  </a:lnTo>
                  <a:cubicBezTo>
                    <a:pt x="0" y="7495"/>
                    <a:pt x="1075" y="4901"/>
                    <a:pt x="2988" y="2988"/>
                  </a:cubicBezTo>
                  <a:cubicBezTo>
                    <a:pt x="4901" y="1075"/>
                    <a:pt x="7495" y="0"/>
                    <a:pt x="10200" y="0"/>
                  </a:cubicBezTo>
                  <a:close/>
                </a:path>
              </a:pathLst>
            </a:custGeom>
            <a:solidFill>
              <a:srgbClr val="C7E0E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98559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14629" y="1565007"/>
            <a:ext cx="1704685" cy="17046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11293" y="4138784"/>
            <a:ext cx="1704685" cy="170468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11293" y="6710243"/>
            <a:ext cx="1704685" cy="170468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075371" y="1827968"/>
            <a:ext cx="1183201" cy="1178764"/>
          </a:xfrm>
          <a:custGeom>
            <a:avLst/>
            <a:gdLst/>
            <a:ahLst/>
            <a:cxnLst/>
            <a:rect l="l" t="t" r="r" b="b"/>
            <a:pathLst>
              <a:path w="1183201" h="1178764">
                <a:moveTo>
                  <a:pt x="0" y="0"/>
                </a:moveTo>
                <a:lnTo>
                  <a:pt x="1183201" y="0"/>
                </a:lnTo>
                <a:lnTo>
                  <a:pt x="1183201" y="1178764"/>
                </a:lnTo>
                <a:lnTo>
                  <a:pt x="0" y="1178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9065558" y="4575462"/>
            <a:ext cx="1196155" cy="831328"/>
          </a:xfrm>
          <a:custGeom>
            <a:avLst/>
            <a:gdLst/>
            <a:ahLst/>
            <a:cxnLst/>
            <a:rect l="l" t="t" r="r" b="b"/>
            <a:pathLst>
              <a:path w="1196155" h="831328">
                <a:moveTo>
                  <a:pt x="0" y="0"/>
                </a:moveTo>
                <a:lnTo>
                  <a:pt x="1196155" y="0"/>
                </a:lnTo>
                <a:lnTo>
                  <a:pt x="1196155" y="831328"/>
                </a:lnTo>
                <a:lnTo>
                  <a:pt x="0" y="831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9212528" y="6973204"/>
            <a:ext cx="1114749" cy="1098028"/>
          </a:xfrm>
          <a:custGeom>
            <a:avLst/>
            <a:gdLst/>
            <a:ahLst/>
            <a:cxnLst/>
            <a:rect l="l" t="t" r="r" b="b"/>
            <a:pathLst>
              <a:path w="1114749" h="1098028">
                <a:moveTo>
                  <a:pt x="0" y="0"/>
                </a:moveTo>
                <a:lnTo>
                  <a:pt x="1114749" y="0"/>
                </a:lnTo>
                <a:lnTo>
                  <a:pt x="1114749" y="1098027"/>
                </a:lnTo>
                <a:lnTo>
                  <a:pt x="0" y="1098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1233300" y="933450"/>
            <a:ext cx="481405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Métodos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13481" y="4709573"/>
            <a:ext cx="4814054" cy="159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Descreva os métodos e técnicas utilizados para conduzir a pesquisa.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99908" y="1927184"/>
            <a:ext cx="2672545" cy="92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2654" b="1" spc="53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Desenho da pesquisa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99908" y="4634764"/>
            <a:ext cx="2672545" cy="92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2654" b="1" spc="53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Coleta de dados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99908" y="7072420"/>
            <a:ext cx="2672545" cy="92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5"/>
              </a:lnSpc>
            </a:pPr>
            <a:r>
              <a:rPr lang="en-US" sz="2654" b="1" spc="53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Técnicas utilizadas</a:t>
            </a:r>
          </a:p>
        </p:txBody>
      </p:sp>
      <p:pic>
        <p:nvPicPr>
          <p:cNvPr id="25" name="Imagem 24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0FA2A9D5-5DF6-4C52-B59A-3C20334FB5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5394380"/>
            <a:ext cx="5223255" cy="7811729"/>
            <a:chOff x="0" y="0"/>
            <a:chExt cx="1375672" cy="2057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5672" cy="2057410"/>
            </a:xfrm>
            <a:custGeom>
              <a:avLst/>
              <a:gdLst/>
              <a:ahLst/>
              <a:cxnLst/>
              <a:rect l="l" t="t" r="r" b="b"/>
              <a:pathLst>
                <a:path w="1375672" h="2057410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2036659"/>
                  </a:lnTo>
                  <a:cubicBezTo>
                    <a:pt x="1375672" y="2048120"/>
                    <a:pt x="1366382" y="2057410"/>
                    <a:pt x="1354921" y="2057410"/>
                  </a:cubicBezTo>
                  <a:lnTo>
                    <a:pt x="20751" y="2057410"/>
                  </a:lnTo>
                  <a:cubicBezTo>
                    <a:pt x="9290" y="2057410"/>
                    <a:pt x="0" y="2048120"/>
                    <a:pt x="0" y="2036659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5672" cy="210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58967" y="1153700"/>
            <a:ext cx="522992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Resultados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298561" y="-5394380"/>
            <a:ext cx="5223255" cy="7811729"/>
            <a:chOff x="0" y="0"/>
            <a:chExt cx="1375672" cy="20574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5672" cy="2057410"/>
            </a:xfrm>
            <a:custGeom>
              <a:avLst/>
              <a:gdLst/>
              <a:ahLst/>
              <a:cxnLst/>
              <a:rect l="l" t="t" r="r" b="b"/>
              <a:pathLst>
                <a:path w="1375672" h="2057410">
                  <a:moveTo>
                    <a:pt x="20751" y="0"/>
                  </a:moveTo>
                  <a:lnTo>
                    <a:pt x="1354921" y="0"/>
                  </a:lnTo>
                  <a:cubicBezTo>
                    <a:pt x="1366382" y="0"/>
                    <a:pt x="1375672" y="9290"/>
                    <a:pt x="1375672" y="20751"/>
                  </a:cubicBezTo>
                  <a:lnTo>
                    <a:pt x="1375672" y="2036659"/>
                  </a:lnTo>
                  <a:cubicBezTo>
                    <a:pt x="1375672" y="2048120"/>
                    <a:pt x="1366382" y="2057410"/>
                    <a:pt x="1354921" y="2057410"/>
                  </a:cubicBezTo>
                  <a:lnTo>
                    <a:pt x="20751" y="2057410"/>
                  </a:lnTo>
                  <a:cubicBezTo>
                    <a:pt x="9290" y="2057410"/>
                    <a:pt x="0" y="2048120"/>
                    <a:pt x="0" y="2036659"/>
                  </a:cubicBezTo>
                  <a:lnTo>
                    <a:pt x="0" y="20751"/>
                  </a:lnTo>
                  <a:cubicBezTo>
                    <a:pt x="0" y="9290"/>
                    <a:pt x="9290" y="0"/>
                    <a:pt x="20751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75672" cy="210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54916" y="1153700"/>
            <a:ext cx="522992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Discussão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5247" y="4465984"/>
            <a:ext cx="7049944" cy="213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Mostre os dados obtidos de forma clara, utilizando gráficos, tabelas ou outras representações visuais quando necessário.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98561" y="6722194"/>
            <a:ext cx="5178183" cy="10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Analise os resultados à luz do referencial teórico.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98561" y="4023664"/>
            <a:ext cx="4884373" cy="213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99"/>
              </a:lnSpc>
              <a:spcBef>
                <a:spcPct val="0"/>
              </a:spcBef>
            </a:pPr>
            <a:r>
              <a:rPr lang="en-US" sz="2654" b="1" u="none" strike="noStrike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Interprete os dados, discutindo sua relevância e implicações para o campo de estudo.</a:t>
            </a:r>
          </a:p>
        </p:txBody>
      </p:sp>
      <p:pic>
        <p:nvPicPr>
          <p:cNvPr id="13" name="Imagem 12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89A7EE5E-1EB8-4441-AB1C-82E01233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3330" y="-1167844"/>
            <a:ext cx="15976972" cy="3583144"/>
            <a:chOff x="0" y="0"/>
            <a:chExt cx="4207927" cy="943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7926" cy="943709"/>
            </a:xfrm>
            <a:custGeom>
              <a:avLst/>
              <a:gdLst/>
              <a:ahLst/>
              <a:cxnLst/>
              <a:rect l="l" t="t" r="r" b="b"/>
              <a:pathLst>
                <a:path w="4207926" h="943709">
                  <a:moveTo>
                    <a:pt x="6784" y="0"/>
                  </a:moveTo>
                  <a:lnTo>
                    <a:pt x="4201142" y="0"/>
                  </a:lnTo>
                  <a:cubicBezTo>
                    <a:pt x="4204889" y="0"/>
                    <a:pt x="4207926" y="3037"/>
                    <a:pt x="4207926" y="6784"/>
                  </a:cubicBezTo>
                  <a:lnTo>
                    <a:pt x="4207926" y="936925"/>
                  </a:lnTo>
                  <a:cubicBezTo>
                    <a:pt x="4207926" y="938724"/>
                    <a:pt x="4207212" y="940449"/>
                    <a:pt x="4205939" y="941722"/>
                  </a:cubicBezTo>
                  <a:cubicBezTo>
                    <a:pt x="4204667" y="942994"/>
                    <a:pt x="4202942" y="943709"/>
                    <a:pt x="4201142" y="943709"/>
                  </a:cubicBezTo>
                  <a:lnTo>
                    <a:pt x="6784" y="943709"/>
                  </a:lnTo>
                  <a:cubicBezTo>
                    <a:pt x="3037" y="943709"/>
                    <a:pt x="0" y="940671"/>
                    <a:pt x="0" y="936925"/>
                  </a:cubicBezTo>
                  <a:lnTo>
                    <a:pt x="0" y="6784"/>
                  </a:lnTo>
                  <a:cubicBezTo>
                    <a:pt x="0" y="3037"/>
                    <a:pt x="3037" y="0"/>
                    <a:pt x="6784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07927" cy="991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3330" y="9836151"/>
            <a:ext cx="15976972" cy="970066"/>
            <a:chOff x="0" y="0"/>
            <a:chExt cx="4207927" cy="255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7926" cy="255491"/>
            </a:xfrm>
            <a:custGeom>
              <a:avLst/>
              <a:gdLst/>
              <a:ahLst/>
              <a:cxnLst/>
              <a:rect l="l" t="t" r="r" b="b"/>
              <a:pathLst>
                <a:path w="4207926" h="255491">
                  <a:moveTo>
                    <a:pt x="6784" y="0"/>
                  </a:moveTo>
                  <a:lnTo>
                    <a:pt x="4201142" y="0"/>
                  </a:lnTo>
                  <a:cubicBezTo>
                    <a:pt x="4204889" y="0"/>
                    <a:pt x="4207926" y="3037"/>
                    <a:pt x="4207926" y="6784"/>
                  </a:cubicBezTo>
                  <a:lnTo>
                    <a:pt x="4207926" y="248707"/>
                  </a:lnTo>
                  <a:cubicBezTo>
                    <a:pt x="4207926" y="252453"/>
                    <a:pt x="4204889" y="255491"/>
                    <a:pt x="4201142" y="255491"/>
                  </a:cubicBezTo>
                  <a:lnTo>
                    <a:pt x="6784" y="255491"/>
                  </a:lnTo>
                  <a:cubicBezTo>
                    <a:pt x="3037" y="255491"/>
                    <a:pt x="0" y="252453"/>
                    <a:pt x="0" y="248707"/>
                  </a:cubicBezTo>
                  <a:lnTo>
                    <a:pt x="0" y="6784"/>
                  </a:lnTo>
                  <a:cubicBezTo>
                    <a:pt x="0" y="3037"/>
                    <a:pt x="3037" y="0"/>
                    <a:pt x="6784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07927" cy="303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28840" y="1017873"/>
            <a:ext cx="11165920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Conclusão/Considerações finais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135" y="5859233"/>
            <a:ext cx="15201485" cy="159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Resuma as principais conclusões derivadas da pesquisa.</a:t>
            </a:r>
          </a:p>
          <a:p>
            <a:pPr algn="ctr">
              <a:lnSpc>
                <a:spcPts val="4299"/>
              </a:lnSpc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Destaque as descobertas mais significativas e suas implicações práticas e teóricas.</a:t>
            </a:r>
          </a:p>
          <a:p>
            <a:pPr algn="ctr">
              <a:lnSpc>
                <a:spcPts val="4299"/>
              </a:lnSpc>
            </a:pPr>
            <a:endParaRPr lang="en-US" sz="2654" b="1" spc="53">
              <a:solidFill>
                <a:srgbClr val="113D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52747" y="829850"/>
            <a:ext cx="1023234" cy="1023234"/>
            <a:chOff x="0" y="0"/>
            <a:chExt cx="300640" cy="300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847620" y="988786"/>
            <a:ext cx="705362" cy="705362"/>
            <a:chOff x="0" y="0"/>
            <a:chExt cx="207245" cy="207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pic>
        <p:nvPicPr>
          <p:cNvPr id="16" name="Imagem 15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DB6FD553-1C57-401B-824D-125BD8495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8656" y="3637386"/>
            <a:ext cx="44115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1">
                <a:solidFill>
                  <a:srgbClr val="113D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7392" y="4921535"/>
            <a:ext cx="12663956" cy="159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057" lvl="1" indent="-286529" algn="l">
              <a:lnSpc>
                <a:spcPts val="4299"/>
              </a:lnSpc>
              <a:buFont typeface="Arial"/>
              <a:buChar char="•"/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Liste todas as fontes citadas ao longo da apresentação.</a:t>
            </a:r>
          </a:p>
          <a:p>
            <a:pPr marL="573057" lvl="1" indent="-286529" algn="l">
              <a:lnSpc>
                <a:spcPts val="4299"/>
              </a:lnSpc>
              <a:buFont typeface="Arial"/>
              <a:buChar char="•"/>
            </a:pPr>
            <a:r>
              <a:rPr lang="en-US" sz="2654" b="1" spc="53">
                <a:solidFill>
                  <a:srgbClr val="113D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Apresente uma lista completa de todas as referências bibliográficas utilizadas na pesquisa, seguindo o estilo de citação adequado.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869937" y="-514358"/>
            <a:ext cx="1043148" cy="1043148"/>
            <a:chOff x="0" y="0"/>
            <a:chExt cx="274739" cy="2747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4396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975566" y="4461444"/>
            <a:ext cx="1283734" cy="1283734"/>
            <a:chOff x="0" y="0"/>
            <a:chExt cx="338103" cy="3381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01100" y="153666"/>
            <a:ext cx="750248" cy="750248"/>
            <a:chOff x="0" y="0"/>
            <a:chExt cx="197596" cy="1975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596" cy="197596"/>
            </a:xfrm>
            <a:custGeom>
              <a:avLst/>
              <a:gdLst/>
              <a:ahLst/>
              <a:cxnLst/>
              <a:rect l="l" t="t" r="r" b="b"/>
              <a:pathLst>
                <a:path w="197596" h="197596">
                  <a:moveTo>
                    <a:pt x="98798" y="0"/>
                  </a:moveTo>
                  <a:lnTo>
                    <a:pt x="98798" y="0"/>
                  </a:lnTo>
                  <a:cubicBezTo>
                    <a:pt x="153363" y="0"/>
                    <a:pt x="197596" y="44233"/>
                    <a:pt x="197596" y="98798"/>
                  </a:cubicBezTo>
                  <a:lnTo>
                    <a:pt x="197596" y="98798"/>
                  </a:lnTo>
                  <a:cubicBezTo>
                    <a:pt x="197596" y="153363"/>
                    <a:pt x="153363" y="197596"/>
                    <a:pt x="98798" y="197596"/>
                  </a:cubicBezTo>
                  <a:lnTo>
                    <a:pt x="98798" y="197596"/>
                  </a:lnTo>
                  <a:cubicBezTo>
                    <a:pt x="44233" y="197596"/>
                    <a:pt x="0" y="153363"/>
                    <a:pt x="0" y="98798"/>
                  </a:cubicBezTo>
                  <a:lnTo>
                    <a:pt x="0" y="98798"/>
                  </a:lnTo>
                  <a:cubicBezTo>
                    <a:pt x="0" y="44233"/>
                    <a:pt x="44233" y="0"/>
                    <a:pt x="98798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97596" cy="245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51284" y="1574690"/>
            <a:ext cx="401281" cy="401281"/>
            <a:chOff x="0" y="0"/>
            <a:chExt cx="105687" cy="1056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01100" y="7618533"/>
            <a:ext cx="786883" cy="786883"/>
            <a:chOff x="0" y="0"/>
            <a:chExt cx="207245" cy="2072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pic>
        <p:nvPicPr>
          <p:cNvPr id="19" name="Imagem 18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1CA03BD4-F338-42AF-810F-F43AF0AED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3330" y="-1167844"/>
            <a:ext cx="15976972" cy="3583144"/>
            <a:chOff x="0" y="0"/>
            <a:chExt cx="4207927" cy="9437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7926" cy="943709"/>
            </a:xfrm>
            <a:custGeom>
              <a:avLst/>
              <a:gdLst/>
              <a:ahLst/>
              <a:cxnLst/>
              <a:rect l="l" t="t" r="r" b="b"/>
              <a:pathLst>
                <a:path w="4207926" h="943709">
                  <a:moveTo>
                    <a:pt x="6784" y="0"/>
                  </a:moveTo>
                  <a:lnTo>
                    <a:pt x="4201142" y="0"/>
                  </a:lnTo>
                  <a:cubicBezTo>
                    <a:pt x="4204889" y="0"/>
                    <a:pt x="4207926" y="3037"/>
                    <a:pt x="4207926" y="6784"/>
                  </a:cubicBezTo>
                  <a:lnTo>
                    <a:pt x="4207926" y="936925"/>
                  </a:lnTo>
                  <a:cubicBezTo>
                    <a:pt x="4207926" y="938724"/>
                    <a:pt x="4207212" y="940449"/>
                    <a:pt x="4205939" y="941722"/>
                  </a:cubicBezTo>
                  <a:cubicBezTo>
                    <a:pt x="4204667" y="942994"/>
                    <a:pt x="4202942" y="943709"/>
                    <a:pt x="4201142" y="943709"/>
                  </a:cubicBezTo>
                  <a:lnTo>
                    <a:pt x="6784" y="943709"/>
                  </a:lnTo>
                  <a:cubicBezTo>
                    <a:pt x="3037" y="943709"/>
                    <a:pt x="0" y="940671"/>
                    <a:pt x="0" y="936925"/>
                  </a:cubicBezTo>
                  <a:lnTo>
                    <a:pt x="0" y="6784"/>
                  </a:lnTo>
                  <a:cubicBezTo>
                    <a:pt x="0" y="3037"/>
                    <a:pt x="3037" y="0"/>
                    <a:pt x="6784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07927" cy="991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3330" y="9836151"/>
            <a:ext cx="15976972" cy="970066"/>
            <a:chOff x="0" y="0"/>
            <a:chExt cx="4207927" cy="255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07926" cy="255491"/>
            </a:xfrm>
            <a:custGeom>
              <a:avLst/>
              <a:gdLst/>
              <a:ahLst/>
              <a:cxnLst/>
              <a:rect l="l" t="t" r="r" b="b"/>
              <a:pathLst>
                <a:path w="4207926" h="255491">
                  <a:moveTo>
                    <a:pt x="6784" y="0"/>
                  </a:moveTo>
                  <a:lnTo>
                    <a:pt x="4201142" y="0"/>
                  </a:lnTo>
                  <a:cubicBezTo>
                    <a:pt x="4204889" y="0"/>
                    <a:pt x="4207926" y="3037"/>
                    <a:pt x="4207926" y="6784"/>
                  </a:cubicBezTo>
                  <a:lnTo>
                    <a:pt x="4207926" y="248707"/>
                  </a:lnTo>
                  <a:cubicBezTo>
                    <a:pt x="4207926" y="252453"/>
                    <a:pt x="4204889" y="255491"/>
                    <a:pt x="4201142" y="255491"/>
                  </a:cubicBezTo>
                  <a:lnTo>
                    <a:pt x="6784" y="255491"/>
                  </a:lnTo>
                  <a:cubicBezTo>
                    <a:pt x="3037" y="255491"/>
                    <a:pt x="0" y="252453"/>
                    <a:pt x="0" y="248707"/>
                  </a:cubicBezTo>
                  <a:lnTo>
                    <a:pt x="0" y="6784"/>
                  </a:lnTo>
                  <a:cubicBezTo>
                    <a:pt x="0" y="3037"/>
                    <a:pt x="3037" y="0"/>
                    <a:pt x="6784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07927" cy="303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28840" y="1017873"/>
            <a:ext cx="11165920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Agradecimentos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135" y="5859233"/>
            <a:ext cx="15201485" cy="506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2654" spc="53">
                <a:solidFill>
                  <a:srgbClr val="113D57"/>
                </a:solidFill>
                <a:latin typeface="Montserrat"/>
                <a:ea typeface="Montserrat"/>
                <a:cs typeface="Montserrat"/>
                <a:sym typeface="Montserrat"/>
              </a:rPr>
              <a:t>Espaço Livre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52747" y="829850"/>
            <a:ext cx="1023234" cy="1023234"/>
            <a:chOff x="0" y="0"/>
            <a:chExt cx="300640" cy="3006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105926" y="0"/>
                  </a:moveTo>
                  <a:lnTo>
                    <a:pt x="194714" y="0"/>
                  </a:lnTo>
                  <a:cubicBezTo>
                    <a:pt x="222807" y="0"/>
                    <a:pt x="249750" y="11160"/>
                    <a:pt x="269615" y="31025"/>
                  </a:cubicBezTo>
                  <a:cubicBezTo>
                    <a:pt x="289480" y="50890"/>
                    <a:pt x="300640" y="77833"/>
                    <a:pt x="300640" y="105926"/>
                  </a:cubicBezTo>
                  <a:lnTo>
                    <a:pt x="300640" y="194714"/>
                  </a:lnTo>
                  <a:cubicBezTo>
                    <a:pt x="300640" y="253215"/>
                    <a:pt x="253215" y="300640"/>
                    <a:pt x="194714" y="300640"/>
                  </a:cubicBezTo>
                  <a:lnTo>
                    <a:pt x="105926" y="300640"/>
                  </a:lnTo>
                  <a:cubicBezTo>
                    <a:pt x="47425" y="300640"/>
                    <a:pt x="0" y="253215"/>
                    <a:pt x="0" y="194714"/>
                  </a:cubicBezTo>
                  <a:lnTo>
                    <a:pt x="0" y="105926"/>
                  </a:lnTo>
                  <a:cubicBezTo>
                    <a:pt x="0" y="47425"/>
                    <a:pt x="47425" y="0"/>
                    <a:pt x="105926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847620" y="988786"/>
            <a:ext cx="705362" cy="705362"/>
            <a:chOff x="0" y="0"/>
            <a:chExt cx="207245" cy="207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pic>
        <p:nvPicPr>
          <p:cNvPr id="16" name="Imagem 15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A91509A5-BD58-42C8-8D98-5C9C46FCE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20709" r="16045" b="33524"/>
          <a:stretch/>
        </p:blipFill>
        <p:spPr>
          <a:xfrm>
            <a:off x="14630400" y="9182100"/>
            <a:ext cx="3657600" cy="1115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Personalizar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Montserrat Ultra-Bold</vt:lpstr>
      <vt:lpstr>Montserrat</vt:lpstr>
      <vt:lpstr>Calibri</vt:lpstr>
      <vt:lpstr>Montserrat Bold</vt:lpstr>
      <vt:lpstr>Montserrat Medium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Pesquisa Dissertação Geométrico Azul</dc:title>
  <dc:creator>Fernanda de Almeida Moreira Correa</dc:creator>
  <cp:lastModifiedBy>Fernanda de Almeida Moreira Correa</cp:lastModifiedBy>
  <cp:revision>4</cp:revision>
  <dcterms:created xsi:type="dcterms:W3CDTF">2006-08-16T00:00:00Z</dcterms:created>
  <dcterms:modified xsi:type="dcterms:W3CDTF">2025-05-21T18:12:59Z</dcterms:modified>
  <dc:identifier>DAGoCCBvi0Q</dc:identifier>
</cp:coreProperties>
</file>