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notesSlides/notesSlide3.xml" ContentType="application/vnd.openxmlformats-officedocument.presentationml.notesSlide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theme/themeOverride1.xml" ContentType="application/vnd.openxmlformats-officedocument.themeOverr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theme/themeOverride2.xml" ContentType="application/vnd.openxmlformats-officedocument.themeOverr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72" r:id="rId1"/>
  </p:sldMasterIdLst>
  <p:notesMasterIdLst>
    <p:notesMasterId r:id="rId52"/>
  </p:notesMasterIdLst>
  <p:sldIdLst>
    <p:sldId id="294" r:id="rId2"/>
    <p:sldId id="306" r:id="rId3"/>
    <p:sldId id="307" r:id="rId4"/>
    <p:sldId id="308" r:id="rId5"/>
    <p:sldId id="309" r:id="rId6"/>
    <p:sldId id="378" r:id="rId7"/>
    <p:sldId id="379" r:id="rId8"/>
    <p:sldId id="295" r:id="rId9"/>
    <p:sldId id="357" r:id="rId10"/>
    <p:sldId id="380" r:id="rId11"/>
    <p:sldId id="296" r:id="rId12"/>
    <p:sldId id="310" r:id="rId13"/>
    <p:sldId id="311" r:id="rId14"/>
    <p:sldId id="279" r:id="rId15"/>
    <p:sldId id="359" r:id="rId16"/>
    <p:sldId id="360" r:id="rId17"/>
    <p:sldId id="383" r:id="rId18"/>
    <p:sldId id="391" r:id="rId19"/>
    <p:sldId id="390" r:id="rId20"/>
    <p:sldId id="387" r:id="rId21"/>
    <p:sldId id="381" r:id="rId22"/>
    <p:sldId id="346" r:id="rId23"/>
    <p:sldId id="361" r:id="rId24"/>
    <p:sldId id="362" r:id="rId25"/>
    <p:sldId id="363" r:id="rId26"/>
    <p:sldId id="364" r:id="rId27"/>
    <p:sldId id="365" r:id="rId28"/>
    <p:sldId id="366" r:id="rId29"/>
    <p:sldId id="367" r:id="rId30"/>
    <p:sldId id="368" r:id="rId31"/>
    <p:sldId id="369" r:id="rId32"/>
    <p:sldId id="370" r:id="rId33"/>
    <p:sldId id="343" r:id="rId34"/>
    <p:sldId id="384" r:id="rId35"/>
    <p:sldId id="385" r:id="rId36"/>
    <p:sldId id="322" r:id="rId37"/>
    <p:sldId id="323" r:id="rId38"/>
    <p:sldId id="324" r:id="rId39"/>
    <p:sldId id="330" r:id="rId40"/>
    <p:sldId id="331" r:id="rId41"/>
    <p:sldId id="340" r:id="rId42"/>
    <p:sldId id="341" r:id="rId43"/>
    <p:sldId id="345" r:id="rId44"/>
    <p:sldId id="319" r:id="rId45"/>
    <p:sldId id="389" r:id="rId46"/>
    <p:sldId id="355" r:id="rId47"/>
    <p:sldId id="388" r:id="rId48"/>
    <p:sldId id="377" r:id="rId49"/>
    <p:sldId id="304" r:id="rId50"/>
    <p:sldId id="272" r:id="rId51"/>
  </p:sldIdLst>
  <p:sldSz cx="24382413" cy="13716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4343" userDrawn="1">
          <p15:clr>
            <a:srgbClr val="A4A3A4"/>
          </p15:clr>
        </p15:guide>
        <p15:guide id="2" pos="768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9BEC"/>
    <a:srgbClr val="FD8E00"/>
    <a:srgbClr val="5BBD00"/>
    <a:srgbClr val="FE8D01"/>
    <a:srgbClr val="0099F6"/>
    <a:srgbClr val="FEB75D"/>
    <a:srgbClr val="5CBB02"/>
    <a:srgbClr val="7AB656"/>
    <a:srgbClr val="D2DEE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C69056C2-F5D4-0D4C-6323-96D60EEF2DF9}" v="311" dt="2025-03-17T17:45:07.155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édio 2 - Ênfase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9CF1AB2-1976-4502-BF36-3FF5EA218861}" styleName="Estilo Médio 4 - Ênfase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  <a:tblStyle styleId="{775DCB02-9BB8-47FD-8907-85C794F793BA}" styleName="Estilo com Tema 1 - Ênfase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  <a:tblStyle styleId="{ED083AE6-46FA-4A59-8FB0-9F97EB10719F}" styleName="Estilo Claro 3 - Ênfase 4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 w="12700" cmpd="sng">
              <a:solidFill>
                <a:schemeClr val="accent4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20000"/>
            </a:schemeClr>
          </a:solidFill>
        </a:fill>
      </a:tcStyle>
    </a:band1H>
    <a:band1V>
      <a:tcStyle>
        <a:tcBdr/>
        <a:fill>
          <a:solidFill>
            <a:schemeClr val="accent4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4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4"/>
              </a:solidFill>
            </a:ln>
          </a:bottom>
        </a:tcBdr>
        <a:fill>
          <a:noFill/>
        </a:fill>
      </a:tcStyle>
    </a:firstRow>
  </a:tblStyle>
  <a:tblStyle styleId="{BDBED569-4797-4DF1-A0F4-6AAB3CD982D8}" styleName="Estilo Claro 3 - Ênfase 5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 w="12700" cmpd="sng">
              <a:solidFill>
                <a:schemeClr val="accent5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  <a:tblStyle styleId="{BC89EF96-8CEA-46FF-86C4-4CE0E7609802}" styleName="Estilo Claro 3 - Ênfase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B301B821-A1FF-4177-AEE7-76D212191A09}" styleName="Estilo Médio 1 - Ênfase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  <a:tblStyle styleId="{7DF18680-E054-41AD-8BC1-D1AEF772440D}" styleName="Estilo Médio 2 - Ênfase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5A111915-BE36-4E01-A7E5-04B1672EAD32}" styleName="Estilo Claro 2 - Ênfase 5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</a:tcStyle>
    </a:band1H>
    <a:band1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1V>
    <a:band2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5"/>
        </a:fillRef>
      </a:tcStyle>
    </a:firstRow>
  </a:tblStyle>
  <a:tblStyle styleId="{3B4B98B0-60AC-42C2-AFA5-B58CD77FA1E5}" styleName="Estilo Claro 1 - Ênfas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E8B1032C-EA38-4F05-BA0D-38AFFFC7BED3}" styleName="Estilo Claro 3 - Ênfase 6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  <a:tblStyle styleId="{AF606853-7671-496A-8E4F-DF71F8EC918B}" styleName="Estilo Escuro 1 - Ênfase 6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wholeTbl>
    <a:band1H>
      <a:tcStyle>
        <a:tcBdr/>
        <a:fill>
          <a:solidFill>
            <a:schemeClr val="accent6">
              <a:shade val="60000"/>
            </a:schemeClr>
          </a:solidFill>
        </a:fill>
      </a:tcStyle>
    </a:band1H>
    <a:band1V>
      <a:tcStyle>
        <a:tcBdr/>
        <a:fill>
          <a:solidFill>
            <a:schemeClr val="accent6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6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6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6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16D9F66E-5EB9-4882-86FB-DCBF35E3C3E4}" styleName="Estilo Médio 4 - Ênfase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6"/>
              </a:solidFill>
            </a:ln>
          </a:top>
        </a:tcBdr>
        <a:fill>
          <a:solidFill>
            <a:schemeClr val="accent6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6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3938" autoAdjust="0"/>
    <p:restoredTop sz="94692"/>
  </p:normalViewPr>
  <p:slideViewPr>
    <p:cSldViewPr snapToGrid="0" snapToObjects="1" showGuides="1">
      <p:cViewPr varScale="1">
        <p:scale>
          <a:sx n="54" d="100"/>
          <a:sy n="54" d="100"/>
        </p:scale>
        <p:origin x="810" y="102"/>
      </p:cViewPr>
      <p:guideLst>
        <p:guide orient="horz" pos="4343"/>
        <p:guide pos="76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presProps" Target="presProps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microsoft.com/office/2015/10/relationships/revisionInfo" Target="revisionInfo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notesMaster" Target="notesMasters/notesMaster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6_2">
  <dgm:title val=""/>
  <dgm:desc val=""/>
  <dgm:catLst>
    <dgm:cat type="accent6" pri="11200"/>
  </dgm:catLst>
  <dgm:styleLbl name="node0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6"/>
    </dgm:fillClrLst>
    <dgm:linClrLst meth="repeat">
      <a:schemeClr val="accent6"/>
    </dgm:linClrLst>
    <dgm:effectClrLst/>
    <dgm:txLinClrLst/>
    <dgm:txFillClrLst/>
    <dgm:txEffectClrLst/>
  </dgm:styleLbl>
  <dgm:styleLbl name="lnNode1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6">
        <a:tint val="60000"/>
      </a:schemeClr>
    </dgm:fillClrLst>
    <dgm:linClrLst meth="repeat">
      <a:schemeClr val="accent6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6">
        <a:tint val="60000"/>
      </a:schemeClr>
    </dgm:fillClrLst>
    <dgm:linClrLst meth="repeat">
      <a:schemeClr val="accent6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6">
        <a:tint val="60000"/>
      </a:schemeClr>
    </dgm:fillClrLst>
    <dgm:linClrLst meth="repeat">
      <a:schemeClr val="accent6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6"/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6"/>
    </dgm:fillClrLst>
    <dgm:linClrLst meth="repeat">
      <a:schemeClr val="accent6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6">
        <a:tint val="60000"/>
      </a:schemeClr>
    </dgm:fillClrLst>
    <dgm:linClrLst meth="repeat">
      <a:schemeClr val="accent6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accent6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6"/>
    </dgm:fillClrLst>
    <dgm:linClrLst meth="repeat">
      <a:schemeClr val="accent6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6"/>
    </dgm:fillClrLst>
    <dgm:linClrLst meth="repeat">
      <a:schemeClr val="accent6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6"/>
    </dgm:fillClrLst>
    <dgm:linClrLst meth="repeat">
      <a:schemeClr val="accent6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/>
    </dgm:fillClrLst>
    <dgm:linClrLst meth="repeat">
      <a:schemeClr val="accent6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/>
    </dgm:fillClrLst>
    <dgm:linClrLst meth="repeat">
      <a:schemeClr val="accent6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/>
    </dgm:fillClrLst>
    <dgm:linClrLst meth="repeat">
      <a:schemeClr val="accent6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6">
        <a:alpha val="90000"/>
        <a:tint val="40000"/>
      </a:schemeClr>
    </dgm:fillClrLst>
    <dgm:linClrLst meth="repeat">
      <a:schemeClr val="accent6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6">
        <a:alpha val="90000"/>
        <a:tint val="40000"/>
      </a:schemeClr>
    </dgm:fillClrLst>
    <dgm:linClrLst meth="repeat">
      <a:schemeClr val="accent6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6">
        <a:alpha val="90000"/>
        <a:tint val="40000"/>
      </a:schemeClr>
    </dgm:fillClrLst>
    <dgm:linClrLst meth="repeat">
      <a:schemeClr val="accent6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6">
        <a:tint val="4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6">
        <a:shade val="80000"/>
      </a:schemeClr>
    </dgm:fillClrLst>
    <dgm:linClrLst meth="repeat">
      <a:schemeClr val="accent6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6">
        <a:tint val="50000"/>
        <a:alpha val="40000"/>
      </a:schemeClr>
    </dgm:fillClrLst>
    <dgm:linClrLst meth="repeat">
      <a:schemeClr val="accent6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6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20DF80E7-D693-47AE-B88C-1FA01FB56D1C}" type="doc">
      <dgm:prSet loTypeId="urn:microsoft.com/office/officeart/2005/8/layout/hProcess9" loCatId="process" qsTypeId="urn:microsoft.com/office/officeart/2005/8/quickstyle/3d1" qsCatId="3D" csTypeId="urn:microsoft.com/office/officeart/2005/8/colors/accent6_2" csCatId="accent6" phldr="1"/>
      <dgm:spPr/>
    </dgm:pt>
    <dgm:pt modelId="{2A202D1A-EFF6-4697-ABFE-99CE402E3DEA}">
      <dgm:prSet phldrT="[Texto]"/>
      <dgm:spPr>
        <a:solidFill>
          <a:srgbClr val="5CBB02"/>
        </a:solidFill>
      </dgm:spPr>
      <dgm:t>
        <a:bodyPr/>
        <a:lstStyle/>
        <a:p>
          <a:r>
            <a:rPr lang="pt-BR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1997</a:t>
          </a:r>
        </a:p>
        <a:p>
          <a:r>
            <a:rPr lang="pt-BR" dirty="0">
              <a:latin typeface="Arial" panose="020B0604020202020204" pitchFamily="34" charset="0"/>
              <a:cs typeface="Arial" panose="020B0604020202020204" pitchFamily="34" charset="0"/>
            </a:rPr>
            <a:t>44 municípios ACRV*</a:t>
          </a:r>
        </a:p>
      </dgm:t>
    </dgm:pt>
    <dgm:pt modelId="{0D4D2EB0-DB24-4A61-9D31-A446637F0CCB}" type="parTrans" cxnId="{540D4D4F-E443-4FFF-BB2E-46BF01DC3495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404B8BF-3781-4447-BF29-A2D7E1818068}" type="sibTrans" cxnId="{540D4D4F-E443-4FFF-BB2E-46BF01DC3495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A885C15-43B6-4C58-8EAA-114A06EFF22F}">
      <dgm:prSet phldrT="[Texto]"/>
      <dgm:spPr>
        <a:solidFill>
          <a:srgbClr val="5CBB02"/>
        </a:solidFill>
      </dgm:spPr>
      <dgm:t>
        <a:bodyPr/>
        <a:lstStyle/>
        <a:p>
          <a:r>
            <a:rPr lang="pt-BR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2001</a:t>
          </a:r>
        </a:p>
        <a:p>
          <a:r>
            <a:rPr lang="pt-BR" dirty="0">
              <a:latin typeface="Arial" panose="020B0604020202020204" pitchFamily="34" charset="0"/>
              <a:cs typeface="Arial" panose="020B0604020202020204" pitchFamily="34" charset="0"/>
            </a:rPr>
            <a:t>288 municípios ACRV*</a:t>
          </a:r>
        </a:p>
      </dgm:t>
    </dgm:pt>
    <dgm:pt modelId="{EFB37E9D-914C-4BEF-A1F9-7ABC3C6921A5}" type="parTrans" cxnId="{E5A6D636-F226-45D0-9E67-6BD4CAA36A2D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1BF77788-55F6-4318-9624-6F398F54D2D1}" type="sibTrans" cxnId="{E5A6D636-F226-45D0-9E67-6BD4CAA36A2D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875CEE9-908B-40B2-943C-03B34FD917D4}">
      <dgm:prSet phldrT="[Texto]"/>
      <dgm:spPr>
        <a:solidFill>
          <a:srgbClr val="5CBB02"/>
        </a:solidFill>
      </dgm:spPr>
      <dgm:t>
        <a:bodyPr/>
        <a:lstStyle/>
        <a:p>
          <a:r>
            <a:rPr lang="pt-BR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2003</a:t>
          </a:r>
        </a:p>
        <a:p>
          <a:r>
            <a:rPr lang="pt-BR" dirty="0">
              <a:latin typeface="Arial" panose="020B0604020202020204" pitchFamily="34" charset="0"/>
              <a:cs typeface="Arial" panose="020B0604020202020204" pitchFamily="34" charset="0"/>
            </a:rPr>
            <a:t>521 municípios ACRV*</a:t>
          </a:r>
        </a:p>
      </dgm:t>
    </dgm:pt>
    <dgm:pt modelId="{62D8F3F2-6548-47CF-BCDD-BDA278D3D15D}" type="parTrans" cxnId="{D01412DD-A3E3-41C2-A8A2-D816B7AB2E1E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54EA109-A42F-4FC7-8A5A-9336969DDC68}" type="sibTrans" cxnId="{D01412DD-A3E3-41C2-A8A2-D816B7AB2E1E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7ED2A2F2-20A9-4E18-9071-EE13004B494F}">
      <dgm:prSet/>
      <dgm:spPr>
        <a:solidFill>
          <a:srgbClr val="5CBB02"/>
        </a:solidFill>
      </dgm:spPr>
      <dgm:t>
        <a:bodyPr/>
        <a:lstStyle/>
        <a:p>
          <a:r>
            <a:rPr lang="pt-BR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2008</a:t>
          </a:r>
        </a:p>
        <a:p>
          <a:r>
            <a:rPr lang="pt-BR">
              <a:latin typeface="Arial" panose="020B0604020202020204" pitchFamily="34" charset="0"/>
              <a:cs typeface="Arial" panose="020B0604020202020204" pitchFamily="34" charset="0"/>
            </a:rPr>
            <a:t>Todos municípios passam a ser ACRV*</a:t>
          </a:r>
          <a:endParaRPr lang="pt-BR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FD2B382A-BEB4-4CD9-85E7-776A37AFCB3C}" type="parTrans" cxnId="{7AF9D57E-7035-4686-817F-A24D1AB4B4F0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6F25957B-268E-44C4-8C40-70F877F203F7}" type="sibTrans" cxnId="{7AF9D57E-7035-4686-817F-A24D1AB4B4F0}">
      <dgm:prSet/>
      <dgm:spPr/>
      <dgm:t>
        <a:bodyPr/>
        <a:lstStyle/>
        <a:p>
          <a:endParaRPr lang="pt-BR">
            <a:solidFill>
              <a:schemeClr val="tx1"/>
            </a:solidFill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9A67596-A131-4C0A-8EA2-17E1503FE91F}" type="pres">
      <dgm:prSet presAssocID="{20DF80E7-D693-47AE-B88C-1FA01FB56D1C}" presName="CompostProcess" presStyleCnt="0">
        <dgm:presLayoutVars>
          <dgm:dir/>
          <dgm:resizeHandles val="exact"/>
        </dgm:presLayoutVars>
      </dgm:prSet>
      <dgm:spPr/>
    </dgm:pt>
    <dgm:pt modelId="{2038D8F9-674E-4EF1-AC9E-7943ACDE0CEE}" type="pres">
      <dgm:prSet presAssocID="{20DF80E7-D693-47AE-B88C-1FA01FB56D1C}" presName="arrow" presStyleLbl="bgShp" presStyleIdx="0" presStyleCnt="1"/>
      <dgm:spPr>
        <a:solidFill>
          <a:srgbClr val="92D050"/>
        </a:solidFill>
      </dgm:spPr>
    </dgm:pt>
    <dgm:pt modelId="{B1FD2AE6-00F4-4BBA-8742-87096FDDFC64}" type="pres">
      <dgm:prSet presAssocID="{20DF80E7-D693-47AE-B88C-1FA01FB56D1C}" presName="linearProcess" presStyleCnt="0"/>
      <dgm:spPr/>
    </dgm:pt>
    <dgm:pt modelId="{D65569C4-8D44-40AC-BE03-85A7866DD63B}" type="pres">
      <dgm:prSet presAssocID="{2A202D1A-EFF6-4697-ABFE-99CE402E3DEA}" presName="textNode" presStyleLbl="node1" presStyleIdx="0" presStyleCnt="4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FF5AC271-2507-4A62-B894-8FA78330FC73}" type="pres">
      <dgm:prSet presAssocID="{5404B8BF-3781-4447-BF29-A2D7E1818068}" presName="sibTrans" presStyleCnt="0"/>
      <dgm:spPr/>
    </dgm:pt>
    <dgm:pt modelId="{E287BB68-C0D3-4718-A013-8DDD319668BD}" type="pres">
      <dgm:prSet presAssocID="{AA885C15-43B6-4C58-8EAA-114A06EFF22F}" presName="textNode" presStyleLbl="node1" presStyleIdx="1" presStyleCnt="4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2A728D1C-3788-4733-A1D4-FE4667C868AC}" type="pres">
      <dgm:prSet presAssocID="{1BF77788-55F6-4318-9624-6F398F54D2D1}" presName="sibTrans" presStyleCnt="0"/>
      <dgm:spPr/>
    </dgm:pt>
    <dgm:pt modelId="{F041425E-6FC5-4671-949E-8EFD412E0B79}" type="pres">
      <dgm:prSet presAssocID="{B875CEE9-908B-40B2-943C-03B34FD917D4}" presName="textNode" presStyleLbl="node1" presStyleIdx="2" presStyleCnt="4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DBD34F9A-CB3C-44E6-9F88-565EE325A3F6}" type="pres">
      <dgm:prSet presAssocID="{B54EA109-A42F-4FC7-8A5A-9336969DDC68}" presName="sibTrans" presStyleCnt="0"/>
      <dgm:spPr/>
    </dgm:pt>
    <dgm:pt modelId="{1CB62A5B-C0AD-4CDA-8948-930D0DDD0392}" type="pres">
      <dgm:prSet presAssocID="{7ED2A2F2-20A9-4E18-9071-EE13004B494F}" presName="textNode" presStyleLbl="node1" presStyleIdx="3" presStyleCnt="4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</dgm:ptLst>
  <dgm:cxnLst>
    <dgm:cxn modelId="{E5A6D636-F226-45D0-9E67-6BD4CAA36A2D}" srcId="{20DF80E7-D693-47AE-B88C-1FA01FB56D1C}" destId="{AA885C15-43B6-4C58-8EAA-114A06EFF22F}" srcOrd="1" destOrd="0" parTransId="{EFB37E9D-914C-4BEF-A1F9-7ABC3C6921A5}" sibTransId="{1BF77788-55F6-4318-9624-6F398F54D2D1}"/>
    <dgm:cxn modelId="{D01412DD-A3E3-41C2-A8A2-D816B7AB2E1E}" srcId="{20DF80E7-D693-47AE-B88C-1FA01FB56D1C}" destId="{B875CEE9-908B-40B2-943C-03B34FD917D4}" srcOrd="2" destOrd="0" parTransId="{62D8F3F2-6548-47CF-BCDD-BDA278D3D15D}" sibTransId="{B54EA109-A42F-4FC7-8A5A-9336969DDC68}"/>
    <dgm:cxn modelId="{946B2C10-210F-4D12-9702-3807FF4B9396}" type="presOf" srcId="{AA885C15-43B6-4C58-8EAA-114A06EFF22F}" destId="{E287BB68-C0D3-4718-A013-8DDD319668BD}" srcOrd="0" destOrd="0" presId="urn:microsoft.com/office/officeart/2005/8/layout/hProcess9"/>
    <dgm:cxn modelId="{BD76B1A6-8D92-44D6-AD5E-4EFE8999FCB1}" type="presOf" srcId="{7ED2A2F2-20A9-4E18-9071-EE13004B494F}" destId="{1CB62A5B-C0AD-4CDA-8948-930D0DDD0392}" srcOrd="0" destOrd="0" presId="urn:microsoft.com/office/officeart/2005/8/layout/hProcess9"/>
    <dgm:cxn modelId="{7AF9D57E-7035-4686-817F-A24D1AB4B4F0}" srcId="{20DF80E7-D693-47AE-B88C-1FA01FB56D1C}" destId="{7ED2A2F2-20A9-4E18-9071-EE13004B494F}" srcOrd="3" destOrd="0" parTransId="{FD2B382A-BEB4-4CD9-85E7-776A37AFCB3C}" sibTransId="{6F25957B-268E-44C4-8C40-70F877F203F7}"/>
    <dgm:cxn modelId="{F0F6068F-E593-48C1-A3BB-96E5BF2E8384}" type="presOf" srcId="{B875CEE9-908B-40B2-943C-03B34FD917D4}" destId="{F041425E-6FC5-4671-949E-8EFD412E0B79}" srcOrd="0" destOrd="0" presId="urn:microsoft.com/office/officeart/2005/8/layout/hProcess9"/>
    <dgm:cxn modelId="{540D4D4F-E443-4FFF-BB2E-46BF01DC3495}" srcId="{20DF80E7-D693-47AE-B88C-1FA01FB56D1C}" destId="{2A202D1A-EFF6-4697-ABFE-99CE402E3DEA}" srcOrd="0" destOrd="0" parTransId="{0D4D2EB0-DB24-4A61-9D31-A446637F0CCB}" sibTransId="{5404B8BF-3781-4447-BF29-A2D7E1818068}"/>
    <dgm:cxn modelId="{55C3341B-B4D1-4E0C-B5A8-02AA81643200}" type="presOf" srcId="{2A202D1A-EFF6-4697-ABFE-99CE402E3DEA}" destId="{D65569C4-8D44-40AC-BE03-85A7866DD63B}" srcOrd="0" destOrd="0" presId="urn:microsoft.com/office/officeart/2005/8/layout/hProcess9"/>
    <dgm:cxn modelId="{E60CCD07-DB00-4B18-AEDC-67F839F312CF}" type="presOf" srcId="{20DF80E7-D693-47AE-B88C-1FA01FB56D1C}" destId="{29A67596-A131-4C0A-8EA2-17E1503FE91F}" srcOrd="0" destOrd="0" presId="urn:microsoft.com/office/officeart/2005/8/layout/hProcess9"/>
    <dgm:cxn modelId="{B54BA6B9-2853-43FA-86B3-F8C453E5EC42}" type="presParOf" srcId="{29A67596-A131-4C0A-8EA2-17E1503FE91F}" destId="{2038D8F9-674E-4EF1-AC9E-7943ACDE0CEE}" srcOrd="0" destOrd="0" presId="urn:microsoft.com/office/officeart/2005/8/layout/hProcess9"/>
    <dgm:cxn modelId="{5A7E1F0E-8ADB-4FED-889D-1521CB2FF283}" type="presParOf" srcId="{29A67596-A131-4C0A-8EA2-17E1503FE91F}" destId="{B1FD2AE6-00F4-4BBA-8742-87096FDDFC64}" srcOrd="1" destOrd="0" presId="urn:microsoft.com/office/officeart/2005/8/layout/hProcess9"/>
    <dgm:cxn modelId="{2461CDF9-3474-4BAA-848B-96C9D8582C8E}" type="presParOf" srcId="{B1FD2AE6-00F4-4BBA-8742-87096FDDFC64}" destId="{D65569C4-8D44-40AC-BE03-85A7866DD63B}" srcOrd="0" destOrd="0" presId="urn:microsoft.com/office/officeart/2005/8/layout/hProcess9"/>
    <dgm:cxn modelId="{4FF1F801-5EEF-4CA8-997C-AA44C4779001}" type="presParOf" srcId="{B1FD2AE6-00F4-4BBA-8742-87096FDDFC64}" destId="{FF5AC271-2507-4A62-B894-8FA78330FC73}" srcOrd="1" destOrd="0" presId="urn:microsoft.com/office/officeart/2005/8/layout/hProcess9"/>
    <dgm:cxn modelId="{AE524276-2C4A-4BFF-B1A4-47CF08FF2C45}" type="presParOf" srcId="{B1FD2AE6-00F4-4BBA-8742-87096FDDFC64}" destId="{E287BB68-C0D3-4718-A013-8DDD319668BD}" srcOrd="2" destOrd="0" presId="urn:microsoft.com/office/officeart/2005/8/layout/hProcess9"/>
    <dgm:cxn modelId="{5420CEB0-4C3D-4764-B4EE-CB1693C76853}" type="presParOf" srcId="{B1FD2AE6-00F4-4BBA-8742-87096FDDFC64}" destId="{2A728D1C-3788-4733-A1D4-FE4667C868AC}" srcOrd="3" destOrd="0" presId="urn:microsoft.com/office/officeart/2005/8/layout/hProcess9"/>
    <dgm:cxn modelId="{E6F369E3-15DD-451A-9853-7F3F568833E9}" type="presParOf" srcId="{B1FD2AE6-00F4-4BBA-8742-87096FDDFC64}" destId="{F041425E-6FC5-4671-949E-8EFD412E0B79}" srcOrd="4" destOrd="0" presId="urn:microsoft.com/office/officeart/2005/8/layout/hProcess9"/>
    <dgm:cxn modelId="{BC8BFFC9-F2A2-485D-96EF-5727D83BFC4C}" type="presParOf" srcId="{B1FD2AE6-00F4-4BBA-8742-87096FDDFC64}" destId="{DBD34F9A-CB3C-44E6-9F88-565EE325A3F6}" srcOrd="5" destOrd="0" presId="urn:microsoft.com/office/officeart/2005/8/layout/hProcess9"/>
    <dgm:cxn modelId="{18BD58E9-A7B3-4254-B4DB-949784C88984}" type="presParOf" srcId="{B1FD2AE6-00F4-4BBA-8742-87096FDDFC64}" destId="{1CB62A5B-C0AD-4CDA-8948-930D0DDD0392}" srcOrd="6" destOrd="0" presId="urn:microsoft.com/office/officeart/2005/8/layout/hProcess9"/>
  </dgm:cxnLst>
  <dgm:bg>
    <a:noFill/>
  </dgm:bg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F10E3EDE-E35B-4F4C-AA33-30D8498EEBD3}" type="doc">
      <dgm:prSet loTypeId="urn:microsoft.com/office/officeart/2005/8/layout/chevron2" loCatId="list" qsTypeId="urn:microsoft.com/office/officeart/2005/8/quickstyle/3d4" qsCatId="3D" csTypeId="urn:microsoft.com/office/officeart/2005/8/colors/accent1_2" csCatId="accent1" phldr="1"/>
      <dgm:spPr/>
      <dgm:t>
        <a:bodyPr/>
        <a:lstStyle/>
        <a:p>
          <a:endParaRPr lang="pt-BR"/>
        </a:p>
      </dgm:t>
    </dgm:pt>
    <dgm:pt modelId="{E86084BA-7892-4DE6-84DE-75B840E53B2C}">
      <dgm:prSet phldrT="[Texto]" custT="1"/>
      <dgm:spPr>
        <a:solidFill>
          <a:srgbClr val="0099F6"/>
        </a:solidFill>
      </dgm:spPr>
      <dgm:t>
        <a:bodyPr/>
        <a:lstStyle/>
        <a:p>
          <a:r>
            <a:rPr lang="pt-BR" sz="6000" dirty="0">
              <a:latin typeface="Arial" panose="020B0604020202020204" pitchFamily="34" charset="0"/>
              <a:cs typeface="Arial" panose="020B0604020202020204" pitchFamily="34" charset="0"/>
            </a:rPr>
            <a:t>2004</a:t>
          </a:r>
        </a:p>
      </dgm:t>
    </dgm:pt>
    <dgm:pt modelId="{5C62D271-380E-40B7-A82F-1AE2DD69884C}" type="parTrans" cxnId="{D28CDF53-927F-4D9F-97A4-D2F8B028A46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DBAE1B7-4707-496A-A240-29E73468EC20}" type="sibTrans" cxnId="{D28CDF53-927F-4D9F-97A4-D2F8B028A46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4697F62-4636-4C17-85BE-33D9892BBCC4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</dgm:t>
    </dgm:pt>
    <dgm:pt modelId="{F626DEDD-09C9-4BA5-AB1C-E3B4C258159B}" type="parTrans" cxnId="{66360EDF-786D-4143-84FC-F59A85C34AB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78739732-A312-4C59-A61E-6C3E4C5EDC55}" type="sibTrans" cxnId="{66360EDF-786D-4143-84FC-F59A85C34AB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8B59C44-0A54-457D-8D43-081B19A4CC75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Reforço – 10 anos</a:t>
          </a:r>
        </a:p>
      </dgm:t>
    </dgm:pt>
    <dgm:pt modelId="{F03DAA2B-1850-49AF-B50A-AD98918078DC}" type="parTrans" cxnId="{818CF373-AC73-44AF-8AAE-1426D1BCE07A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1691018-6B32-4925-AA6A-AAF64DDEB0BF}" type="sibTrans" cxnId="{818CF373-AC73-44AF-8AAE-1426D1BCE07A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038924F-0131-46E8-9930-96B0CBFE6314}">
      <dgm:prSet phldrT="[Texto]" custT="1"/>
      <dgm:spPr>
        <a:solidFill>
          <a:srgbClr val="0099F6"/>
        </a:solidFill>
      </dgm:spPr>
      <dgm:t>
        <a:bodyPr/>
        <a:lstStyle/>
        <a:p>
          <a:r>
            <a:rPr lang="pt-BR" sz="6000" dirty="0">
              <a:latin typeface="Arial" panose="020B0604020202020204" pitchFamily="34" charset="0"/>
              <a:cs typeface="Arial" panose="020B0604020202020204" pitchFamily="34" charset="0"/>
            </a:rPr>
            <a:t>2008</a:t>
          </a:r>
        </a:p>
      </dgm:t>
    </dgm:pt>
    <dgm:pt modelId="{963015D3-9482-4B07-8C68-708D7DEF4074}" type="parTrans" cxnId="{22EEA28F-B52E-454B-AF1B-E64E216FAEB0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85FCB46-D426-4617-8109-85E9C5C0E058}" type="sibTrans" cxnId="{22EEA28F-B52E-454B-AF1B-E64E216FAEB0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371A4AC-52E1-45BE-873F-ABF7FA9701C8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</dgm:t>
    </dgm:pt>
    <dgm:pt modelId="{BF6A8822-E9AB-4358-B0AB-5A0E982250DE}" type="parTrans" cxnId="{68898DF0-A6F0-41BE-BB37-E69E38EFCB9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EFF13E13-14A4-44D5-AC88-A7C76B532040}" type="sibTrans" cxnId="{68898DF0-A6F0-41BE-BB37-E69E38EFCB9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258BC3C-0448-4B7F-811F-ED484FAD9618}">
      <dgm:prSet phldrT="[Texto]" custT="1"/>
      <dgm:spPr>
        <a:solidFill>
          <a:srgbClr val="0099F6"/>
        </a:solidFill>
      </dgm:spPr>
      <dgm:t>
        <a:bodyPr/>
        <a:lstStyle/>
        <a:p>
          <a:r>
            <a:rPr lang="pt-BR" sz="6000" dirty="0">
              <a:latin typeface="Arial" panose="020B0604020202020204" pitchFamily="34" charset="0"/>
              <a:cs typeface="Arial" panose="020B0604020202020204" pitchFamily="34" charset="0"/>
            </a:rPr>
            <a:t>2015</a:t>
          </a:r>
        </a:p>
      </dgm:t>
    </dgm:pt>
    <dgm:pt modelId="{8368DA06-F1BC-4095-8662-A15AEE835472}" type="parTrans" cxnId="{E81DE6A0-8427-4C96-9A70-B263C054F1A2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D05346F5-657B-43EB-96E5-5E9B55F25301}" type="sibTrans" cxnId="{E81DE6A0-8427-4C96-9A70-B263C054F1A2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69B40C82-90D5-4A10-A682-969EE247104D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</dgm:t>
    </dgm:pt>
    <dgm:pt modelId="{95049A00-1CDB-40F0-8140-DC2881308C40}" type="parTrans" cxnId="{84CB16FA-CFD0-4E5E-A8C0-FDD448087F1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03948C53-6EB1-4EBD-8304-96A163A0459A}" type="sibTrans" cxnId="{84CB16FA-CFD0-4E5E-A8C0-FDD448087F1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6BBF3A7-6603-4EC8-8695-941031975440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Revacinação – a cada 10 anos</a:t>
          </a:r>
        </a:p>
      </dgm:t>
    </dgm:pt>
    <dgm:pt modelId="{C98186AD-85BA-4815-B045-B8712CC927FB}" type="parTrans" cxnId="{E87FB2FC-43BD-4D42-800E-62CBFC9A6E5A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95F7E5F-6794-42F5-9454-1E09B9050385}" type="sibTrans" cxnId="{E87FB2FC-43BD-4D42-800E-62CBFC9A6E5A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C8607DD-003C-4742-8294-11EBA7AE94FC}">
      <dgm:prSet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Reforço – 10 anos</a:t>
          </a:r>
        </a:p>
      </dgm:t>
    </dgm:pt>
    <dgm:pt modelId="{F91242BB-8334-4106-AC17-B7D7716A5BF3}" type="parTrans" cxnId="{8F0E4241-9B29-406E-BEC8-A41AA26E806D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D55DF70-0D43-4BB6-B289-33117AB993FC}" type="sibTrans" cxnId="{8F0E4241-9B29-406E-BEC8-A41AA26E806D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0A480BC-F5AD-47E2-B489-9B8EB1EA9167}">
      <dgm:prSet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Revacinação – a cada 10 anos</a:t>
          </a:r>
        </a:p>
      </dgm:t>
    </dgm:pt>
    <dgm:pt modelId="{476525F4-2B77-43D5-A918-5DBB1A421FD4}" type="parTrans" cxnId="{F7C7DE87-9D86-4DA6-BF5B-3F922CD4D0E5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330D8D9A-0928-4936-A04D-51B3C48FD405}" type="sibTrans" cxnId="{F7C7DE87-9D86-4DA6-BF5B-3F922CD4D0E5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32D3DC7-353A-4584-BCEF-AC98D29BD590}">
      <dgm:prSet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Reforço – 4 anos</a:t>
          </a:r>
        </a:p>
      </dgm:t>
    </dgm:pt>
    <dgm:pt modelId="{F2AA4CAD-FF7A-4136-AEDC-03C208FF149B}" type="parTrans" cxnId="{C241C4EA-D837-4336-ADCF-918D9CDF0D7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ADD2603-5C62-431B-BDAC-258319302C69}" type="sibTrans" cxnId="{C241C4EA-D837-4336-ADCF-918D9CDF0D7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6B9BDEC3-4C5E-42E3-A74B-4592C8E94429}" type="pres">
      <dgm:prSet presAssocID="{F10E3EDE-E35B-4F4C-AA33-30D8498EEBD3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pt-BR"/>
        </a:p>
      </dgm:t>
    </dgm:pt>
    <dgm:pt modelId="{9F601FFC-22F7-4B8C-9D60-978E8635781D}" type="pres">
      <dgm:prSet presAssocID="{E86084BA-7892-4DE6-84DE-75B840E53B2C}" presName="composite" presStyleCnt="0"/>
      <dgm:spPr/>
    </dgm:pt>
    <dgm:pt modelId="{08E2B1C3-EEE9-489A-8260-6739CA4DD87D}" type="pres">
      <dgm:prSet presAssocID="{E86084BA-7892-4DE6-84DE-75B840E53B2C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04CCE573-2DB0-4312-BD70-CD04E7F832AF}" type="pres">
      <dgm:prSet presAssocID="{E86084BA-7892-4DE6-84DE-75B840E53B2C}" presName="descendantText" presStyleLbl="alignAcc1" presStyleIdx="0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7716F7A7-C8BD-4AA6-9119-C1F53C3B802E}" type="pres">
      <dgm:prSet presAssocID="{4DBAE1B7-4707-496A-A240-29E73468EC20}" presName="sp" presStyleCnt="0"/>
      <dgm:spPr/>
    </dgm:pt>
    <dgm:pt modelId="{D9F80864-5C36-4170-9CF0-1A9B345900B1}" type="pres">
      <dgm:prSet presAssocID="{2038924F-0131-46E8-9930-96B0CBFE6314}" presName="composite" presStyleCnt="0"/>
      <dgm:spPr/>
    </dgm:pt>
    <dgm:pt modelId="{848DE155-30AC-4C68-B895-C5A72C80284A}" type="pres">
      <dgm:prSet presAssocID="{2038924F-0131-46E8-9930-96B0CBFE6314}" presName="parentText" presStyleLbl="align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311292E9-AB4F-432D-BCA2-240D171CD2FC}" type="pres">
      <dgm:prSet presAssocID="{2038924F-0131-46E8-9930-96B0CBFE6314}" presName="descendantText" presStyleLbl="alignAcc1" presStyleIdx="1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F70EFAF0-9AD2-4976-B592-64C290613670}" type="pres">
      <dgm:prSet presAssocID="{C85FCB46-D426-4617-8109-85E9C5C0E058}" presName="sp" presStyleCnt="0"/>
      <dgm:spPr/>
    </dgm:pt>
    <dgm:pt modelId="{9B07553D-863A-4A65-8051-82EDABF9C7DA}" type="pres">
      <dgm:prSet presAssocID="{A258BC3C-0448-4B7F-811F-ED484FAD9618}" presName="composite" presStyleCnt="0"/>
      <dgm:spPr/>
    </dgm:pt>
    <dgm:pt modelId="{19D2E387-318F-4970-96E8-CC4AC4F2073A}" type="pres">
      <dgm:prSet presAssocID="{A258BC3C-0448-4B7F-811F-ED484FAD9618}" presName="parentText" presStyleLbl="align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4F007236-2645-4D5D-A1E0-A2294D46C699}" type="pres">
      <dgm:prSet presAssocID="{A258BC3C-0448-4B7F-811F-ED484FAD9618}" presName="descendantText" presStyleLbl="alignAcc1" presStyleIdx="2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</dgm:ptLst>
  <dgm:cxnLst>
    <dgm:cxn modelId="{8F0DF478-9A6B-4852-8539-8458584CEA8C}" type="presOf" srcId="{28B59C44-0A54-457D-8D43-081B19A4CC75}" destId="{04CCE573-2DB0-4312-BD70-CD04E7F832AF}" srcOrd="0" destOrd="1" presId="urn:microsoft.com/office/officeart/2005/8/layout/chevron2"/>
    <dgm:cxn modelId="{99A27D0C-80F9-4706-88D7-474C535E0469}" type="presOf" srcId="{F10E3EDE-E35B-4F4C-AA33-30D8498EEBD3}" destId="{6B9BDEC3-4C5E-42E3-A74B-4592C8E94429}" srcOrd="0" destOrd="0" presId="urn:microsoft.com/office/officeart/2005/8/layout/chevron2"/>
    <dgm:cxn modelId="{84CB16FA-CFD0-4E5E-A8C0-FDD448087F14}" srcId="{A258BC3C-0448-4B7F-811F-ED484FAD9618}" destId="{69B40C82-90D5-4A10-A682-969EE247104D}" srcOrd="0" destOrd="0" parTransId="{95049A00-1CDB-40F0-8140-DC2881308C40}" sibTransId="{03948C53-6EB1-4EBD-8304-96A163A0459A}"/>
    <dgm:cxn modelId="{0EF8B482-A1EB-4385-BB1D-E69DC5245431}" type="presOf" srcId="{2038924F-0131-46E8-9930-96B0CBFE6314}" destId="{848DE155-30AC-4C68-B895-C5A72C80284A}" srcOrd="0" destOrd="0" presId="urn:microsoft.com/office/officeart/2005/8/layout/chevron2"/>
    <dgm:cxn modelId="{8F0E4241-9B29-406E-BEC8-A41AA26E806D}" srcId="{2038924F-0131-46E8-9930-96B0CBFE6314}" destId="{BC8607DD-003C-4742-8294-11EBA7AE94FC}" srcOrd="1" destOrd="0" parTransId="{F91242BB-8334-4106-AC17-B7D7716A5BF3}" sibTransId="{CD55DF70-0D43-4BB6-B289-33117AB993FC}"/>
    <dgm:cxn modelId="{E87FB2FC-43BD-4D42-800E-62CBFC9A6E5A}" srcId="{E86084BA-7892-4DE6-84DE-75B840E53B2C}" destId="{26BBF3A7-6603-4EC8-8695-941031975440}" srcOrd="2" destOrd="0" parTransId="{C98186AD-85BA-4815-B045-B8712CC927FB}" sibTransId="{595F7E5F-6794-42F5-9454-1E09B9050385}"/>
    <dgm:cxn modelId="{C241C4EA-D837-4336-ADCF-918D9CDF0D7E}" srcId="{A258BC3C-0448-4B7F-811F-ED484FAD9618}" destId="{232D3DC7-353A-4584-BCEF-AC98D29BD590}" srcOrd="1" destOrd="0" parTransId="{F2AA4CAD-FF7A-4136-AEDC-03C208FF149B}" sibTransId="{4ADD2603-5C62-431B-BDAC-258319302C69}"/>
    <dgm:cxn modelId="{F7C7DE87-9D86-4DA6-BF5B-3F922CD4D0E5}" srcId="{2038924F-0131-46E8-9930-96B0CBFE6314}" destId="{90A480BC-F5AD-47E2-B489-9B8EB1EA9167}" srcOrd="2" destOrd="0" parTransId="{476525F4-2B77-43D5-A918-5DBB1A421FD4}" sibTransId="{330D8D9A-0928-4936-A04D-51B3C48FD405}"/>
    <dgm:cxn modelId="{0F365025-D319-4E58-97C1-C71DD2103BA0}" type="presOf" srcId="{44697F62-4636-4C17-85BE-33D9892BBCC4}" destId="{04CCE573-2DB0-4312-BD70-CD04E7F832AF}" srcOrd="0" destOrd="0" presId="urn:microsoft.com/office/officeart/2005/8/layout/chevron2"/>
    <dgm:cxn modelId="{818CF373-AC73-44AF-8AAE-1426D1BCE07A}" srcId="{E86084BA-7892-4DE6-84DE-75B840E53B2C}" destId="{28B59C44-0A54-457D-8D43-081B19A4CC75}" srcOrd="1" destOrd="0" parTransId="{F03DAA2B-1850-49AF-B50A-AD98918078DC}" sibTransId="{C1691018-6B32-4925-AA6A-AAF64DDEB0BF}"/>
    <dgm:cxn modelId="{D653A385-4A53-4303-B53A-B0C6A84F0A89}" type="presOf" srcId="{E86084BA-7892-4DE6-84DE-75B840E53B2C}" destId="{08E2B1C3-EEE9-489A-8260-6739CA4DD87D}" srcOrd="0" destOrd="0" presId="urn:microsoft.com/office/officeart/2005/8/layout/chevron2"/>
    <dgm:cxn modelId="{68898DF0-A6F0-41BE-BB37-E69E38EFCB9E}" srcId="{2038924F-0131-46E8-9930-96B0CBFE6314}" destId="{2371A4AC-52E1-45BE-873F-ABF7FA9701C8}" srcOrd="0" destOrd="0" parTransId="{BF6A8822-E9AB-4358-B0AB-5A0E982250DE}" sibTransId="{EFF13E13-14A4-44D5-AC88-A7C76B532040}"/>
    <dgm:cxn modelId="{F25451BF-1889-4739-ADF3-0CF04A14CED3}" type="presOf" srcId="{90A480BC-F5AD-47E2-B489-9B8EB1EA9167}" destId="{311292E9-AB4F-432D-BCA2-240D171CD2FC}" srcOrd="0" destOrd="2" presId="urn:microsoft.com/office/officeart/2005/8/layout/chevron2"/>
    <dgm:cxn modelId="{D28CDF53-927F-4D9F-97A4-D2F8B028A464}" srcId="{F10E3EDE-E35B-4F4C-AA33-30D8498EEBD3}" destId="{E86084BA-7892-4DE6-84DE-75B840E53B2C}" srcOrd="0" destOrd="0" parTransId="{5C62D271-380E-40B7-A82F-1AE2DD69884C}" sibTransId="{4DBAE1B7-4707-496A-A240-29E73468EC20}"/>
    <dgm:cxn modelId="{07F2309A-8ECC-47B0-B14A-E358019897F2}" type="presOf" srcId="{2371A4AC-52E1-45BE-873F-ABF7FA9701C8}" destId="{311292E9-AB4F-432D-BCA2-240D171CD2FC}" srcOrd="0" destOrd="0" presId="urn:microsoft.com/office/officeart/2005/8/layout/chevron2"/>
    <dgm:cxn modelId="{910308F2-CF3E-48B6-8F58-DF14680B335E}" type="presOf" srcId="{69B40C82-90D5-4A10-A682-969EE247104D}" destId="{4F007236-2645-4D5D-A1E0-A2294D46C699}" srcOrd="0" destOrd="0" presId="urn:microsoft.com/office/officeart/2005/8/layout/chevron2"/>
    <dgm:cxn modelId="{E81DE6A0-8427-4C96-9A70-B263C054F1A2}" srcId="{F10E3EDE-E35B-4F4C-AA33-30D8498EEBD3}" destId="{A258BC3C-0448-4B7F-811F-ED484FAD9618}" srcOrd="2" destOrd="0" parTransId="{8368DA06-F1BC-4095-8662-A15AEE835472}" sibTransId="{D05346F5-657B-43EB-96E5-5E9B55F25301}"/>
    <dgm:cxn modelId="{60CED1D7-AC9D-41AA-B8BD-88C5F29C7A10}" type="presOf" srcId="{232D3DC7-353A-4584-BCEF-AC98D29BD590}" destId="{4F007236-2645-4D5D-A1E0-A2294D46C699}" srcOrd="0" destOrd="1" presId="urn:microsoft.com/office/officeart/2005/8/layout/chevron2"/>
    <dgm:cxn modelId="{66360EDF-786D-4143-84FC-F59A85C34AB4}" srcId="{E86084BA-7892-4DE6-84DE-75B840E53B2C}" destId="{44697F62-4636-4C17-85BE-33D9892BBCC4}" srcOrd="0" destOrd="0" parTransId="{F626DEDD-09C9-4BA5-AB1C-E3B4C258159B}" sibTransId="{78739732-A312-4C59-A61E-6C3E4C5EDC55}"/>
    <dgm:cxn modelId="{22EEA28F-B52E-454B-AF1B-E64E216FAEB0}" srcId="{F10E3EDE-E35B-4F4C-AA33-30D8498EEBD3}" destId="{2038924F-0131-46E8-9930-96B0CBFE6314}" srcOrd="1" destOrd="0" parTransId="{963015D3-9482-4B07-8C68-708D7DEF4074}" sibTransId="{C85FCB46-D426-4617-8109-85E9C5C0E058}"/>
    <dgm:cxn modelId="{CC21BA07-C844-4CF3-B7C5-AAF2FC114BE6}" type="presOf" srcId="{BC8607DD-003C-4742-8294-11EBA7AE94FC}" destId="{311292E9-AB4F-432D-BCA2-240D171CD2FC}" srcOrd="0" destOrd="1" presId="urn:microsoft.com/office/officeart/2005/8/layout/chevron2"/>
    <dgm:cxn modelId="{20103C2A-E433-4103-BDDF-06D92D3189E8}" type="presOf" srcId="{A258BC3C-0448-4B7F-811F-ED484FAD9618}" destId="{19D2E387-318F-4970-96E8-CC4AC4F2073A}" srcOrd="0" destOrd="0" presId="urn:microsoft.com/office/officeart/2005/8/layout/chevron2"/>
    <dgm:cxn modelId="{FA6CB8D4-1803-4EB1-B5E9-5ECAFE3967EC}" type="presOf" srcId="{26BBF3A7-6603-4EC8-8695-941031975440}" destId="{04CCE573-2DB0-4312-BD70-CD04E7F832AF}" srcOrd="0" destOrd="2" presId="urn:microsoft.com/office/officeart/2005/8/layout/chevron2"/>
    <dgm:cxn modelId="{13FBF55C-9808-4A38-84B9-B0620FADC470}" type="presParOf" srcId="{6B9BDEC3-4C5E-42E3-A74B-4592C8E94429}" destId="{9F601FFC-22F7-4B8C-9D60-978E8635781D}" srcOrd="0" destOrd="0" presId="urn:microsoft.com/office/officeart/2005/8/layout/chevron2"/>
    <dgm:cxn modelId="{3FC9705A-9AF2-4442-AC6A-599CA1E4F2E7}" type="presParOf" srcId="{9F601FFC-22F7-4B8C-9D60-978E8635781D}" destId="{08E2B1C3-EEE9-489A-8260-6739CA4DD87D}" srcOrd="0" destOrd="0" presId="urn:microsoft.com/office/officeart/2005/8/layout/chevron2"/>
    <dgm:cxn modelId="{C5888CF3-26A1-48AB-AD97-1EA3490D6707}" type="presParOf" srcId="{9F601FFC-22F7-4B8C-9D60-978E8635781D}" destId="{04CCE573-2DB0-4312-BD70-CD04E7F832AF}" srcOrd="1" destOrd="0" presId="urn:microsoft.com/office/officeart/2005/8/layout/chevron2"/>
    <dgm:cxn modelId="{1BD378FC-B080-4A18-9841-127B6FCC0AE9}" type="presParOf" srcId="{6B9BDEC3-4C5E-42E3-A74B-4592C8E94429}" destId="{7716F7A7-C8BD-4AA6-9119-C1F53C3B802E}" srcOrd="1" destOrd="0" presId="urn:microsoft.com/office/officeart/2005/8/layout/chevron2"/>
    <dgm:cxn modelId="{2033C36A-D1D6-4185-A6EB-07D6067B8195}" type="presParOf" srcId="{6B9BDEC3-4C5E-42E3-A74B-4592C8E94429}" destId="{D9F80864-5C36-4170-9CF0-1A9B345900B1}" srcOrd="2" destOrd="0" presId="urn:microsoft.com/office/officeart/2005/8/layout/chevron2"/>
    <dgm:cxn modelId="{364D7D36-6974-4AEC-9DA5-B273575C4182}" type="presParOf" srcId="{D9F80864-5C36-4170-9CF0-1A9B345900B1}" destId="{848DE155-30AC-4C68-B895-C5A72C80284A}" srcOrd="0" destOrd="0" presId="urn:microsoft.com/office/officeart/2005/8/layout/chevron2"/>
    <dgm:cxn modelId="{B9409F9D-50BB-4464-ADAE-5DD0EC13630B}" type="presParOf" srcId="{D9F80864-5C36-4170-9CF0-1A9B345900B1}" destId="{311292E9-AB4F-432D-BCA2-240D171CD2FC}" srcOrd="1" destOrd="0" presId="urn:microsoft.com/office/officeart/2005/8/layout/chevron2"/>
    <dgm:cxn modelId="{2E3C9230-5DD6-4791-84D1-5B77A4DAC8CF}" type="presParOf" srcId="{6B9BDEC3-4C5E-42E3-A74B-4592C8E94429}" destId="{F70EFAF0-9AD2-4976-B592-64C290613670}" srcOrd="3" destOrd="0" presId="urn:microsoft.com/office/officeart/2005/8/layout/chevron2"/>
    <dgm:cxn modelId="{6334794C-E85D-451A-B251-DE2E08F6F20D}" type="presParOf" srcId="{6B9BDEC3-4C5E-42E3-A74B-4592C8E94429}" destId="{9B07553D-863A-4A65-8051-82EDABF9C7DA}" srcOrd="4" destOrd="0" presId="urn:microsoft.com/office/officeart/2005/8/layout/chevron2"/>
    <dgm:cxn modelId="{3D767409-F266-4F96-9E7A-F0C4C5534569}" type="presParOf" srcId="{9B07553D-863A-4A65-8051-82EDABF9C7DA}" destId="{19D2E387-318F-4970-96E8-CC4AC4F2073A}" srcOrd="0" destOrd="0" presId="urn:microsoft.com/office/officeart/2005/8/layout/chevron2"/>
    <dgm:cxn modelId="{378A2E07-DA3B-4A82-AF23-9E03D24C4116}" type="presParOf" srcId="{9B07553D-863A-4A65-8051-82EDABF9C7DA}" destId="{4F007236-2645-4D5D-A1E0-A2294D46C699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F10E3EDE-E35B-4F4C-AA33-30D8498EEBD3}" type="doc">
      <dgm:prSet loTypeId="urn:microsoft.com/office/officeart/2005/8/layout/chevron2" loCatId="list" qsTypeId="urn:microsoft.com/office/officeart/2005/8/quickstyle/3d4" qsCatId="3D" csTypeId="urn:microsoft.com/office/officeart/2005/8/colors/accent1_2" csCatId="accent1" phldr="1"/>
      <dgm:spPr/>
      <dgm:t>
        <a:bodyPr/>
        <a:lstStyle/>
        <a:p>
          <a:endParaRPr lang="pt-BR"/>
        </a:p>
      </dgm:t>
    </dgm:pt>
    <dgm:pt modelId="{E86084BA-7892-4DE6-84DE-75B840E53B2C}">
      <dgm:prSet phldrT="[Texto]" custT="1"/>
      <dgm:spPr>
        <a:solidFill>
          <a:srgbClr val="0099F6"/>
        </a:solidFill>
      </dgm:spPr>
      <dgm:t>
        <a:bodyPr/>
        <a:lstStyle/>
        <a:p>
          <a:r>
            <a:rPr lang="pt-BR" sz="6000" dirty="0">
              <a:latin typeface="Arial" panose="020B0604020202020204" pitchFamily="34" charset="0"/>
              <a:cs typeface="Arial" panose="020B0604020202020204" pitchFamily="34" charset="0"/>
            </a:rPr>
            <a:t>2017</a:t>
          </a:r>
        </a:p>
      </dgm:t>
    </dgm:pt>
    <dgm:pt modelId="{5C62D271-380E-40B7-A82F-1AE2DD69884C}" type="parTrans" cxnId="{D28CDF53-927F-4D9F-97A4-D2F8B028A46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DBAE1B7-4707-496A-A240-29E73468EC20}" type="sibTrans" cxnId="{D28CDF53-927F-4D9F-97A4-D2F8B028A46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4697F62-4636-4C17-85BE-33D9892BBCC4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Dose Única – 9 meses</a:t>
          </a:r>
        </a:p>
      </dgm:t>
    </dgm:pt>
    <dgm:pt modelId="{F626DEDD-09C9-4BA5-AB1C-E3B4C258159B}" type="parTrans" cxnId="{66360EDF-786D-4143-84FC-F59A85C34AB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78739732-A312-4C59-A61E-6C3E4C5EDC55}" type="sibTrans" cxnId="{66360EDF-786D-4143-84FC-F59A85C34AB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038924F-0131-46E8-9930-96B0CBFE6314}">
      <dgm:prSet phldrT="[Texto]" custT="1"/>
      <dgm:spPr>
        <a:solidFill>
          <a:srgbClr val="0099F6"/>
        </a:solidFill>
      </dgm:spPr>
      <dgm:t>
        <a:bodyPr/>
        <a:lstStyle/>
        <a:p>
          <a:r>
            <a:rPr lang="pt-BR" sz="6000" dirty="0">
              <a:latin typeface="Arial" panose="020B0604020202020204" pitchFamily="34" charset="0"/>
              <a:cs typeface="Arial" panose="020B0604020202020204" pitchFamily="34" charset="0"/>
            </a:rPr>
            <a:t>2020</a:t>
          </a:r>
        </a:p>
      </dgm:t>
    </dgm:pt>
    <dgm:pt modelId="{963015D3-9482-4B07-8C68-708D7DEF4074}" type="parTrans" cxnId="{22EEA28F-B52E-454B-AF1B-E64E216FAEB0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85FCB46-D426-4617-8109-85E9C5C0E058}" type="sibTrans" cxnId="{22EEA28F-B52E-454B-AF1B-E64E216FAEB0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371A4AC-52E1-45BE-873F-ABF7FA9701C8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</dgm:t>
    </dgm:pt>
    <dgm:pt modelId="{BF6A8822-E9AB-4358-B0AB-5A0E982250DE}" type="parTrans" cxnId="{68898DF0-A6F0-41BE-BB37-E69E38EFCB9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EFF13E13-14A4-44D5-AC88-A7C76B532040}" type="sibTrans" cxnId="{68898DF0-A6F0-41BE-BB37-E69E38EFCB9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C8607DD-003C-4742-8294-11EBA7AE94FC}">
      <dgm:prSet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Reforço – 4 anos</a:t>
          </a:r>
        </a:p>
      </dgm:t>
    </dgm:pt>
    <dgm:pt modelId="{F91242BB-8334-4106-AC17-B7D7716A5BF3}" type="parTrans" cxnId="{8F0E4241-9B29-406E-BEC8-A41AA26E806D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D55DF70-0D43-4BB6-B289-33117AB993FC}" type="sibTrans" cxnId="{8F0E4241-9B29-406E-BEC8-A41AA26E806D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69B40C82-90D5-4A10-A682-969EE247104D}">
      <dgm:prSet phldrT="[Texto]"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D – 9 meses</a:t>
          </a:r>
        </a:p>
      </dgm:t>
    </dgm:pt>
    <dgm:pt modelId="{03948C53-6EB1-4EBD-8304-96A163A0459A}" type="sibTrans" cxnId="{84CB16FA-CFD0-4E5E-A8C0-FDD448087F1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5049A00-1CDB-40F0-8140-DC2881308C40}" type="parTrans" cxnId="{84CB16FA-CFD0-4E5E-A8C0-FDD448087F14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232D3DC7-353A-4584-BCEF-AC98D29BD590}">
      <dgm:prSet custT="1"/>
      <dgm:spPr/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Reforço – 4 anos</a:t>
          </a:r>
        </a:p>
      </dgm:t>
    </dgm:pt>
    <dgm:pt modelId="{4ADD2603-5C62-431B-BDAC-258319302C69}" type="sibTrans" cxnId="{C241C4EA-D837-4336-ADCF-918D9CDF0D7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F2AA4CAD-FF7A-4136-AEDC-03C208FF149B}" type="parTrans" cxnId="{C241C4EA-D837-4336-ADCF-918D9CDF0D7E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258BC3C-0448-4B7F-811F-ED484FAD9618}">
      <dgm:prSet phldrT="[Texto]" custT="1"/>
      <dgm:spPr>
        <a:solidFill>
          <a:srgbClr val="0099F6"/>
        </a:solidFill>
      </dgm:spPr>
      <dgm:t>
        <a:bodyPr/>
        <a:lstStyle/>
        <a:p>
          <a:r>
            <a:rPr lang="pt-BR" sz="6000" dirty="0">
              <a:latin typeface="Arial" panose="020B0604020202020204" pitchFamily="34" charset="0"/>
              <a:cs typeface="Arial" panose="020B0604020202020204" pitchFamily="34" charset="0"/>
            </a:rPr>
            <a:t>2024</a:t>
          </a:r>
        </a:p>
      </dgm:t>
    </dgm:pt>
    <dgm:pt modelId="{D05346F5-657B-43EB-96E5-5E9B55F25301}" type="sibTrans" cxnId="{E81DE6A0-8427-4C96-9A70-B263C054F1A2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8368DA06-F1BC-4095-8662-A15AEE835472}" type="parTrans" cxnId="{E81DE6A0-8427-4C96-9A70-B263C054F1A2}">
      <dgm:prSet/>
      <dgm:spPr/>
      <dgm:t>
        <a:bodyPr/>
        <a:lstStyle/>
        <a:p>
          <a:endParaRPr lang="pt-BR" sz="16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6B9BDEC3-4C5E-42E3-A74B-4592C8E94429}" type="pres">
      <dgm:prSet presAssocID="{F10E3EDE-E35B-4F4C-AA33-30D8498EEBD3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pt-BR"/>
        </a:p>
      </dgm:t>
    </dgm:pt>
    <dgm:pt modelId="{9F601FFC-22F7-4B8C-9D60-978E8635781D}" type="pres">
      <dgm:prSet presAssocID="{E86084BA-7892-4DE6-84DE-75B840E53B2C}" presName="composite" presStyleCnt="0"/>
      <dgm:spPr/>
    </dgm:pt>
    <dgm:pt modelId="{08E2B1C3-EEE9-489A-8260-6739CA4DD87D}" type="pres">
      <dgm:prSet presAssocID="{E86084BA-7892-4DE6-84DE-75B840E53B2C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04CCE573-2DB0-4312-BD70-CD04E7F832AF}" type="pres">
      <dgm:prSet presAssocID="{E86084BA-7892-4DE6-84DE-75B840E53B2C}" presName="descendantText" presStyleLbl="alignAcc1" presStyleIdx="0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7716F7A7-C8BD-4AA6-9119-C1F53C3B802E}" type="pres">
      <dgm:prSet presAssocID="{4DBAE1B7-4707-496A-A240-29E73468EC20}" presName="sp" presStyleCnt="0"/>
      <dgm:spPr/>
    </dgm:pt>
    <dgm:pt modelId="{D9F80864-5C36-4170-9CF0-1A9B345900B1}" type="pres">
      <dgm:prSet presAssocID="{2038924F-0131-46E8-9930-96B0CBFE6314}" presName="composite" presStyleCnt="0"/>
      <dgm:spPr/>
    </dgm:pt>
    <dgm:pt modelId="{848DE155-30AC-4C68-B895-C5A72C80284A}" type="pres">
      <dgm:prSet presAssocID="{2038924F-0131-46E8-9930-96B0CBFE6314}" presName="parentText" presStyleLbl="alignNode1" presStyleIdx="1" presStyleCnt="3" custLinFactNeighborX="0" custLinFactNeighborY="-2422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311292E9-AB4F-432D-BCA2-240D171CD2FC}" type="pres">
      <dgm:prSet presAssocID="{2038924F-0131-46E8-9930-96B0CBFE6314}" presName="descendantText" presStyleLbl="alignAcc1" presStyleIdx="1" presStyleCnt="3" custLinFactNeighborX="0" custLinFactNeighborY="0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F70EFAF0-9AD2-4976-B592-64C290613670}" type="pres">
      <dgm:prSet presAssocID="{C85FCB46-D426-4617-8109-85E9C5C0E058}" presName="sp" presStyleCnt="0"/>
      <dgm:spPr/>
    </dgm:pt>
    <dgm:pt modelId="{9B07553D-863A-4A65-8051-82EDABF9C7DA}" type="pres">
      <dgm:prSet presAssocID="{A258BC3C-0448-4B7F-811F-ED484FAD9618}" presName="composite" presStyleCnt="0"/>
      <dgm:spPr/>
    </dgm:pt>
    <dgm:pt modelId="{19D2E387-318F-4970-96E8-CC4AC4F2073A}" type="pres">
      <dgm:prSet presAssocID="{A258BC3C-0448-4B7F-811F-ED484FAD9618}" presName="parentText" presStyleLbl="align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4F007236-2645-4D5D-A1E0-A2294D46C699}" type="pres">
      <dgm:prSet presAssocID="{A258BC3C-0448-4B7F-811F-ED484FAD9618}" presName="descendantText" presStyleLbl="alignAcc1" presStyleIdx="2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</dgm:ptLst>
  <dgm:cxnLst>
    <dgm:cxn modelId="{99A27D0C-80F9-4706-88D7-474C535E0469}" type="presOf" srcId="{F10E3EDE-E35B-4F4C-AA33-30D8498EEBD3}" destId="{6B9BDEC3-4C5E-42E3-A74B-4592C8E94429}" srcOrd="0" destOrd="0" presId="urn:microsoft.com/office/officeart/2005/8/layout/chevron2"/>
    <dgm:cxn modelId="{84CB16FA-CFD0-4E5E-A8C0-FDD448087F14}" srcId="{A258BC3C-0448-4B7F-811F-ED484FAD9618}" destId="{69B40C82-90D5-4A10-A682-969EE247104D}" srcOrd="0" destOrd="0" parTransId="{95049A00-1CDB-40F0-8140-DC2881308C40}" sibTransId="{03948C53-6EB1-4EBD-8304-96A163A0459A}"/>
    <dgm:cxn modelId="{0EF8B482-A1EB-4385-BB1D-E69DC5245431}" type="presOf" srcId="{2038924F-0131-46E8-9930-96B0CBFE6314}" destId="{848DE155-30AC-4C68-B895-C5A72C80284A}" srcOrd="0" destOrd="0" presId="urn:microsoft.com/office/officeart/2005/8/layout/chevron2"/>
    <dgm:cxn modelId="{8F0E4241-9B29-406E-BEC8-A41AA26E806D}" srcId="{2038924F-0131-46E8-9930-96B0CBFE6314}" destId="{BC8607DD-003C-4742-8294-11EBA7AE94FC}" srcOrd="1" destOrd="0" parTransId="{F91242BB-8334-4106-AC17-B7D7716A5BF3}" sibTransId="{CD55DF70-0D43-4BB6-B289-33117AB993FC}"/>
    <dgm:cxn modelId="{C241C4EA-D837-4336-ADCF-918D9CDF0D7E}" srcId="{A258BC3C-0448-4B7F-811F-ED484FAD9618}" destId="{232D3DC7-353A-4584-BCEF-AC98D29BD590}" srcOrd="1" destOrd="0" parTransId="{F2AA4CAD-FF7A-4136-AEDC-03C208FF149B}" sibTransId="{4ADD2603-5C62-431B-BDAC-258319302C69}"/>
    <dgm:cxn modelId="{0F365025-D319-4E58-97C1-C71DD2103BA0}" type="presOf" srcId="{44697F62-4636-4C17-85BE-33D9892BBCC4}" destId="{04CCE573-2DB0-4312-BD70-CD04E7F832AF}" srcOrd="0" destOrd="0" presId="urn:microsoft.com/office/officeart/2005/8/layout/chevron2"/>
    <dgm:cxn modelId="{D653A385-4A53-4303-B53A-B0C6A84F0A89}" type="presOf" srcId="{E86084BA-7892-4DE6-84DE-75B840E53B2C}" destId="{08E2B1C3-EEE9-489A-8260-6739CA4DD87D}" srcOrd="0" destOrd="0" presId="urn:microsoft.com/office/officeart/2005/8/layout/chevron2"/>
    <dgm:cxn modelId="{68898DF0-A6F0-41BE-BB37-E69E38EFCB9E}" srcId="{2038924F-0131-46E8-9930-96B0CBFE6314}" destId="{2371A4AC-52E1-45BE-873F-ABF7FA9701C8}" srcOrd="0" destOrd="0" parTransId="{BF6A8822-E9AB-4358-B0AB-5A0E982250DE}" sibTransId="{EFF13E13-14A4-44D5-AC88-A7C76B532040}"/>
    <dgm:cxn modelId="{D28CDF53-927F-4D9F-97A4-D2F8B028A464}" srcId="{F10E3EDE-E35B-4F4C-AA33-30D8498EEBD3}" destId="{E86084BA-7892-4DE6-84DE-75B840E53B2C}" srcOrd="0" destOrd="0" parTransId="{5C62D271-380E-40B7-A82F-1AE2DD69884C}" sibTransId="{4DBAE1B7-4707-496A-A240-29E73468EC20}"/>
    <dgm:cxn modelId="{07F2309A-8ECC-47B0-B14A-E358019897F2}" type="presOf" srcId="{2371A4AC-52E1-45BE-873F-ABF7FA9701C8}" destId="{311292E9-AB4F-432D-BCA2-240D171CD2FC}" srcOrd="0" destOrd="0" presId="urn:microsoft.com/office/officeart/2005/8/layout/chevron2"/>
    <dgm:cxn modelId="{E81DE6A0-8427-4C96-9A70-B263C054F1A2}" srcId="{F10E3EDE-E35B-4F4C-AA33-30D8498EEBD3}" destId="{A258BC3C-0448-4B7F-811F-ED484FAD9618}" srcOrd="2" destOrd="0" parTransId="{8368DA06-F1BC-4095-8662-A15AEE835472}" sibTransId="{D05346F5-657B-43EB-96E5-5E9B55F25301}"/>
    <dgm:cxn modelId="{910308F2-CF3E-48B6-8F58-DF14680B335E}" type="presOf" srcId="{69B40C82-90D5-4A10-A682-969EE247104D}" destId="{4F007236-2645-4D5D-A1E0-A2294D46C699}" srcOrd="0" destOrd="0" presId="urn:microsoft.com/office/officeart/2005/8/layout/chevron2"/>
    <dgm:cxn modelId="{60CED1D7-AC9D-41AA-B8BD-88C5F29C7A10}" type="presOf" srcId="{232D3DC7-353A-4584-BCEF-AC98D29BD590}" destId="{4F007236-2645-4D5D-A1E0-A2294D46C699}" srcOrd="0" destOrd="1" presId="urn:microsoft.com/office/officeart/2005/8/layout/chevron2"/>
    <dgm:cxn modelId="{66360EDF-786D-4143-84FC-F59A85C34AB4}" srcId="{E86084BA-7892-4DE6-84DE-75B840E53B2C}" destId="{44697F62-4636-4C17-85BE-33D9892BBCC4}" srcOrd="0" destOrd="0" parTransId="{F626DEDD-09C9-4BA5-AB1C-E3B4C258159B}" sibTransId="{78739732-A312-4C59-A61E-6C3E4C5EDC55}"/>
    <dgm:cxn modelId="{22EEA28F-B52E-454B-AF1B-E64E216FAEB0}" srcId="{F10E3EDE-E35B-4F4C-AA33-30D8498EEBD3}" destId="{2038924F-0131-46E8-9930-96B0CBFE6314}" srcOrd="1" destOrd="0" parTransId="{963015D3-9482-4B07-8C68-708D7DEF4074}" sibTransId="{C85FCB46-D426-4617-8109-85E9C5C0E058}"/>
    <dgm:cxn modelId="{CC21BA07-C844-4CF3-B7C5-AAF2FC114BE6}" type="presOf" srcId="{BC8607DD-003C-4742-8294-11EBA7AE94FC}" destId="{311292E9-AB4F-432D-BCA2-240D171CD2FC}" srcOrd="0" destOrd="1" presId="urn:microsoft.com/office/officeart/2005/8/layout/chevron2"/>
    <dgm:cxn modelId="{20103C2A-E433-4103-BDDF-06D92D3189E8}" type="presOf" srcId="{A258BC3C-0448-4B7F-811F-ED484FAD9618}" destId="{19D2E387-318F-4970-96E8-CC4AC4F2073A}" srcOrd="0" destOrd="0" presId="urn:microsoft.com/office/officeart/2005/8/layout/chevron2"/>
    <dgm:cxn modelId="{13FBF55C-9808-4A38-84B9-B0620FADC470}" type="presParOf" srcId="{6B9BDEC3-4C5E-42E3-A74B-4592C8E94429}" destId="{9F601FFC-22F7-4B8C-9D60-978E8635781D}" srcOrd="0" destOrd="0" presId="urn:microsoft.com/office/officeart/2005/8/layout/chevron2"/>
    <dgm:cxn modelId="{3FC9705A-9AF2-4442-AC6A-599CA1E4F2E7}" type="presParOf" srcId="{9F601FFC-22F7-4B8C-9D60-978E8635781D}" destId="{08E2B1C3-EEE9-489A-8260-6739CA4DD87D}" srcOrd="0" destOrd="0" presId="urn:microsoft.com/office/officeart/2005/8/layout/chevron2"/>
    <dgm:cxn modelId="{C5888CF3-26A1-48AB-AD97-1EA3490D6707}" type="presParOf" srcId="{9F601FFC-22F7-4B8C-9D60-978E8635781D}" destId="{04CCE573-2DB0-4312-BD70-CD04E7F832AF}" srcOrd="1" destOrd="0" presId="urn:microsoft.com/office/officeart/2005/8/layout/chevron2"/>
    <dgm:cxn modelId="{1BD378FC-B080-4A18-9841-127B6FCC0AE9}" type="presParOf" srcId="{6B9BDEC3-4C5E-42E3-A74B-4592C8E94429}" destId="{7716F7A7-C8BD-4AA6-9119-C1F53C3B802E}" srcOrd="1" destOrd="0" presId="urn:microsoft.com/office/officeart/2005/8/layout/chevron2"/>
    <dgm:cxn modelId="{2033C36A-D1D6-4185-A6EB-07D6067B8195}" type="presParOf" srcId="{6B9BDEC3-4C5E-42E3-A74B-4592C8E94429}" destId="{D9F80864-5C36-4170-9CF0-1A9B345900B1}" srcOrd="2" destOrd="0" presId="urn:microsoft.com/office/officeart/2005/8/layout/chevron2"/>
    <dgm:cxn modelId="{364D7D36-6974-4AEC-9DA5-B273575C4182}" type="presParOf" srcId="{D9F80864-5C36-4170-9CF0-1A9B345900B1}" destId="{848DE155-30AC-4C68-B895-C5A72C80284A}" srcOrd="0" destOrd="0" presId="urn:microsoft.com/office/officeart/2005/8/layout/chevron2"/>
    <dgm:cxn modelId="{B9409F9D-50BB-4464-ADAE-5DD0EC13630B}" type="presParOf" srcId="{D9F80864-5C36-4170-9CF0-1A9B345900B1}" destId="{311292E9-AB4F-432D-BCA2-240D171CD2FC}" srcOrd="1" destOrd="0" presId="urn:microsoft.com/office/officeart/2005/8/layout/chevron2"/>
    <dgm:cxn modelId="{2E3C9230-5DD6-4791-84D1-5B77A4DAC8CF}" type="presParOf" srcId="{6B9BDEC3-4C5E-42E3-A74B-4592C8E94429}" destId="{F70EFAF0-9AD2-4976-B592-64C290613670}" srcOrd="3" destOrd="0" presId="urn:microsoft.com/office/officeart/2005/8/layout/chevron2"/>
    <dgm:cxn modelId="{6334794C-E85D-451A-B251-DE2E08F6F20D}" type="presParOf" srcId="{6B9BDEC3-4C5E-42E3-A74B-4592C8E94429}" destId="{9B07553D-863A-4A65-8051-82EDABF9C7DA}" srcOrd="4" destOrd="0" presId="urn:microsoft.com/office/officeart/2005/8/layout/chevron2"/>
    <dgm:cxn modelId="{3D767409-F266-4F96-9E7A-F0C4C5534569}" type="presParOf" srcId="{9B07553D-863A-4A65-8051-82EDABF9C7DA}" destId="{19D2E387-318F-4970-96E8-CC4AC4F2073A}" srcOrd="0" destOrd="0" presId="urn:microsoft.com/office/officeart/2005/8/layout/chevron2"/>
    <dgm:cxn modelId="{378A2E07-DA3B-4A82-AF23-9E03D24C4116}" type="presParOf" srcId="{9B07553D-863A-4A65-8051-82EDABF9C7DA}" destId="{4F007236-2645-4D5D-A1E0-A2294D46C699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297AC19B-4680-4AE8-A8BD-5E6B7C33C889}" type="doc">
      <dgm:prSet loTypeId="urn:microsoft.com/office/officeart/2005/8/layout/vList5" loCatId="list" qsTypeId="urn:microsoft.com/office/officeart/2005/8/quickstyle/3d2" qsCatId="3D" csTypeId="urn:microsoft.com/office/officeart/2005/8/colors/colorful4" csCatId="colorful" phldr="1"/>
      <dgm:spPr/>
      <dgm:t>
        <a:bodyPr/>
        <a:lstStyle/>
        <a:p>
          <a:endParaRPr lang="pt-BR"/>
        </a:p>
      </dgm:t>
    </dgm:pt>
    <dgm:pt modelId="{1E909B19-D8E5-418B-A26A-B9F8EFB9A4CF}">
      <dgm:prSet phldrT="[Texto]" custT="1"/>
      <dgm:spPr>
        <a:solidFill>
          <a:schemeClr val="accent6"/>
        </a:solidFill>
      </dgm:spPr>
      <dgm:t>
        <a:bodyPr/>
        <a:lstStyle/>
        <a:p>
          <a:r>
            <a:rPr lang="pt-BR" sz="48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1</a:t>
          </a:r>
        </a:p>
      </dgm:t>
    </dgm:pt>
    <dgm:pt modelId="{08839D04-D92C-4996-BEA2-B19EC93A7338}" type="parTrans" cxnId="{F373A507-4099-4DE9-ADCF-23755696472D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728B0EE7-2401-4169-AF5C-008E17CFDC55}" type="sibTrans" cxnId="{F373A507-4099-4DE9-ADCF-23755696472D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966FEA9-ED55-4EBA-ADE0-25FFAD3B7ADC}">
      <dgm:prSet phldrT="[Texto]" custT="1"/>
      <dgm:spPr>
        <a:solidFill>
          <a:schemeClr val="bg1">
            <a:lumMod val="95000"/>
            <a:alpha val="90000"/>
          </a:schemeClr>
        </a:solidFill>
      </dgm:spPr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684 municípios</a:t>
          </a:r>
        </a:p>
      </dgm:t>
    </dgm:pt>
    <dgm:pt modelId="{D06FC9C7-9484-4429-AC04-A7F5F070ECDC}" type="parTrans" cxnId="{5E4BA9F4-D031-4734-A456-6BE75E0D1291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8CF08CC-68B2-4E2A-A0FC-CE8CCE6C08E4}" type="sibTrans" cxnId="{5E4BA9F4-D031-4734-A456-6BE75E0D1291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E94E7BE-8078-407A-B5F3-527618172426}">
      <dgm:prSet phldrT="[Texto]" custT="1"/>
      <dgm:spPr>
        <a:solidFill>
          <a:srgbClr val="FFFF00"/>
        </a:solidFill>
      </dgm:spPr>
      <dgm:t>
        <a:bodyPr/>
        <a:lstStyle/>
        <a:p>
          <a:r>
            <a:rPr lang="pt-BR" sz="48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2</a:t>
          </a:r>
        </a:p>
      </dgm:t>
    </dgm:pt>
    <dgm:pt modelId="{8AC88906-AEC7-4923-93F5-0A8CE59E107B}" type="parTrans" cxnId="{4ACFFBCC-B33D-477A-A657-0A6A87AAA528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0B665F0-564A-450E-99D9-01FF6599B4B8}" type="sibTrans" cxnId="{4ACFFBCC-B33D-477A-A657-0A6A87AAA528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E40A1AA-7154-4C61-B9F8-B1AFFCA81A55}">
      <dgm:prSet phldrT="[Texto]" custT="1"/>
      <dgm:spPr>
        <a:solidFill>
          <a:schemeClr val="bg1">
            <a:lumMod val="95000"/>
            <a:alpha val="90000"/>
          </a:schemeClr>
        </a:solidFill>
      </dgm:spPr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166 municípios</a:t>
          </a:r>
        </a:p>
      </dgm:t>
    </dgm:pt>
    <dgm:pt modelId="{9C09BD85-F5A0-4E04-B8F1-4820C81A2573}" type="parTrans" cxnId="{D910F81B-98B1-43CE-9D5A-832F7E16D3FB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3D1932F3-2D6C-45F9-A57F-D12D170435A1}" type="sibTrans" cxnId="{D910F81B-98B1-43CE-9D5A-832F7E16D3FB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518AAC1-4EF8-4545-B8BD-59391409EBA4}">
      <dgm:prSet phldrT="[Texto]" custT="1"/>
      <dgm:spPr>
        <a:solidFill>
          <a:srgbClr val="FF0000"/>
        </a:solidFill>
      </dgm:spPr>
      <dgm:t>
        <a:bodyPr/>
        <a:lstStyle/>
        <a:p>
          <a:r>
            <a:rPr lang="pt-BR" sz="48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3</a:t>
          </a:r>
        </a:p>
      </dgm:t>
    </dgm:pt>
    <dgm:pt modelId="{04300A4E-6C61-49DD-A5C9-91DD4FC7483B}" type="parTrans" cxnId="{157016BD-5CEC-4FC4-8428-3B6DCC636B06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A68D0CA-2268-4286-B145-1879D4311BCF}" type="sibTrans" cxnId="{157016BD-5CEC-4FC4-8428-3B6DCC636B06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0B94431-CD05-4E77-BBA3-1ACA674749E1}">
      <dgm:prSet phldrT="[Texto]" custT="1"/>
      <dgm:spPr>
        <a:solidFill>
          <a:schemeClr val="bg1">
            <a:lumMod val="95000"/>
            <a:alpha val="89804"/>
          </a:schemeClr>
        </a:solidFill>
      </dgm:spPr>
      <dgm:t>
        <a:bodyPr/>
        <a:lstStyle/>
        <a:p>
          <a:r>
            <a:rPr lang="pt-BR" sz="4000" dirty="0">
              <a:latin typeface="Arial" panose="020B0604020202020204" pitchFamily="34" charset="0"/>
              <a:cs typeface="Arial" panose="020B0604020202020204" pitchFamily="34" charset="0"/>
            </a:rPr>
            <a:t>03 municípios</a:t>
          </a:r>
        </a:p>
      </dgm:t>
    </dgm:pt>
    <dgm:pt modelId="{AFC5FA5E-0703-4B1D-91B4-D67DDED4BA2D}" type="parTrans" cxnId="{DD753C08-3F33-473D-8B74-3A69DF24735F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E4CB75D0-50C2-4A1D-A917-AA9734D13F19}" type="sibTrans" cxnId="{DD753C08-3F33-473D-8B74-3A69DF24735F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0C55C532-6366-4039-AE7A-C80AC8C45C5D}" type="pres">
      <dgm:prSet presAssocID="{297AC19B-4680-4AE8-A8BD-5E6B7C33C889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pt-BR"/>
        </a:p>
      </dgm:t>
    </dgm:pt>
    <dgm:pt modelId="{4BA63C7C-5614-4772-B4BD-014E09ED2345}" type="pres">
      <dgm:prSet presAssocID="{1E909B19-D8E5-418B-A26A-B9F8EFB9A4CF}" presName="linNode" presStyleCnt="0"/>
      <dgm:spPr/>
    </dgm:pt>
    <dgm:pt modelId="{0B7BE98E-1C60-4319-A003-676E730D9136}" type="pres">
      <dgm:prSet presAssocID="{1E909B19-D8E5-418B-A26A-B9F8EFB9A4CF}" presName="parentText" presStyleLbl="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C2D222C5-95DA-48E1-9D3C-5C5D23B8AE67}" type="pres">
      <dgm:prSet presAssocID="{1E909B19-D8E5-418B-A26A-B9F8EFB9A4CF}" presName="descendantText" presStyleLbl="alignAccFollowNode1" presStyleIdx="0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A00C2FC2-3033-47F8-86BB-F31358689355}" type="pres">
      <dgm:prSet presAssocID="{728B0EE7-2401-4169-AF5C-008E17CFDC55}" presName="sp" presStyleCnt="0"/>
      <dgm:spPr/>
    </dgm:pt>
    <dgm:pt modelId="{CB7B27CC-BBA9-480C-901F-064B8043D738}" type="pres">
      <dgm:prSet presAssocID="{5E94E7BE-8078-407A-B5F3-527618172426}" presName="linNode" presStyleCnt="0"/>
      <dgm:spPr/>
    </dgm:pt>
    <dgm:pt modelId="{A66CDC40-3F98-442C-868E-466D7C2F0915}" type="pres">
      <dgm:prSet presAssocID="{5E94E7BE-8078-407A-B5F3-527618172426}" presName="parentText" presStyleLbl="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5ACD86D1-AD78-4BD0-81EF-7F62243B8F50}" type="pres">
      <dgm:prSet presAssocID="{5E94E7BE-8078-407A-B5F3-527618172426}" presName="descendantText" presStyleLbl="alignAccFollowNode1" presStyleIdx="1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0E35BE51-6FF8-48FA-8380-8D8BB200D0CF}" type="pres">
      <dgm:prSet presAssocID="{90B665F0-564A-450E-99D9-01FF6599B4B8}" presName="sp" presStyleCnt="0"/>
      <dgm:spPr/>
    </dgm:pt>
    <dgm:pt modelId="{6F47783F-2235-4268-B4AB-7C495EA4C98D}" type="pres">
      <dgm:prSet presAssocID="{B518AAC1-4EF8-4545-B8BD-59391409EBA4}" presName="linNode" presStyleCnt="0"/>
      <dgm:spPr/>
    </dgm:pt>
    <dgm:pt modelId="{E7A94EF5-53DF-4488-BAA3-D511BF38B53E}" type="pres">
      <dgm:prSet presAssocID="{B518AAC1-4EF8-4545-B8BD-59391409EBA4}" presName="parentText" presStyleLbl="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D0D51F79-8AA1-4645-B98B-87A7D16DD020}" type="pres">
      <dgm:prSet presAssocID="{B518AAC1-4EF8-4545-B8BD-59391409EBA4}" presName="descendantText" presStyleLbl="alignAccFollowNode1" presStyleIdx="2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</dgm:ptLst>
  <dgm:cxnLst>
    <dgm:cxn modelId="{F44443C7-31FD-44E4-92BC-4CE1F92F9C1A}" type="presOf" srcId="{B518AAC1-4EF8-4545-B8BD-59391409EBA4}" destId="{E7A94EF5-53DF-4488-BAA3-D511BF38B53E}" srcOrd="0" destOrd="0" presId="urn:microsoft.com/office/officeart/2005/8/layout/vList5"/>
    <dgm:cxn modelId="{DD753C08-3F33-473D-8B74-3A69DF24735F}" srcId="{B518AAC1-4EF8-4545-B8BD-59391409EBA4}" destId="{40B94431-CD05-4E77-BBA3-1ACA674749E1}" srcOrd="0" destOrd="0" parTransId="{AFC5FA5E-0703-4B1D-91B4-D67DDED4BA2D}" sibTransId="{E4CB75D0-50C2-4A1D-A917-AA9734D13F19}"/>
    <dgm:cxn modelId="{4ACFFBCC-B33D-477A-A657-0A6A87AAA528}" srcId="{297AC19B-4680-4AE8-A8BD-5E6B7C33C889}" destId="{5E94E7BE-8078-407A-B5F3-527618172426}" srcOrd="1" destOrd="0" parTransId="{8AC88906-AEC7-4923-93F5-0A8CE59E107B}" sibTransId="{90B665F0-564A-450E-99D9-01FF6599B4B8}"/>
    <dgm:cxn modelId="{36D38868-2B4F-4A21-9AB1-EC58630F3E94}" type="presOf" srcId="{1E909B19-D8E5-418B-A26A-B9F8EFB9A4CF}" destId="{0B7BE98E-1C60-4319-A003-676E730D9136}" srcOrd="0" destOrd="0" presId="urn:microsoft.com/office/officeart/2005/8/layout/vList5"/>
    <dgm:cxn modelId="{95CEC002-E29F-4D5B-B31C-F3F7D6EA251F}" type="presOf" srcId="{A966FEA9-ED55-4EBA-ADE0-25FFAD3B7ADC}" destId="{C2D222C5-95DA-48E1-9D3C-5C5D23B8AE67}" srcOrd="0" destOrd="0" presId="urn:microsoft.com/office/officeart/2005/8/layout/vList5"/>
    <dgm:cxn modelId="{82FABF21-CA61-45F4-B7F1-CF216555571E}" type="presOf" srcId="{BE40A1AA-7154-4C61-B9F8-B1AFFCA81A55}" destId="{5ACD86D1-AD78-4BD0-81EF-7F62243B8F50}" srcOrd="0" destOrd="0" presId="urn:microsoft.com/office/officeart/2005/8/layout/vList5"/>
    <dgm:cxn modelId="{F373A507-4099-4DE9-ADCF-23755696472D}" srcId="{297AC19B-4680-4AE8-A8BD-5E6B7C33C889}" destId="{1E909B19-D8E5-418B-A26A-B9F8EFB9A4CF}" srcOrd="0" destOrd="0" parTransId="{08839D04-D92C-4996-BEA2-B19EC93A7338}" sibTransId="{728B0EE7-2401-4169-AF5C-008E17CFDC55}"/>
    <dgm:cxn modelId="{D910F81B-98B1-43CE-9D5A-832F7E16D3FB}" srcId="{5E94E7BE-8078-407A-B5F3-527618172426}" destId="{BE40A1AA-7154-4C61-B9F8-B1AFFCA81A55}" srcOrd="0" destOrd="0" parTransId="{9C09BD85-F5A0-4E04-B8F1-4820C81A2573}" sibTransId="{3D1932F3-2D6C-45F9-A57F-D12D170435A1}"/>
    <dgm:cxn modelId="{3C40A875-7BC2-4549-A796-2AEA8CF89B3B}" type="presOf" srcId="{5E94E7BE-8078-407A-B5F3-527618172426}" destId="{A66CDC40-3F98-442C-868E-466D7C2F0915}" srcOrd="0" destOrd="0" presId="urn:microsoft.com/office/officeart/2005/8/layout/vList5"/>
    <dgm:cxn modelId="{0B72BE4C-0882-443C-B58A-700E2E475734}" type="presOf" srcId="{297AC19B-4680-4AE8-A8BD-5E6B7C33C889}" destId="{0C55C532-6366-4039-AE7A-C80AC8C45C5D}" srcOrd="0" destOrd="0" presId="urn:microsoft.com/office/officeart/2005/8/layout/vList5"/>
    <dgm:cxn modelId="{D17A87FC-8C2A-4DEC-827C-97CA1A97F633}" type="presOf" srcId="{40B94431-CD05-4E77-BBA3-1ACA674749E1}" destId="{D0D51F79-8AA1-4645-B98B-87A7D16DD020}" srcOrd="0" destOrd="0" presId="urn:microsoft.com/office/officeart/2005/8/layout/vList5"/>
    <dgm:cxn modelId="{5E4BA9F4-D031-4734-A456-6BE75E0D1291}" srcId="{1E909B19-D8E5-418B-A26A-B9F8EFB9A4CF}" destId="{A966FEA9-ED55-4EBA-ADE0-25FFAD3B7ADC}" srcOrd="0" destOrd="0" parTransId="{D06FC9C7-9484-4429-AC04-A7F5F070ECDC}" sibTransId="{C8CF08CC-68B2-4E2A-A0FC-CE8CCE6C08E4}"/>
    <dgm:cxn modelId="{157016BD-5CEC-4FC4-8428-3B6DCC636B06}" srcId="{297AC19B-4680-4AE8-A8BD-5E6B7C33C889}" destId="{B518AAC1-4EF8-4545-B8BD-59391409EBA4}" srcOrd="2" destOrd="0" parTransId="{04300A4E-6C61-49DD-A5C9-91DD4FC7483B}" sibTransId="{9A68D0CA-2268-4286-B145-1879D4311BCF}"/>
    <dgm:cxn modelId="{B8AEC5D0-6DB8-4645-9D50-BC584911CB32}" type="presParOf" srcId="{0C55C532-6366-4039-AE7A-C80AC8C45C5D}" destId="{4BA63C7C-5614-4772-B4BD-014E09ED2345}" srcOrd="0" destOrd="0" presId="urn:microsoft.com/office/officeart/2005/8/layout/vList5"/>
    <dgm:cxn modelId="{7BC685E4-46FB-4004-813D-558595B1D52A}" type="presParOf" srcId="{4BA63C7C-5614-4772-B4BD-014E09ED2345}" destId="{0B7BE98E-1C60-4319-A003-676E730D9136}" srcOrd="0" destOrd="0" presId="urn:microsoft.com/office/officeart/2005/8/layout/vList5"/>
    <dgm:cxn modelId="{B84A6437-BD96-4A88-9151-48F7CC894227}" type="presParOf" srcId="{4BA63C7C-5614-4772-B4BD-014E09ED2345}" destId="{C2D222C5-95DA-48E1-9D3C-5C5D23B8AE67}" srcOrd="1" destOrd="0" presId="urn:microsoft.com/office/officeart/2005/8/layout/vList5"/>
    <dgm:cxn modelId="{A3C8DD8F-1BA3-4A8E-BC91-3BA1C3303193}" type="presParOf" srcId="{0C55C532-6366-4039-AE7A-C80AC8C45C5D}" destId="{A00C2FC2-3033-47F8-86BB-F31358689355}" srcOrd="1" destOrd="0" presId="urn:microsoft.com/office/officeart/2005/8/layout/vList5"/>
    <dgm:cxn modelId="{4671EF3C-6A9E-47D0-B66F-75D4321F05E9}" type="presParOf" srcId="{0C55C532-6366-4039-AE7A-C80AC8C45C5D}" destId="{CB7B27CC-BBA9-480C-901F-064B8043D738}" srcOrd="2" destOrd="0" presId="urn:microsoft.com/office/officeart/2005/8/layout/vList5"/>
    <dgm:cxn modelId="{ED34AB7B-C29F-4BD3-B416-5F39E2427CD0}" type="presParOf" srcId="{CB7B27CC-BBA9-480C-901F-064B8043D738}" destId="{A66CDC40-3F98-442C-868E-466D7C2F0915}" srcOrd="0" destOrd="0" presId="urn:microsoft.com/office/officeart/2005/8/layout/vList5"/>
    <dgm:cxn modelId="{FD031AFD-3436-466B-AB40-830ADEEAF8E2}" type="presParOf" srcId="{CB7B27CC-BBA9-480C-901F-064B8043D738}" destId="{5ACD86D1-AD78-4BD0-81EF-7F62243B8F50}" srcOrd="1" destOrd="0" presId="urn:microsoft.com/office/officeart/2005/8/layout/vList5"/>
    <dgm:cxn modelId="{4E691612-EC27-4D4B-B199-7E4A20597F55}" type="presParOf" srcId="{0C55C532-6366-4039-AE7A-C80AC8C45C5D}" destId="{0E35BE51-6FF8-48FA-8380-8D8BB200D0CF}" srcOrd="3" destOrd="0" presId="urn:microsoft.com/office/officeart/2005/8/layout/vList5"/>
    <dgm:cxn modelId="{547149A4-D8E2-4668-8754-757949F51E99}" type="presParOf" srcId="{0C55C532-6366-4039-AE7A-C80AC8C45C5D}" destId="{6F47783F-2235-4268-B4AB-7C495EA4C98D}" srcOrd="4" destOrd="0" presId="urn:microsoft.com/office/officeart/2005/8/layout/vList5"/>
    <dgm:cxn modelId="{0BF7B486-56CA-4A5C-85FF-EF80292054FE}" type="presParOf" srcId="{6F47783F-2235-4268-B4AB-7C495EA4C98D}" destId="{E7A94EF5-53DF-4488-BAA3-D511BF38B53E}" srcOrd="0" destOrd="0" presId="urn:microsoft.com/office/officeart/2005/8/layout/vList5"/>
    <dgm:cxn modelId="{91C8AF1E-A3D4-4F57-AFB0-7BE6C8FF9CD8}" type="presParOf" srcId="{6F47783F-2235-4268-B4AB-7C495EA4C98D}" destId="{D0D51F79-8AA1-4645-B98B-87A7D16DD020}" srcOrd="1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297AC19B-4680-4AE8-A8BD-5E6B7C33C889}" type="doc">
      <dgm:prSet loTypeId="urn:microsoft.com/office/officeart/2005/8/layout/vList5" loCatId="list" qsTypeId="urn:microsoft.com/office/officeart/2005/8/quickstyle/3d2" qsCatId="3D" csTypeId="urn:microsoft.com/office/officeart/2005/8/colors/colorful4" csCatId="colorful" phldr="1"/>
      <dgm:spPr/>
      <dgm:t>
        <a:bodyPr/>
        <a:lstStyle/>
        <a:p>
          <a:endParaRPr lang="pt-BR"/>
        </a:p>
      </dgm:t>
    </dgm:pt>
    <dgm:pt modelId="{1E909B19-D8E5-418B-A26A-B9F8EFB9A4CF}">
      <dgm:prSet phldrT="[Texto]" custT="1"/>
      <dgm:spPr>
        <a:solidFill>
          <a:schemeClr val="accent6"/>
        </a:solidFill>
      </dgm:spPr>
      <dgm:t>
        <a:bodyPr/>
        <a:lstStyle/>
        <a:p>
          <a:r>
            <a:rPr lang="pt-BR" sz="48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1</a:t>
          </a:r>
        </a:p>
      </dgm:t>
    </dgm:pt>
    <dgm:pt modelId="{08839D04-D92C-4996-BEA2-B19EC93A7338}" type="parTrans" cxnId="{F373A507-4099-4DE9-ADCF-23755696472D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728B0EE7-2401-4169-AF5C-008E17CFDC55}" type="sibTrans" cxnId="{F373A507-4099-4DE9-ADCF-23755696472D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E94E7BE-8078-407A-B5F3-527618172426}">
      <dgm:prSet phldrT="[Texto]" custT="1"/>
      <dgm:spPr>
        <a:solidFill>
          <a:srgbClr val="FFFF00"/>
        </a:solidFill>
      </dgm:spPr>
      <dgm:t>
        <a:bodyPr/>
        <a:lstStyle/>
        <a:p>
          <a:r>
            <a:rPr lang="pt-BR" sz="48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2</a:t>
          </a:r>
        </a:p>
      </dgm:t>
    </dgm:pt>
    <dgm:pt modelId="{8AC88906-AEC7-4923-93F5-0A8CE59E107B}" type="parTrans" cxnId="{4ACFFBCC-B33D-477A-A657-0A6A87AAA528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0B665F0-564A-450E-99D9-01FF6599B4B8}" type="sibTrans" cxnId="{4ACFFBCC-B33D-477A-A657-0A6A87AAA528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E40A1AA-7154-4C61-B9F8-B1AFFCA81A55}">
      <dgm:prSet phldrT="[Texto]" custT="1"/>
      <dgm:spPr>
        <a:solidFill>
          <a:schemeClr val="bg1">
            <a:lumMod val="95000"/>
            <a:alpha val="90000"/>
          </a:schemeClr>
        </a:solidFill>
      </dgm:spPr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132 municípios</a:t>
          </a:r>
        </a:p>
      </dgm:t>
    </dgm:pt>
    <dgm:pt modelId="{9C09BD85-F5A0-4E04-B8F1-4820C81A2573}" type="parTrans" cxnId="{D910F81B-98B1-43CE-9D5A-832F7E16D3FB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3D1932F3-2D6C-45F9-A57F-D12D170435A1}" type="sibTrans" cxnId="{D910F81B-98B1-43CE-9D5A-832F7E16D3FB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518AAC1-4EF8-4545-B8BD-59391409EBA4}">
      <dgm:prSet phldrT="[Texto]" custT="1"/>
      <dgm:spPr>
        <a:solidFill>
          <a:srgbClr val="FF0000"/>
        </a:solidFill>
      </dgm:spPr>
      <dgm:t>
        <a:bodyPr/>
        <a:lstStyle/>
        <a:p>
          <a:r>
            <a:rPr lang="pt-BR" sz="48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3</a:t>
          </a:r>
        </a:p>
      </dgm:t>
    </dgm:pt>
    <dgm:pt modelId="{04300A4E-6C61-49DD-A5C9-91DD4FC7483B}" type="parTrans" cxnId="{157016BD-5CEC-4FC4-8428-3B6DCC636B06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A68D0CA-2268-4286-B145-1879D4311BCF}" type="sibTrans" cxnId="{157016BD-5CEC-4FC4-8428-3B6DCC636B06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0B94431-CD05-4E77-BBA3-1ACA674749E1}">
      <dgm:prSet phldrT="[Texto]" custT="1"/>
      <dgm:spPr>
        <a:solidFill>
          <a:schemeClr val="bg1">
            <a:lumMod val="95000"/>
            <a:alpha val="89804"/>
          </a:schemeClr>
        </a:solidFill>
      </dgm:spPr>
      <dgm:t>
        <a:bodyPr/>
        <a:lstStyle/>
        <a:p>
          <a:r>
            <a:rPr lang="pt-BR" sz="3200" dirty="0">
              <a:latin typeface="Arial" panose="020B0604020202020204" pitchFamily="34" charset="0"/>
              <a:cs typeface="Arial" panose="020B0604020202020204" pitchFamily="34" charset="0"/>
            </a:rPr>
            <a:t>05 municípios</a:t>
          </a:r>
        </a:p>
      </dgm:t>
    </dgm:pt>
    <dgm:pt modelId="{AFC5FA5E-0703-4B1D-91B4-D67DDED4BA2D}" type="parTrans" cxnId="{DD753C08-3F33-473D-8B74-3A69DF24735F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E4CB75D0-50C2-4A1D-A917-AA9734D13F19}" type="sibTrans" cxnId="{DD753C08-3F33-473D-8B74-3A69DF24735F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966FEA9-ED55-4EBA-ADE0-25FFAD3B7ADC}">
      <dgm:prSet phldrT="[Texto]" custT="1"/>
      <dgm:spPr>
        <a:solidFill>
          <a:schemeClr val="bg1">
            <a:lumMod val="95000"/>
            <a:alpha val="90000"/>
          </a:schemeClr>
        </a:solidFill>
      </dgm:spPr>
      <dgm:t>
        <a:bodyPr/>
        <a:lstStyle/>
        <a:p>
          <a:r>
            <a:rPr lang="pt-BR" sz="4800" dirty="0">
              <a:latin typeface="Arial" panose="020B0604020202020204" pitchFamily="34" charset="0"/>
              <a:cs typeface="Arial" panose="020B0604020202020204" pitchFamily="34" charset="0"/>
            </a:rPr>
            <a:t>716 municípios</a:t>
          </a:r>
        </a:p>
      </dgm:t>
    </dgm:pt>
    <dgm:pt modelId="{C8CF08CC-68B2-4E2A-A0FC-CE8CCE6C08E4}" type="sibTrans" cxnId="{5E4BA9F4-D031-4734-A456-6BE75E0D1291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D06FC9C7-9484-4429-AC04-A7F5F070ECDC}" type="parTrans" cxnId="{5E4BA9F4-D031-4734-A456-6BE75E0D1291}">
      <dgm:prSet/>
      <dgm:spPr/>
      <dgm:t>
        <a:bodyPr/>
        <a:lstStyle/>
        <a:p>
          <a:endParaRPr lang="pt-BR" sz="48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0C55C532-6366-4039-AE7A-C80AC8C45C5D}" type="pres">
      <dgm:prSet presAssocID="{297AC19B-4680-4AE8-A8BD-5E6B7C33C889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pt-BR"/>
        </a:p>
      </dgm:t>
    </dgm:pt>
    <dgm:pt modelId="{4BA63C7C-5614-4772-B4BD-014E09ED2345}" type="pres">
      <dgm:prSet presAssocID="{1E909B19-D8E5-418B-A26A-B9F8EFB9A4CF}" presName="linNode" presStyleCnt="0"/>
      <dgm:spPr/>
    </dgm:pt>
    <dgm:pt modelId="{0B7BE98E-1C60-4319-A003-676E730D9136}" type="pres">
      <dgm:prSet presAssocID="{1E909B19-D8E5-418B-A26A-B9F8EFB9A4CF}" presName="parentText" presStyleLbl="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C2D222C5-95DA-48E1-9D3C-5C5D23B8AE67}" type="pres">
      <dgm:prSet presAssocID="{1E909B19-D8E5-418B-A26A-B9F8EFB9A4CF}" presName="descendantText" presStyleLbl="alignAccFollowNode1" presStyleIdx="0" presStyleCnt="3" custLinFactX="24069" custLinFactNeighborX="100000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A00C2FC2-3033-47F8-86BB-F31358689355}" type="pres">
      <dgm:prSet presAssocID="{728B0EE7-2401-4169-AF5C-008E17CFDC55}" presName="sp" presStyleCnt="0"/>
      <dgm:spPr/>
    </dgm:pt>
    <dgm:pt modelId="{CB7B27CC-BBA9-480C-901F-064B8043D738}" type="pres">
      <dgm:prSet presAssocID="{5E94E7BE-8078-407A-B5F3-527618172426}" presName="linNode" presStyleCnt="0"/>
      <dgm:spPr/>
    </dgm:pt>
    <dgm:pt modelId="{A66CDC40-3F98-442C-868E-466D7C2F0915}" type="pres">
      <dgm:prSet presAssocID="{5E94E7BE-8078-407A-B5F3-527618172426}" presName="parentText" presStyleLbl="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5ACD86D1-AD78-4BD0-81EF-7F62243B8F50}" type="pres">
      <dgm:prSet presAssocID="{5E94E7BE-8078-407A-B5F3-527618172426}" presName="descendantText" presStyleLbl="alignAccFollowNode1" presStyleIdx="1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0E35BE51-6FF8-48FA-8380-8D8BB200D0CF}" type="pres">
      <dgm:prSet presAssocID="{90B665F0-564A-450E-99D9-01FF6599B4B8}" presName="sp" presStyleCnt="0"/>
      <dgm:spPr/>
    </dgm:pt>
    <dgm:pt modelId="{6F47783F-2235-4268-B4AB-7C495EA4C98D}" type="pres">
      <dgm:prSet presAssocID="{B518AAC1-4EF8-4545-B8BD-59391409EBA4}" presName="linNode" presStyleCnt="0"/>
      <dgm:spPr/>
    </dgm:pt>
    <dgm:pt modelId="{E7A94EF5-53DF-4488-BAA3-D511BF38B53E}" type="pres">
      <dgm:prSet presAssocID="{B518AAC1-4EF8-4545-B8BD-59391409EBA4}" presName="parentText" presStyleLbl="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pt-BR"/>
        </a:p>
      </dgm:t>
    </dgm:pt>
    <dgm:pt modelId="{D0D51F79-8AA1-4645-B98B-87A7D16DD020}" type="pres">
      <dgm:prSet presAssocID="{B518AAC1-4EF8-4545-B8BD-59391409EBA4}" presName="descendantText" presStyleLbl="alignAccFollowNode1" presStyleIdx="2" presStyleCnt="3">
        <dgm:presLayoutVars>
          <dgm:bulletEnabled val="1"/>
        </dgm:presLayoutVars>
      </dgm:prSet>
      <dgm:spPr/>
      <dgm:t>
        <a:bodyPr/>
        <a:lstStyle/>
        <a:p>
          <a:endParaRPr lang="pt-BR"/>
        </a:p>
      </dgm:t>
    </dgm:pt>
  </dgm:ptLst>
  <dgm:cxnLst>
    <dgm:cxn modelId="{F44443C7-31FD-44E4-92BC-4CE1F92F9C1A}" type="presOf" srcId="{B518AAC1-4EF8-4545-B8BD-59391409EBA4}" destId="{E7A94EF5-53DF-4488-BAA3-D511BF38B53E}" srcOrd="0" destOrd="0" presId="urn:microsoft.com/office/officeart/2005/8/layout/vList5"/>
    <dgm:cxn modelId="{DD753C08-3F33-473D-8B74-3A69DF24735F}" srcId="{B518AAC1-4EF8-4545-B8BD-59391409EBA4}" destId="{40B94431-CD05-4E77-BBA3-1ACA674749E1}" srcOrd="0" destOrd="0" parTransId="{AFC5FA5E-0703-4B1D-91B4-D67DDED4BA2D}" sibTransId="{E4CB75D0-50C2-4A1D-A917-AA9734D13F19}"/>
    <dgm:cxn modelId="{4ACFFBCC-B33D-477A-A657-0A6A87AAA528}" srcId="{297AC19B-4680-4AE8-A8BD-5E6B7C33C889}" destId="{5E94E7BE-8078-407A-B5F3-527618172426}" srcOrd="1" destOrd="0" parTransId="{8AC88906-AEC7-4923-93F5-0A8CE59E107B}" sibTransId="{90B665F0-564A-450E-99D9-01FF6599B4B8}"/>
    <dgm:cxn modelId="{36D38868-2B4F-4A21-9AB1-EC58630F3E94}" type="presOf" srcId="{1E909B19-D8E5-418B-A26A-B9F8EFB9A4CF}" destId="{0B7BE98E-1C60-4319-A003-676E730D9136}" srcOrd="0" destOrd="0" presId="urn:microsoft.com/office/officeart/2005/8/layout/vList5"/>
    <dgm:cxn modelId="{95CEC002-E29F-4D5B-B31C-F3F7D6EA251F}" type="presOf" srcId="{A966FEA9-ED55-4EBA-ADE0-25FFAD3B7ADC}" destId="{C2D222C5-95DA-48E1-9D3C-5C5D23B8AE67}" srcOrd="0" destOrd="0" presId="urn:microsoft.com/office/officeart/2005/8/layout/vList5"/>
    <dgm:cxn modelId="{82FABF21-CA61-45F4-B7F1-CF216555571E}" type="presOf" srcId="{BE40A1AA-7154-4C61-B9F8-B1AFFCA81A55}" destId="{5ACD86D1-AD78-4BD0-81EF-7F62243B8F50}" srcOrd="0" destOrd="0" presId="urn:microsoft.com/office/officeart/2005/8/layout/vList5"/>
    <dgm:cxn modelId="{F373A507-4099-4DE9-ADCF-23755696472D}" srcId="{297AC19B-4680-4AE8-A8BD-5E6B7C33C889}" destId="{1E909B19-D8E5-418B-A26A-B9F8EFB9A4CF}" srcOrd="0" destOrd="0" parTransId="{08839D04-D92C-4996-BEA2-B19EC93A7338}" sibTransId="{728B0EE7-2401-4169-AF5C-008E17CFDC55}"/>
    <dgm:cxn modelId="{D910F81B-98B1-43CE-9D5A-832F7E16D3FB}" srcId="{5E94E7BE-8078-407A-B5F3-527618172426}" destId="{BE40A1AA-7154-4C61-B9F8-B1AFFCA81A55}" srcOrd="0" destOrd="0" parTransId="{9C09BD85-F5A0-4E04-B8F1-4820C81A2573}" sibTransId="{3D1932F3-2D6C-45F9-A57F-D12D170435A1}"/>
    <dgm:cxn modelId="{3C40A875-7BC2-4549-A796-2AEA8CF89B3B}" type="presOf" srcId="{5E94E7BE-8078-407A-B5F3-527618172426}" destId="{A66CDC40-3F98-442C-868E-466D7C2F0915}" srcOrd="0" destOrd="0" presId="urn:microsoft.com/office/officeart/2005/8/layout/vList5"/>
    <dgm:cxn modelId="{0B72BE4C-0882-443C-B58A-700E2E475734}" type="presOf" srcId="{297AC19B-4680-4AE8-A8BD-5E6B7C33C889}" destId="{0C55C532-6366-4039-AE7A-C80AC8C45C5D}" srcOrd="0" destOrd="0" presId="urn:microsoft.com/office/officeart/2005/8/layout/vList5"/>
    <dgm:cxn modelId="{D17A87FC-8C2A-4DEC-827C-97CA1A97F633}" type="presOf" srcId="{40B94431-CD05-4E77-BBA3-1ACA674749E1}" destId="{D0D51F79-8AA1-4645-B98B-87A7D16DD020}" srcOrd="0" destOrd="0" presId="urn:microsoft.com/office/officeart/2005/8/layout/vList5"/>
    <dgm:cxn modelId="{5E4BA9F4-D031-4734-A456-6BE75E0D1291}" srcId="{1E909B19-D8E5-418B-A26A-B9F8EFB9A4CF}" destId="{A966FEA9-ED55-4EBA-ADE0-25FFAD3B7ADC}" srcOrd="0" destOrd="0" parTransId="{D06FC9C7-9484-4429-AC04-A7F5F070ECDC}" sibTransId="{C8CF08CC-68B2-4E2A-A0FC-CE8CCE6C08E4}"/>
    <dgm:cxn modelId="{157016BD-5CEC-4FC4-8428-3B6DCC636B06}" srcId="{297AC19B-4680-4AE8-A8BD-5E6B7C33C889}" destId="{B518AAC1-4EF8-4545-B8BD-59391409EBA4}" srcOrd="2" destOrd="0" parTransId="{04300A4E-6C61-49DD-A5C9-91DD4FC7483B}" sibTransId="{9A68D0CA-2268-4286-B145-1879D4311BCF}"/>
    <dgm:cxn modelId="{B8AEC5D0-6DB8-4645-9D50-BC584911CB32}" type="presParOf" srcId="{0C55C532-6366-4039-AE7A-C80AC8C45C5D}" destId="{4BA63C7C-5614-4772-B4BD-014E09ED2345}" srcOrd="0" destOrd="0" presId="urn:microsoft.com/office/officeart/2005/8/layout/vList5"/>
    <dgm:cxn modelId="{7BC685E4-46FB-4004-813D-558595B1D52A}" type="presParOf" srcId="{4BA63C7C-5614-4772-B4BD-014E09ED2345}" destId="{0B7BE98E-1C60-4319-A003-676E730D9136}" srcOrd="0" destOrd="0" presId="urn:microsoft.com/office/officeart/2005/8/layout/vList5"/>
    <dgm:cxn modelId="{B84A6437-BD96-4A88-9151-48F7CC894227}" type="presParOf" srcId="{4BA63C7C-5614-4772-B4BD-014E09ED2345}" destId="{C2D222C5-95DA-48E1-9D3C-5C5D23B8AE67}" srcOrd="1" destOrd="0" presId="urn:microsoft.com/office/officeart/2005/8/layout/vList5"/>
    <dgm:cxn modelId="{A3C8DD8F-1BA3-4A8E-BC91-3BA1C3303193}" type="presParOf" srcId="{0C55C532-6366-4039-AE7A-C80AC8C45C5D}" destId="{A00C2FC2-3033-47F8-86BB-F31358689355}" srcOrd="1" destOrd="0" presId="urn:microsoft.com/office/officeart/2005/8/layout/vList5"/>
    <dgm:cxn modelId="{4671EF3C-6A9E-47D0-B66F-75D4321F05E9}" type="presParOf" srcId="{0C55C532-6366-4039-AE7A-C80AC8C45C5D}" destId="{CB7B27CC-BBA9-480C-901F-064B8043D738}" srcOrd="2" destOrd="0" presId="urn:microsoft.com/office/officeart/2005/8/layout/vList5"/>
    <dgm:cxn modelId="{ED34AB7B-C29F-4BD3-B416-5F39E2427CD0}" type="presParOf" srcId="{CB7B27CC-BBA9-480C-901F-064B8043D738}" destId="{A66CDC40-3F98-442C-868E-466D7C2F0915}" srcOrd="0" destOrd="0" presId="urn:microsoft.com/office/officeart/2005/8/layout/vList5"/>
    <dgm:cxn modelId="{FD031AFD-3436-466B-AB40-830ADEEAF8E2}" type="presParOf" srcId="{CB7B27CC-BBA9-480C-901F-064B8043D738}" destId="{5ACD86D1-AD78-4BD0-81EF-7F62243B8F50}" srcOrd="1" destOrd="0" presId="urn:microsoft.com/office/officeart/2005/8/layout/vList5"/>
    <dgm:cxn modelId="{4E691612-EC27-4D4B-B199-7E4A20597F55}" type="presParOf" srcId="{0C55C532-6366-4039-AE7A-C80AC8C45C5D}" destId="{0E35BE51-6FF8-48FA-8380-8D8BB200D0CF}" srcOrd="3" destOrd="0" presId="urn:microsoft.com/office/officeart/2005/8/layout/vList5"/>
    <dgm:cxn modelId="{547149A4-D8E2-4668-8754-757949F51E99}" type="presParOf" srcId="{0C55C532-6366-4039-AE7A-C80AC8C45C5D}" destId="{6F47783F-2235-4268-B4AB-7C495EA4C98D}" srcOrd="4" destOrd="0" presId="urn:microsoft.com/office/officeart/2005/8/layout/vList5"/>
    <dgm:cxn modelId="{0BF7B486-56CA-4A5C-85FF-EF80292054FE}" type="presParOf" srcId="{6F47783F-2235-4268-B4AB-7C495EA4C98D}" destId="{E7A94EF5-53DF-4488-BAA3-D511BF38B53E}" srcOrd="0" destOrd="0" presId="urn:microsoft.com/office/officeart/2005/8/layout/vList5"/>
    <dgm:cxn modelId="{91C8AF1E-A3D4-4F57-AFB0-7BE6C8FF9CD8}" type="presParOf" srcId="{6F47783F-2235-4268-B4AB-7C495EA4C98D}" destId="{D0D51F79-8AA1-4645-B98B-87A7D16DD020}" srcOrd="1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12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9A021613-3F43-4180-80EF-E44D43B12B19}" type="doc">
      <dgm:prSet loTypeId="urn:microsoft.com/office/officeart/2005/8/layout/hierarchy2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pt-BR"/>
        </a:p>
      </dgm:t>
    </dgm:pt>
    <dgm:pt modelId="{C45C0470-6353-4633-9B23-BAE6378D45C9}">
      <dgm:prSet phldrT="[Texto]">
        <dgm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dgm:style>
      </dgm:prSet>
      <dgm:spPr>
        <a:solidFill>
          <a:srgbClr val="FFFF00"/>
        </a:solidFill>
        <a:ln>
          <a:solidFill>
            <a:srgbClr val="FFFF00"/>
          </a:solidFill>
        </a:ln>
      </dgm:spPr>
      <dgm:t>
        <a:bodyPr/>
        <a:lstStyle/>
        <a:p>
          <a:r>
            <a:rPr lang="pt-BR" dirty="0" smtClean="0"/>
            <a:t>121 </a:t>
          </a:r>
          <a:r>
            <a:rPr lang="pt-BR" dirty="0"/>
            <a:t>municípios Categoria 2</a:t>
          </a:r>
        </a:p>
      </dgm:t>
    </dgm:pt>
    <dgm:pt modelId="{7279F3C4-908A-45B5-B420-810B7A18B51A}" type="parTrans" cxnId="{80E195B9-FDC0-4E63-A115-575B88DD0450}">
      <dgm:prSet/>
      <dgm:spPr/>
      <dgm:t>
        <a:bodyPr/>
        <a:lstStyle/>
        <a:p>
          <a:endParaRPr lang="pt-BR"/>
        </a:p>
      </dgm:t>
    </dgm:pt>
    <dgm:pt modelId="{703CB7A5-0FE9-4FCA-8803-A373ADE03F00}" type="sibTrans" cxnId="{80E195B9-FDC0-4E63-A115-575B88DD0450}">
      <dgm:prSet/>
      <dgm:spPr/>
      <dgm:t>
        <a:bodyPr/>
        <a:lstStyle/>
        <a:p>
          <a:endParaRPr lang="pt-BR"/>
        </a:p>
      </dgm:t>
    </dgm:pt>
    <dgm:pt modelId="{800072CF-6F17-45EF-AB4A-832D28A66AFC}">
      <dgm:prSet phldrT="[Texto]">
        <dgm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dgm:style>
      </dgm:prSet>
      <dgm:spPr>
        <a:solidFill>
          <a:srgbClr val="FFFF00"/>
        </a:solidFill>
        <a:ln>
          <a:solidFill>
            <a:srgbClr val="FFFF00"/>
          </a:solidFill>
        </a:ln>
      </dgm:spPr>
      <dgm:t>
        <a:bodyPr/>
        <a:lstStyle/>
        <a:p>
          <a:r>
            <a:rPr lang="pt-BR" dirty="0" smtClean="0"/>
            <a:t>112 </a:t>
          </a:r>
          <a:r>
            <a:rPr lang="pt-BR" dirty="0"/>
            <a:t>municípios Categoria 2</a:t>
          </a:r>
        </a:p>
      </dgm:t>
    </dgm:pt>
    <dgm:pt modelId="{E496FAA0-BEE8-4BD6-9154-EF862BAB9F38}" type="parTrans" cxnId="{FF22E990-6752-4E6F-9AFB-17CE0BB07927}">
      <dgm:prSet/>
      <dgm:spPr/>
      <dgm:t>
        <a:bodyPr/>
        <a:lstStyle/>
        <a:p>
          <a:endParaRPr lang="pt-BR"/>
        </a:p>
      </dgm:t>
    </dgm:pt>
    <dgm:pt modelId="{88C853AD-12D9-4BD6-8DA8-34D17A0DAC0D}" type="sibTrans" cxnId="{FF22E990-6752-4E6F-9AFB-17CE0BB07927}">
      <dgm:prSet/>
      <dgm:spPr/>
      <dgm:t>
        <a:bodyPr/>
        <a:lstStyle/>
        <a:p>
          <a:endParaRPr lang="pt-BR"/>
        </a:p>
      </dgm:t>
    </dgm:pt>
    <dgm:pt modelId="{77A0451D-0E86-4D9B-970E-5BA274143C2F}">
      <dgm:prSet phldrT="[Texto]">
        <dgm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dgm:style>
      </dgm:prSet>
      <dgm:spPr>
        <a:solidFill>
          <a:srgbClr val="00B0F0"/>
        </a:solidFill>
        <a:ln>
          <a:solidFill>
            <a:srgbClr val="00B0F0"/>
          </a:solidFill>
        </a:ln>
      </dgm:spPr>
      <dgm:t>
        <a:bodyPr/>
        <a:lstStyle/>
        <a:p>
          <a:r>
            <a:rPr lang="pt-BR" dirty="0" smtClean="0"/>
            <a:t>9 </a:t>
          </a:r>
          <a:r>
            <a:rPr lang="pt-BR" dirty="0"/>
            <a:t>municípios </a:t>
          </a:r>
        </a:p>
        <a:p>
          <a:r>
            <a:rPr lang="pt-BR" dirty="0"/>
            <a:t>Categoria 2 - limítrofe</a:t>
          </a:r>
        </a:p>
      </dgm:t>
    </dgm:pt>
    <dgm:pt modelId="{D867E3DD-0C3F-40EE-B3A7-9958294EFDF8}" type="parTrans" cxnId="{BA8C6E70-085D-4A68-878F-0FD9E7ABA3A1}">
      <dgm:prSet/>
      <dgm:spPr/>
      <dgm:t>
        <a:bodyPr/>
        <a:lstStyle/>
        <a:p>
          <a:endParaRPr lang="pt-BR"/>
        </a:p>
      </dgm:t>
    </dgm:pt>
    <dgm:pt modelId="{6B63ADA6-52D1-4E9F-95E9-608E72DED450}" type="sibTrans" cxnId="{BA8C6E70-085D-4A68-878F-0FD9E7ABA3A1}">
      <dgm:prSet/>
      <dgm:spPr/>
      <dgm:t>
        <a:bodyPr/>
        <a:lstStyle/>
        <a:p>
          <a:endParaRPr lang="pt-BR"/>
        </a:p>
      </dgm:t>
    </dgm:pt>
    <dgm:pt modelId="{F20B1688-2DDA-4538-8F71-CD6376C4EC92}" type="pres">
      <dgm:prSet presAssocID="{9A021613-3F43-4180-80EF-E44D43B12B19}" presName="diagram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pt-BR"/>
        </a:p>
      </dgm:t>
    </dgm:pt>
    <dgm:pt modelId="{A9631E6E-77D3-4DC8-8294-DF290F782A9E}" type="pres">
      <dgm:prSet presAssocID="{C45C0470-6353-4633-9B23-BAE6378D45C9}" presName="root1" presStyleCnt="0"/>
      <dgm:spPr/>
    </dgm:pt>
    <dgm:pt modelId="{5B422A94-8668-4608-9624-DA70C02DD02B}" type="pres">
      <dgm:prSet presAssocID="{C45C0470-6353-4633-9B23-BAE6378D45C9}" presName="LevelOneTextNode" presStyleLbl="node0" presStyleIdx="0" presStyleCnt="1">
        <dgm:presLayoutVars>
          <dgm:chPref val="3"/>
        </dgm:presLayoutVars>
      </dgm:prSet>
      <dgm:spPr/>
      <dgm:t>
        <a:bodyPr/>
        <a:lstStyle/>
        <a:p>
          <a:endParaRPr lang="pt-BR"/>
        </a:p>
      </dgm:t>
    </dgm:pt>
    <dgm:pt modelId="{937A543C-C9E5-4ADC-9331-A8CEBD6938A3}" type="pres">
      <dgm:prSet presAssocID="{C45C0470-6353-4633-9B23-BAE6378D45C9}" presName="level2hierChild" presStyleCnt="0"/>
      <dgm:spPr/>
    </dgm:pt>
    <dgm:pt modelId="{0A660A26-B2D6-4D52-AB12-A90BF824BC50}" type="pres">
      <dgm:prSet presAssocID="{E496FAA0-BEE8-4BD6-9154-EF862BAB9F38}" presName="conn2-1" presStyleLbl="parChTrans1D2" presStyleIdx="0" presStyleCnt="2"/>
      <dgm:spPr/>
      <dgm:t>
        <a:bodyPr/>
        <a:lstStyle/>
        <a:p>
          <a:endParaRPr lang="pt-BR"/>
        </a:p>
      </dgm:t>
    </dgm:pt>
    <dgm:pt modelId="{766CE6FC-4421-4FE5-A244-B55E180317C5}" type="pres">
      <dgm:prSet presAssocID="{E496FAA0-BEE8-4BD6-9154-EF862BAB9F38}" presName="connTx" presStyleLbl="parChTrans1D2" presStyleIdx="0" presStyleCnt="2"/>
      <dgm:spPr/>
      <dgm:t>
        <a:bodyPr/>
        <a:lstStyle/>
        <a:p>
          <a:endParaRPr lang="pt-BR"/>
        </a:p>
      </dgm:t>
    </dgm:pt>
    <dgm:pt modelId="{42768085-6F2C-438D-9F04-4EC96675ADA6}" type="pres">
      <dgm:prSet presAssocID="{800072CF-6F17-45EF-AB4A-832D28A66AFC}" presName="root2" presStyleCnt="0"/>
      <dgm:spPr/>
    </dgm:pt>
    <dgm:pt modelId="{18E09317-B6A1-4EAB-A96D-45E3CEF0AC20}" type="pres">
      <dgm:prSet presAssocID="{800072CF-6F17-45EF-AB4A-832D28A66AFC}" presName="LevelTwoTextNode" presStyleLbl="node2" presStyleIdx="0" presStyleCnt="2">
        <dgm:presLayoutVars>
          <dgm:chPref val="3"/>
        </dgm:presLayoutVars>
      </dgm:prSet>
      <dgm:spPr/>
      <dgm:t>
        <a:bodyPr/>
        <a:lstStyle/>
        <a:p>
          <a:endParaRPr lang="pt-BR"/>
        </a:p>
      </dgm:t>
    </dgm:pt>
    <dgm:pt modelId="{81EB986D-6F9A-4FA3-978B-8C679B098627}" type="pres">
      <dgm:prSet presAssocID="{800072CF-6F17-45EF-AB4A-832D28A66AFC}" presName="level3hierChild" presStyleCnt="0"/>
      <dgm:spPr/>
    </dgm:pt>
    <dgm:pt modelId="{5BBC236F-F84E-4B3D-B5D4-382E1409C98B}" type="pres">
      <dgm:prSet presAssocID="{D867E3DD-0C3F-40EE-B3A7-9958294EFDF8}" presName="conn2-1" presStyleLbl="parChTrans1D2" presStyleIdx="1" presStyleCnt="2"/>
      <dgm:spPr/>
      <dgm:t>
        <a:bodyPr/>
        <a:lstStyle/>
        <a:p>
          <a:endParaRPr lang="pt-BR"/>
        </a:p>
      </dgm:t>
    </dgm:pt>
    <dgm:pt modelId="{D0B7E279-8349-42EA-A8C5-BB01504B7757}" type="pres">
      <dgm:prSet presAssocID="{D867E3DD-0C3F-40EE-B3A7-9958294EFDF8}" presName="connTx" presStyleLbl="parChTrans1D2" presStyleIdx="1" presStyleCnt="2"/>
      <dgm:spPr/>
      <dgm:t>
        <a:bodyPr/>
        <a:lstStyle/>
        <a:p>
          <a:endParaRPr lang="pt-BR"/>
        </a:p>
      </dgm:t>
    </dgm:pt>
    <dgm:pt modelId="{CB3E09CC-EF01-4BF2-8F25-8C50B11D9B55}" type="pres">
      <dgm:prSet presAssocID="{77A0451D-0E86-4D9B-970E-5BA274143C2F}" presName="root2" presStyleCnt="0"/>
      <dgm:spPr/>
    </dgm:pt>
    <dgm:pt modelId="{985ADD22-7552-426E-90AE-A55DC7B479B0}" type="pres">
      <dgm:prSet presAssocID="{77A0451D-0E86-4D9B-970E-5BA274143C2F}" presName="LevelTwoTextNode" presStyleLbl="node2" presStyleIdx="1" presStyleCnt="2">
        <dgm:presLayoutVars>
          <dgm:chPref val="3"/>
        </dgm:presLayoutVars>
      </dgm:prSet>
      <dgm:spPr/>
      <dgm:t>
        <a:bodyPr/>
        <a:lstStyle/>
        <a:p>
          <a:endParaRPr lang="pt-BR"/>
        </a:p>
      </dgm:t>
    </dgm:pt>
    <dgm:pt modelId="{B802D22D-AA2E-4322-A403-2A126DFCCE69}" type="pres">
      <dgm:prSet presAssocID="{77A0451D-0E86-4D9B-970E-5BA274143C2F}" presName="level3hierChild" presStyleCnt="0"/>
      <dgm:spPr/>
    </dgm:pt>
  </dgm:ptLst>
  <dgm:cxnLst>
    <dgm:cxn modelId="{BA8C6E70-085D-4A68-878F-0FD9E7ABA3A1}" srcId="{C45C0470-6353-4633-9B23-BAE6378D45C9}" destId="{77A0451D-0E86-4D9B-970E-5BA274143C2F}" srcOrd="1" destOrd="0" parTransId="{D867E3DD-0C3F-40EE-B3A7-9958294EFDF8}" sibTransId="{6B63ADA6-52D1-4E9F-95E9-608E72DED450}"/>
    <dgm:cxn modelId="{158B13FA-1476-47DD-8EF2-C503ADFDFE26}" type="presOf" srcId="{D867E3DD-0C3F-40EE-B3A7-9958294EFDF8}" destId="{D0B7E279-8349-42EA-A8C5-BB01504B7757}" srcOrd="1" destOrd="0" presId="urn:microsoft.com/office/officeart/2005/8/layout/hierarchy2"/>
    <dgm:cxn modelId="{C4222F6E-E055-4ED0-B390-F69FEC0DD67B}" type="presOf" srcId="{E496FAA0-BEE8-4BD6-9154-EF862BAB9F38}" destId="{766CE6FC-4421-4FE5-A244-B55E180317C5}" srcOrd="1" destOrd="0" presId="urn:microsoft.com/office/officeart/2005/8/layout/hierarchy2"/>
    <dgm:cxn modelId="{1273505F-57B6-49F3-962F-C07ABEF44E7E}" type="presOf" srcId="{77A0451D-0E86-4D9B-970E-5BA274143C2F}" destId="{985ADD22-7552-426E-90AE-A55DC7B479B0}" srcOrd="0" destOrd="0" presId="urn:microsoft.com/office/officeart/2005/8/layout/hierarchy2"/>
    <dgm:cxn modelId="{80E195B9-FDC0-4E63-A115-575B88DD0450}" srcId="{9A021613-3F43-4180-80EF-E44D43B12B19}" destId="{C45C0470-6353-4633-9B23-BAE6378D45C9}" srcOrd="0" destOrd="0" parTransId="{7279F3C4-908A-45B5-B420-810B7A18B51A}" sibTransId="{703CB7A5-0FE9-4FCA-8803-A373ADE03F00}"/>
    <dgm:cxn modelId="{34BE24F2-9E37-4BB1-AC64-FB28C75AF74D}" type="presOf" srcId="{D867E3DD-0C3F-40EE-B3A7-9958294EFDF8}" destId="{5BBC236F-F84E-4B3D-B5D4-382E1409C98B}" srcOrd="0" destOrd="0" presId="urn:microsoft.com/office/officeart/2005/8/layout/hierarchy2"/>
    <dgm:cxn modelId="{FF22E990-6752-4E6F-9AFB-17CE0BB07927}" srcId="{C45C0470-6353-4633-9B23-BAE6378D45C9}" destId="{800072CF-6F17-45EF-AB4A-832D28A66AFC}" srcOrd="0" destOrd="0" parTransId="{E496FAA0-BEE8-4BD6-9154-EF862BAB9F38}" sibTransId="{88C853AD-12D9-4BD6-8DA8-34D17A0DAC0D}"/>
    <dgm:cxn modelId="{BB9E6BBB-2D5B-4E4B-A0EA-909D132D7719}" type="presOf" srcId="{9A021613-3F43-4180-80EF-E44D43B12B19}" destId="{F20B1688-2DDA-4538-8F71-CD6376C4EC92}" srcOrd="0" destOrd="0" presId="urn:microsoft.com/office/officeart/2005/8/layout/hierarchy2"/>
    <dgm:cxn modelId="{9BE5E83C-A25B-45F4-AF36-59F9E4022FF2}" type="presOf" srcId="{C45C0470-6353-4633-9B23-BAE6378D45C9}" destId="{5B422A94-8668-4608-9624-DA70C02DD02B}" srcOrd="0" destOrd="0" presId="urn:microsoft.com/office/officeart/2005/8/layout/hierarchy2"/>
    <dgm:cxn modelId="{145348B3-5A09-4DB1-910F-368D947DE4DF}" type="presOf" srcId="{800072CF-6F17-45EF-AB4A-832D28A66AFC}" destId="{18E09317-B6A1-4EAB-A96D-45E3CEF0AC20}" srcOrd="0" destOrd="0" presId="urn:microsoft.com/office/officeart/2005/8/layout/hierarchy2"/>
    <dgm:cxn modelId="{7EC42592-5A9C-4C6C-89D5-C98E0E3E0257}" type="presOf" srcId="{E496FAA0-BEE8-4BD6-9154-EF862BAB9F38}" destId="{0A660A26-B2D6-4D52-AB12-A90BF824BC50}" srcOrd="0" destOrd="0" presId="urn:microsoft.com/office/officeart/2005/8/layout/hierarchy2"/>
    <dgm:cxn modelId="{40595E18-8AA1-46A6-AADF-FBA2499EEB8A}" type="presParOf" srcId="{F20B1688-2DDA-4538-8F71-CD6376C4EC92}" destId="{A9631E6E-77D3-4DC8-8294-DF290F782A9E}" srcOrd="0" destOrd="0" presId="urn:microsoft.com/office/officeart/2005/8/layout/hierarchy2"/>
    <dgm:cxn modelId="{C46A0EE6-E43E-4852-BCC7-557F24C40FFE}" type="presParOf" srcId="{A9631E6E-77D3-4DC8-8294-DF290F782A9E}" destId="{5B422A94-8668-4608-9624-DA70C02DD02B}" srcOrd="0" destOrd="0" presId="urn:microsoft.com/office/officeart/2005/8/layout/hierarchy2"/>
    <dgm:cxn modelId="{D2614A86-4BB2-475A-9BD9-736884483054}" type="presParOf" srcId="{A9631E6E-77D3-4DC8-8294-DF290F782A9E}" destId="{937A543C-C9E5-4ADC-9331-A8CEBD6938A3}" srcOrd="1" destOrd="0" presId="urn:microsoft.com/office/officeart/2005/8/layout/hierarchy2"/>
    <dgm:cxn modelId="{222FA4EB-7F00-4306-9A3A-FD0F2E740E14}" type="presParOf" srcId="{937A543C-C9E5-4ADC-9331-A8CEBD6938A3}" destId="{0A660A26-B2D6-4D52-AB12-A90BF824BC50}" srcOrd="0" destOrd="0" presId="urn:microsoft.com/office/officeart/2005/8/layout/hierarchy2"/>
    <dgm:cxn modelId="{F60924C1-28A8-48CC-BC02-DE0DDE727066}" type="presParOf" srcId="{0A660A26-B2D6-4D52-AB12-A90BF824BC50}" destId="{766CE6FC-4421-4FE5-A244-B55E180317C5}" srcOrd="0" destOrd="0" presId="urn:microsoft.com/office/officeart/2005/8/layout/hierarchy2"/>
    <dgm:cxn modelId="{31CEDA05-85A5-4CE1-9072-DE6957EA631A}" type="presParOf" srcId="{937A543C-C9E5-4ADC-9331-A8CEBD6938A3}" destId="{42768085-6F2C-438D-9F04-4EC96675ADA6}" srcOrd="1" destOrd="0" presId="urn:microsoft.com/office/officeart/2005/8/layout/hierarchy2"/>
    <dgm:cxn modelId="{0A84D4C9-6846-44D4-ABC2-C553A5180DD4}" type="presParOf" srcId="{42768085-6F2C-438D-9F04-4EC96675ADA6}" destId="{18E09317-B6A1-4EAB-A96D-45E3CEF0AC20}" srcOrd="0" destOrd="0" presId="urn:microsoft.com/office/officeart/2005/8/layout/hierarchy2"/>
    <dgm:cxn modelId="{C0400C4D-4A9A-4FC4-A83D-BD43B63BC0E0}" type="presParOf" srcId="{42768085-6F2C-438D-9F04-4EC96675ADA6}" destId="{81EB986D-6F9A-4FA3-978B-8C679B098627}" srcOrd="1" destOrd="0" presId="urn:microsoft.com/office/officeart/2005/8/layout/hierarchy2"/>
    <dgm:cxn modelId="{8927DBC2-874A-48C1-A172-7B0437E29A3E}" type="presParOf" srcId="{937A543C-C9E5-4ADC-9331-A8CEBD6938A3}" destId="{5BBC236F-F84E-4B3D-B5D4-382E1409C98B}" srcOrd="2" destOrd="0" presId="urn:microsoft.com/office/officeart/2005/8/layout/hierarchy2"/>
    <dgm:cxn modelId="{6BADA920-D8E6-4C4E-BA8A-4075FEA61D14}" type="presParOf" srcId="{5BBC236F-F84E-4B3D-B5D4-382E1409C98B}" destId="{D0B7E279-8349-42EA-A8C5-BB01504B7757}" srcOrd="0" destOrd="0" presId="urn:microsoft.com/office/officeart/2005/8/layout/hierarchy2"/>
    <dgm:cxn modelId="{DADC192D-D1E4-4DBA-A0A0-0D9DFA5B2378}" type="presParOf" srcId="{937A543C-C9E5-4ADC-9331-A8CEBD6938A3}" destId="{CB3E09CC-EF01-4BF2-8F25-8C50B11D9B55}" srcOrd="3" destOrd="0" presId="urn:microsoft.com/office/officeart/2005/8/layout/hierarchy2"/>
    <dgm:cxn modelId="{EA041365-5E4F-4809-A1AD-7B74F226A2B4}" type="presParOf" srcId="{CB3E09CC-EF01-4BF2-8F25-8C50B11D9B55}" destId="{985ADD22-7552-426E-90AE-A55DC7B479B0}" srcOrd="0" destOrd="0" presId="urn:microsoft.com/office/officeart/2005/8/layout/hierarchy2"/>
    <dgm:cxn modelId="{90BD391C-11DE-4068-96CD-5B7C43927F6F}" type="presParOf" srcId="{CB3E09CC-EF01-4BF2-8F25-8C50B11D9B55}" destId="{B802D22D-AA2E-4322-A403-2A126DFCCE69}" srcOrd="1" destOrd="0" presId="urn:microsoft.com/office/officeart/2005/8/layout/hierarchy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038D8F9-674E-4EF1-AC9E-7943ACDE0CEE}">
      <dsp:nvSpPr>
        <dsp:cNvPr id="0" name=""/>
        <dsp:cNvSpPr/>
      </dsp:nvSpPr>
      <dsp:spPr>
        <a:xfrm>
          <a:off x="1662956" y="0"/>
          <a:ext cx="18846840" cy="9812060"/>
        </a:xfrm>
        <a:prstGeom prst="rightArrow">
          <a:avLst/>
        </a:prstGeom>
        <a:solidFill>
          <a:srgbClr val="92D050"/>
        </a:solidFill>
        <a:ln>
          <a:noFill/>
        </a:ln>
        <a:effectLst/>
        <a:scene3d>
          <a:camera prst="orthographicFront"/>
          <a:lightRig rig="flat" dir="t"/>
        </a:scene3d>
        <a:sp3d z="-190500" extrusionH="12700" prstMaterial="plastic">
          <a:bevelT w="50800" h="50800"/>
        </a:sp3d>
      </dsp:spPr>
      <dsp:style>
        <a:lnRef idx="0">
          <a:scrgbClr r="0" g="0" b="0"/>
        </a:lnRef>
        <a:fillRef idx="3">
          <a:scrgbClr r="0" g="0" b="0"/>
        </a:fillRef>
        <a:effectRef idx="0">
          <a:scrgbClr r="0" g="0" b="0"/>
        </a:effectRef>
        <a:fontRef idx="minor"/>
      </dsp:style>
    </dsp:sp>
    <dsp:sp modelId="{D65569C4-8D44-40AC-BE03-85A7866DD63B}">
      <dsp:nvSpPr>
        <dsp:cNvPr id="0" name=""/>
        <dsp:cNvSpPr/>
      </dsp:nvSpPr>
      <dsp:spPr>
        <a:xfrm>
          <a:off x="16781" y="2943618"/>
          <a:ext cx="5070339" cy="3924824"/>
        </a:xfrm>
        <a:prstGeom prst="roundRect">
          <a:avLst/>
        </a:prstGeom>
        <a:solidFill>
          <a:srgbClr val="5CBB02"/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1450" tIns="171450" rIns="171450" bIns="171450" numCol="1" spcCol="1270" anchor="ctr" anchorCtr="0">
          <a:noAutofit/>
        </a:bodyPr>
        <a:lstStyle/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1997</a:t>
          </a:r>
        </a:p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 dirty="0">
              <a:latin typeface="Arial" panose="020B0604020202020204" pitchFamily="34" charset="0"/>
              <a:cs typeface="Arial" panose="020B0604020202020204" pitchFamily="34" charset="0"/>
            </a:rPr>
            <a:t>44 municípios ACRV*</a:t>
          </a:r>
        </a:p>
      </dsp:txBody>
      <dsp:txXfrm>
        <a:off x="208375" y="3135212"/>
        <a:ext cx="4687151" cy="3541636"/>
      </dsp:txXfrm>
    </dsp:sp>
    <dsp:sp modelId="{E287BB68-C0D3-4718-A013-8DDD319668BD}">
      <dsp:nvSpPr>
        <dsp:cNvPr id="0" name=""/>
        <dsp:cNvSpPr/>
      </dsp:nvSpPr>
      <dsp:spPr>
        <a:xfrm>
          <a:off x="5706398" y="2943618"/>
          <a:ext cx="5070339" cy="3924824"/>
        </a:xfrm>
        <a:prstGeom prst="roundRect">
          <a:avLst/>
        </a:prstGeom>
        <a:solidFill>
          <a:srgbClr val="5CBB02"/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1450" tIns="171450" rIns="171450" bIns="171450" numCol="1" spcCol="1270" anchor="ctr" anchorCtr="0">
          <a:noAutofit/>
        </a:bodyPr>
        <a:lstStyle/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2001</a:t>
          </a:r>
        </a:p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 dirty="0">
              <a:latin typeface="Arial" panose="020B0604020202020204" pitchFamily="34" charset="0"/>
              <a:cs typeface="Arial" panose="020B0604020202020204" pitchFamily="34" charset="0"/>
            </a:rPr>
            <a:t>288 municípios ACRV*</a:t>
          </a:r>
        </a:p>
      </dsp:txBody>
      <dsp:txXfrm>
        <a:off x="5897992" y="3135212"/>
        <a:ext cx="4687151" cy="3541636"/>
      </dsp:txXfrm>
    </dsp:sp>
    <dsp:sp modelId="{F041425E-6FC5-4671-949E-8EFD412E0B79}">
      <dsp:nvSpPr>
        <dsp:cNvPr id="0" name=""/>
        <dsp:cNvSpPr/>
      </dsp:nvSpPr>
      <dsp:spPr>
        <a:xfrm>
          <a:off x="11396016" y="2943618"/>
          <a:ext cx="5070339" cy="3924824"/>
        </a:xfrm>
        <a:prstGeom prst="roundRect">
          <a:avLst/>
        </a:prstGeom>
        <a:solidFill>
          <a:srgbClr val="5CBB02"/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1450" tIns="171450" rIns="171450" bIns="171450" numCol="1" spcCol="1270" anchor="ctr" anchorCtr="0">
          <a:noAutofit/>
        </a:bodyPr>
        <a:lstStyle/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2003</a:t>
          </a:r>
        </a:p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 dirty="0">
              <a:latin typeface="Arial" panose="020B0604020202020204" pitchFamily="34" charset="0"/>
              <a:cs typeface="Arial" panose="020B0604020202020204" pitchFamily="34" charset="0"/>
            </a:rPr>
            <a:t>521 municípios ACRV*</a:t>
          </a:r>
        </a:p>
      </dsp:txBody>
      <dsp:txXfrm>
        <a:off x="11587610" y="3135212"/>
        <a:ext cx="4687151" cy="3541636"/>
      </dsp:txXfrm>
    </dsp:sp>
    <dsp:sp modelId="{1CB62A5B-C0AD-4CDA-8948-930D0DDD0392}">
      <dsp:nvSpPr>
        <dsp:cNvPr id="0" name=""/>
        <dsp:cNvSpPr/>
      </dsp:nvSpPr>
      <dsp:spPr>
        <a:xfrm>
          <a:off x="17085633" y="2943618"/>
          <a:ext cx="5070339" cy="3924824"/>
        </a:xfrm>
        <a:prstGeom prst="roundRect">
          <a:avLst/>
        </a:prstGeom>
        <a:solidFill>
          <a:srgbClr val="5CBB02"/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1450" tIns="171450" rIns="171450" bIns="171450" numCol="1" spcCol="1270" anchor="ctr" anchorCtr="0">
          <a:noAutofit/>
        </a:bodyPr>
        <a:lstStyle/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rPr>
            <a:t>2008</a:t>
          </a:r>
        </a:p>
        <a:p>
          <a:pPr lvl="0" algn="ctr" defTabSz="2000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500" kern="1200">
              <a:latin typeface="Arial" panose="020B0604020202020204" pitchFamily="34" charset="0"/>
              <a:cs typeface="Arial" panose="020B0604020202020204" pitchFamily="34" charset="0"/>
            </a:rPr>
            <a:t>Todos municípios passam a ser ACRV*</a:t>
          </a:r>
          <a:endParaRPr lang="pt-BR" sz="4500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>
        <a:off x="17277227" y="3135212"/>
        <a:ext cx="4687151" cy="3541636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8E2B1C3-EEE9-489A-8260-6739CA4DD87D}">
      <dsp:nvSpPr>
        <dsp:cNvPr id="0" name=""/>
        <dsp:cNvSpPr/>
      </dsp:nvSpPr>
      <dsp:spPr>
        <a:xfrm rot="5400000">
          <a:off x="-570278" y="574024"/>
          <a:ext cx="3801856" cy="2661299"/>
        </a:xfrm>
        <a:prstGeom prst="chevron">
          <a:avLst/>
        </a:prstGeom>
        <a:solidFill>
          <a:srgbClr val="0099F6"/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2667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6000" kern="1200" dirty="0">
              <a:latin typeface="Arial" panose="020B0604020202020204" pitchFamily="34" charset="0"/>
              <a:cs typeface="Arial" panose="020B0604020202020204" pitchFamily="34" charset="0"/>
            </a:rPr>
            <a:t>2004</a:t>
          </a:r>
        </a:p>
      </dsp:txBody>
      <dsp:txXfrm rot="-5400000">
        <a:off x="1" y="1334396"/>
        <a:ext cx="2661299" cy="1140557"/>
      </dsp:txXfrm>
    </dsp:sp>
    <dsp:sp modelId="{04CCE573-2DB0-4312-BD70-CD04E7F832AF}">
      <dsp:nvSpPr>
        <dsp:cNvPr id="0" name=""/>
        <dsp:cNvSpPr/>
      </dsp:nvSpPr>
      <dsp:spPr>
        <a:xfrm rot="5400000">
          <a:off x="8342161" y="-5677116"/>
          <a:ext cx="2471206" cy="13832931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1376" tIns="30480" rIns="30480" bIns="30480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Reforço – 10 anos</a:t>
          </a:r>
        </a:p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Revacinação – a cada 10 anos</a:t>
          </a:r>
        </a:p>
      </dsp:txBody>
      <dsp:txXfrm rot="-5400000">
        <a:off x="2661299" y="124380"/>
        <a:ext cx="13712297" cy="2229938"/>
      </dsp:txXfrm>
    </dsp:sp>
    <dsp:sp modelId="{848DE155-30AC-4C68-B895-C5A72C80284A}">
      <dsp:nvSpPr>
        <dsp:cNvPr id="0" name=""/>
        <dsp:cNvSpPr/>
      </dsp:nvSpPr>
      <dsp:spPr>
        <a:xfrm rot="5400000">
          <a:off x="-570278" y="4191479"/>
          <a:ext cx="3801856" cy="2661299"/>
        </a:xfrm>
        <a:prstGeom prst="chevron">
          <a:avLst/>
        </a:prstGeom>
        <a:solidFill>
          <a:srgbClr val="0099F6"/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2667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6000" kern="1200" dirty="0">
              <a:latin typeface="Arial" panose="020B0604020202020204" pitchFamily="34" charset="0"/>
              <a:cs typeface="Arial" panose="020B0604020202020204" pitchFamily="34" charset="0"/>
            </a:rPr>
            <a:t>2008</a:t>
          </a:r>
        </a:p>
      </dsp:txBody>
      <dsp:txXfrm rot="-5400000">
        <a:off x="1" y="4951851"/>
        <a:ext cx="2661299" cy="1140557"/>
      </dsp:txXfrm>
    </dsp:sp>
    <dsp:sp modelId="{311292E9-AB4F-432D-BCA2-240D171CD2FC}">
      <dsp:nvSpPr>
        <dsp:cNvPr id="0" name=""/>
        <dsp:cNvSpPr/>
      </dsp:nvSpPr>
      <dsp:spPr>
        <a:xfrm rot="5400000">
          <a:off x="8342161" y="-2059661"/>
          <a:ext cx="2471206" cy="13832931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1376" tIns="30480" rIns="30480" bIns="30480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Reforço – 10 anos</a:t>
          </a:r>
        </a:p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Revacinação – a cada 10 anos</a:t>
          </a:r>
        </a:p>
      </dsp:txBody>
      <dsp:txXfrm rot="-5400000">
        <a:off x="2661299" y="3741835"/>
        <a:ext cx="13712297" cy="2229938"/>
      </dsp:txXfrm>
    </dsp:sp>
    <dsp:sp modelId="{19D2E387-318F-4970-96E8-CC4AC4F2073A}">
      <dsp:nvSpPr>
        <dsp:cNvPr id="0" name=""/>
        <dsp:cNvSpPr/>
      </dsp:nvSpPr>
      <dsp:spPr>
        <a:xfrm rot="5400000">
          <a:off x="-570278" y="7808934"/>
          <a:ext cx="3801856" cy="2661299"/>
        </a:xfrm>
        <a:prstGeom prst="chevron">
          <a:avLst/>
        </a:prstGeom>
        <a:solidFill>
          <a:srgbClr val="0099F6"/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2667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6000" kern="1200" dirty="0">
              <a:latin typeface="Arial" panose="020B0604020202020204" pitchFamily="34" charset="0"/>
              <a:cs typeface="Arial" panose="020B0604020202020204" pitchFamily="34" charset="0"/>
            </a:rPr>
            <a:t>2015</a:t>
          </a:r>
        </a:p>
      </dsp:txBody>
      <dsp:txXfrm rot="-5400000">
        <a:off x="1" y="8569306"/>
        <a:ext cx="2661299" cy="1140557"/>
      </dsp:txXfrm>
    </dsp:sp>
    <dsp:sp modelId="{4F007236-2645-4D5D-A1E0-A2294D46C699}">
      <dsp:nvSpPr>
        <dsp:cNvPr id="0" name=""/>
        <dsp:cNvSpPr/>
      </dsp:nvSpPr>
      <dsp:spPr>
        <a:xfrm rot="5400000">
          <a:off x="8342161" y="1557793"/>
          <a:ext cx="2471206" cy="13832931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1376" tIns="30480" rIns="30480" bIns="30480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Reforço – 4 anos</a:t>
          </a:r>
        </a:p>
      </dsp:txBody>
      <dsp:txXfrm rot="-5400000">
        <a:off x="2661299" y="7359289"/>
        <a:ext cx="13712297" cy="2229938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8E2B1C3-EEE9-489A-8260-6739CA4DD87D}">
      <dsp:nvSpPr>
        <dsp:cNvPr id="0" name=""/>
        <dsp:cNvSpPr/>
      </dsp:nvSpPr>
      <dsp:spPr>
        <a:xfrm rot="5400000">
          <a:off x="-570278" y="574024"/>
          <a:ext cx="3801856" cy="2661299"/>
        </a:xfrm>
        <a:prstGeom prst="chevron">
          <a:avLst/>
        </a:prstGeom>
        <a:solidFill>
          <a:srgbClr val="0099F6"/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2667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6000" kern="1200" dirty="0">
              <a:latin typeface="Arial" panose="020B0604020202020204" pitchFamily="34" charset="0"/>
              <a:cs typeface="Arial" panose="020B0604020202020204" pitchFamily="34" charset="0"/>
            </a:rPr>
            <a:t>2017</a:t>
          </a:r>
        </a:p>
      </dsp:txBody>
      <dsp:txXfrm rot="-5400000">
        <a:off x="1" y="1334396"/>
        <a:ext cx="2661299" cy="1140557"/>
      </dsp:txXfrm>
    </dsp:sp>
    <dsp:sp modelId="{04CCE573-2DB0-4312-BD70-CD04E7F832AF}">
      <dsp:nvSpPr>
        <dsp:cNvPr id="0" name=""/>
        <dsp:cNvSpPr/>
      </dsp:nvSpPr>
      <dsp:spPr>
        <a:xfrm rot="5400000">
          <a:off x="8342161" y="-5677116"/>
          <a:ext cx="2471206" cy="13832931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1376" tIns="30480" rIns="30480" bIns="30480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Dose Única – 9 meses</a:t>
          </a:r>
        </a:p>
      </dsp:txBody>
      <dsp:txXfrm rot="-5400000">
        <a:off x="2661299" y="124380"/>
        <a:ext cx="13712297" cy="2229938"/>
      </dsp:txXfrm>
    </dsp:sp>
    <dsp:sp modelId="{848DE155-30AC-4C68-B895-C5A72C80284A}">
      <dsp:nvSpPr>
        <dsp:cNvPr id="0" name=""/>
        <dsp:cNvSpPr/>
      </dsp:nvSpPr>
      <dsp:spPr>
        <a:xfrm rot="5400000">
          <a:off x="-570278" y="4099398"/>
          <a:ext cx="3801856" cy="2661299"/>
        </a:xfrm>
        <a:prstGeom prst="chevron">
          <a:avLst/>
        </a:prstGeom>
        <a:solidFill>
          <a:srgbClr val="0099F6"/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2667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6000" kern="1200" dirty="0">
              <a:latin typeface="Arial" panose="020B0604020202020204" pitchFamily="34" charset="0"/>
              <a:cs typeface="Arial" panose="020B0604020202020204" pitchFamily="34" charset="0"/>
            </a:rPr>
            <a:t>2020</a:t>
          </a:r>
        </a:p>
      </dsp:txBody>
      <dsp:txXfrm rot="-5400000">
        <a:off x="1" y="4859770"/>
        <a:ext cx="2661299" cy="1140557"/>
      </dsp:txXfrm>
    </dsp:sp>
    <dsp:sp modelId="{311292E9-AB4F-432D-BCA2-240D171CD2FC}">
      <dsp:nvSpPr>
        <dsp:cNvPr id="0" name=""/>
        <dsp:cNvSpPr/>
      </dsp:nvSpPr>
      <dsp:spPr>
        <a:xfrm rot="5400000">
          <a:off x="8342161" y="-2059661"/>
          <a:ext cx="2471206" cy="13832931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1376" tIns="30480" rIns="30480" bIns="30480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D1 – 9 meses</a:t>
          </a:r>
        </a:p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Reforço – 4 anos</a:t>
          </a:r>
        </a:p>
      </dsp:txBody>
      <dsp:txXfrm rot="-5400000">
        <a:off x="2661299" y="3741835"/>
        <a:ext cx="13712297" cy="2229938"/>
      </dsp:txXfrm>
    </dsp:sp>
    <dsp:sp modelId="{19D2E387-318F-4970-96E8-CC4AC4F2073A}">
      <dsp:nvSpPr>
        <dsp:cNvPr id="0" name=""/>
        <dsp:cNvSpPr/>
      </dsp:nvSpPr>
      <dsp:spPr>
        <a:xfrm rot="5400000">
          <a:off x="-570278" y="7808934"/>
          <a:ext cx="3801856" cy="2661299"/>
        </a:xfrm>
        <a:prstGeom prst="chevron">
          <a:avLst/>
        </a:prstGeom>
        <a:solidFill>
          <a:srgbClr val="0099F6"/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2667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6000" kern="1200" dirty="0">
              <a:latin typeface="Arial" panose="020B0604020202020204" pitchFamily="34" charset="0"/>
              <a:cs typeface="Arial" panose="020B0604020202020204" pitchFamily="34" charset="0"/>
            </a:rPr>
            <a:t>2024</a:t>
          </a:r>
        </a:p>
      </dsp:txBody>
      <dsp:txXfrm rot="-5400000">
        <a:off x="1" y="8569306"/>
        <a:ext cx="2661299" cy="1140557"/>
      </dsp:txXfrm>
    </dsp:sp>
    <dsp:sp modelId="{4F007236-2645-4D5D-A1E0-A2294D46C699}">
      <dsp:nvSpPr>
        <dsp:cNvPr id="0" name=""/>
        <dsp:cNvSpPr/>
      </dsp:nvSpPr>
      <dsp:spPr>
        <a:xfrm rot="5400000">
          <a:off x="8342161" y="1557793"/>
          <a:ext cx="2471206" cy="13832931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chilly" dir="t"/>
        </a:scene3d>
        <a:sp3d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1376" tIns="30480" rIns="30480" bIns="30480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D – 9 meses</a:t>
          </a:r>
        </a:p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Reforço – 4 anos</a:t>
          </a:r>
        </a:p>
      </dsp:txBody>
      <dsp:txXfrm rot="-5400000">
        <a:off x="2661299" y="7359289"/>
        <a:ext cx="13712297" cy="2229938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2D222C5-95DA-48E1-9D3C-5C5D23B8AE67}">
      <dsp:nvSpPr>
        <dsp:cNvPr id="0" name=""/>
        <dsp:cNvSpPr/>
      </dsp:nvSpPr>
      <dsp:spPr>
        <a:xfrm rot="5400000">
          <a:off x="6083689" y="-1810829"/>
          <a:ext cx="2686628" cy="6990121"/>
        </a:xfrm>
        <a:prstGeom prst="round2SameRect">
          <a:avLst/>
        </a:prstGeom>
        <a:solidFill>
          <a:schemeClr val="bg1">
            <a:lumMod val="95000"/>
            <a:alpha val="90000"/>
          </a:schemeClr>
        </a:solidFill>
        <a:ln w="6350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threePt" dir="t">
            <a:rot lat="0" lon="0" rev="7500000"/>
          </a:lightRig>
        </a:scene3d>
        <a:sp3d extrusionH="190500" prstMaterial="dkEdge">
          <a:bevelT w="120650" h="38100" prst="relaxedInset"/>
          <a:bevelB w="120650" h="571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684 municípios</a:t>
          </a:r>
        </a:p>
      </dsp:txBody>
      <dsp:txXfrm rot="-5400000">
        <a:off x="3931943" y="472067"/>
        <a:ext cx="6858971" cy="2424328"/>
      </dsp:txXfrm>
    </dsp:sp>
    <dsp:sp modelId="{0B7BE98E-1C60-4319-A003-676E730D9136}">
      <dsp:nvSpPr>
        <dsp:cNvPr id="0" name=""/>
        <dsp:cNvSpPr/>
      </dsp:nvSpPr>
      <dsp:spPr>
        <a:xfrm>
          <a:off x="0" y="5088"/>
          <a:ext cx="3931943" cy="3358285"/>
        </a:xfrm>
        <a:prstGeom prst="roundRect">
          <a:avLst/>
        </a:prstGeom>
        <a:solidFill>
          <a:schemeClr val="accent6"/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82880" tIns="91440" rIns="182880" bIns="91440" numCol="1" spcCol="1270" anchor="ctr" anchorCtr="0">
          <a:noAutofit/>
        </a:bodyPr>
        <a:lstStyle/>
        <a:p>
          <a:pPr lvl="0" algn="ctr" defTabSz="2133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8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1</a:t>
          </a:r>
        </a:p>
      </dsp:txBody>
      <dsp:txXfrm>
        <a:off x="163938" y="169026"/>
        <a:ext cx="3604067" cy="3030409"/>
      </dsp:txXfrm>
    </dsp:sp>
    <dsp:sp modelId="{5ACD86D1-AD78-4BD0-81EF-7F62243B8F50}">
      <dsp:nvSpPr>
        <dsp:cNvPr id="0" name=""/>
        <dsp:cNvSpPr/>
      </dsp:nvSpPr>
      <dsp:spPr>
        <a:xfrm rot="5400000">
          <a:off x="6083689" y="1715370"/>
          <a:ext cx="2686628" cy="6990121"/>
        </a:xfrm>
        <a:prstGeom prst="round2SameRect">
          <a:avLst/>
        </a:prstGeom>
        <a:solidFill>
          <a:schemeClr val="bg1">
            <a:lumMod val="95000"/>
            <a:alpha val="90000"/>
          </a:schemeClr>
        </a:solidFill>
        <a:ln w="6350" cap="flat" cmpd="sng" algn="ctr">
          <a:solidFill>
            <a:schemeClr val="accent4">
              <a:tint val="40000"/>
              <a:alpha val="90000"/>
              <a:hueOff val="5430963"/>
              <a:satOff val="-25622"/>
              <a:lumOff val="-925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threePt" dir="t">
            <a:rot lat="0" lon="0" rev="7500000"/>
          </a:lightRig>
        </a:scene3d>
        <a:sp3d extrusionH="190500" prstMaterial="dkEdge">
          <a:bevelT w="120650" h="38100" prst="relaxedInset"/>
          <a:bevelB w="120650" h="571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166 municípios</a:t>
          </a:r>
        </a:p>
      </dsp:txBody>
      <dsp:txXfrm rot="-5400000">
        <a:off x="3931943" y="3998266"/>
        <a:ext cx="6858971" cy="2424328"/>
      </dsp:txXfrm>
    </dsp:sp>
    <dsp:sp modelId="{A66CDC40-3F98-442C-868E-466D7C2F0915}">
      <dsp:nvSpPr>
        <dsp:cNvPr id="0" name=""/>
        <dsp:cNvSpPr/>
      </dsp:nvSpPr>
      <dsp:spPr>
        <a:xfrm>
          <a:off x="0" y="3531288"/>
          <a:ext cx="3931943" cy="3358285"/>
        </a:xfrm>
        <a:prstGeom prst="roundRect">
          <a:avLst/>
        </a:prstGeom>
        <a:solidFill>
          <a:srgbClr val="FFFF00"/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82880" tIns="91440" rIns="182880" bIns="91440" numCol="1" spcCol="1270" anchor="ctr" anchorCtr="0">
          <a:noAutofit/>
        </a:bodyPr>
        <a:lstStyle/>
        <a:p>
          <a:pPr lvl="0" algn="ctr" defTabSz="2133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8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2</a:t>
          </a:r>
        </a:p>
      </dsp:txBody>
      <dsp:txXfrm>
        <a:off x="163938" y="3695226"/>
        <a:ext cx="3604067" cy="3030409"/>
      </dsp:txXfrm>
    </dsp:sp>
    <dsp:sp modelId="{D0D51F79-8AA1-4645-B98B-87A7D16DD020}">
      <dsp:nvSpPr>
        <dsp:cNvPr id="0" name=""/>
        <dsp:cNvSpPr/>
      </dsp:nvSpPr>
      <dsp:spPr>
        <a:xfrm rot="5400000">
          <a:off x="6083689" y="5241570"/>
          <a:ext cx="2686628" cy="6990121"/>
        </a:xfrm>
        <a:prstGeom prst="round2SameRect">
          <a:avLst/>
        </a:prstGeom>
        <a:solidFill>
          <a:schemeClr val="bg1">
            <a:lumMod val="95000"/>
            <a:alpha val="89804"/>
          </a:schemeClr>
        </a:solidFill>
        <a:ln w="6350" cap="flat" cmpd="sng" algn="ctr">
          <a:solidFill>
            <a:schemeClr val="accent4">
              <a:tint val="40000"/>
              <a:alpha val="90000"/>
              <a:hueOff val="10861925"/>
              <a:satOff val="-51245"/>
              <a:lumOff val="-1851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threePt" dir="t">
            <a:rot lat="0" lon="0" rev="7500000"/>
          </a:lightRig>
        </a:scene3d>
        <a:sp3d extrusionH="190500" prstMaterial="dkEdge">
          <a:bevelT w="120650" h="38100" prst="relaxedInset"/>
          <a:bevelB w="120650" h="571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285750" lvl="1" indent="-285750" algn="l" defTabSz="1778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000" kern="1200" dirty="0">
              <a:latin typeface="Arial" panose="020B0604020202020204" pitchFamily="34" charset="0"/>
              <a:cs typeface="Arial" panose="020B0604020202020204" pitchFamily="34" charset="0"/>
            </a:rPr>
            <a:t>03 municípios</a:t>
          </a:r>
        </a:p>
      </dsp:txBody>
      <dsp:txXfrm rot="-5400000">
        <a:off x="3931943" y="7524466"/>
        <a:ext cx="6858971" cy="2424328"/>
      </dsp:txXfrm>
    </dsp:sp>
    <dsp:sp modelId="{E7A94EF5-53DF-4488-BAA3-D511BF38B53E}">
      <dsp:nvSpPr>
        <dsp:cNvPr id="0" name=""/>
        <dsp:cNvSpPr/>
      </dsp:nvSpPr>
      <dsp:spPr>
        <a:xfrm>
          <a:off x="0" y="7057488"/>
          <a:ext cx="3931943" cy="3358285"/>
        </a:xfrm>
        <a:prstGeom prst="roundRect">
          <a:avLst/>
        </a:prstGeom>
        <a:solidFill>
          <a:srgbClr val="FF0000"/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82880" tIns="91440" rIns="182880" bIns="91440" numCol="1" spcCol="1270" anchor="ctr" anchorCtr="0">
          <a:noAutofit/>
        </a:bodyPr>
        <a:lstStyle/>
        <a:p>
          <a:pPr lvl="0" algn="ctr" defTabSz="2133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8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3</a:t>
          </a:r>
        </a:p>
      </dsp:txBody>
      <dsp:txXfrm>
        <a:off x="163938" y="7221426"/>
        <a:ext cx="3604067" cy="3030409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2D222C5-95DA-48E1-9D3C-5C5D23B8AE67}">
      <dsp:nvSpPr>
        <dsp:cNvPr id="0" name=""/>
        <dsp:cNvSpPr/>
      </dsp:nvSpPr>
      <dsp:spPr>
        <a:xfrm rot="5400000">
          <a:off x="6083689" y="-1810829"/>
          <a:ext cx="2686628" cy="6990121"/>
        </a:xfrm>
        <a:prstGeom prst="round2SameRect">
          <a:avLst/>
        </a:prstGeom>
        <a:solidFill>
          <a:schemeClr val="bg1">
            <a:lumMod val="95000"/>
            <a:alpha val="90000"/>
          </a:schemeClr>
        </a:solidFill>
        <a:ln w="6350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threePt" dir="t">
            <a:rot lat="0" lon="0" rev="7500000"/>
          </a:lightRig>
        </a:scene3d>
        <a:sp3d extrusionH="190500" prstMaterial="dkEdge">
          <a:bevelT w="120650" h="38100" prst="relaxedInset"/>
          <a:bevelB w="120650" h="571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716 municípios</a:t>
          </a:r>
        </a:p>
      </dsp:txBody>
      <dsp:txXfrm rot="-5400000">
        <a:off x="3931943" y="472067"/>
        <a:ext cx="6858971" cy="2424328"/>
      </dsp:txXfrm>
    </dsp:sp>
    <dsp:sp modelId="{0B7BE98E-1C60-4319-A003-676E730D9136}">
      <dsp:nvSpPr>
        <dsp:cNvPr id="0" name=""/>
        <dsp:cNvSpPr/>
      </dsp:nvSpPr>
      <dsp:spPr>
        <a:xfrm>
          <a:off x="0" y="5088"/>
          <a:ext cx="3931943" cy="3358285"/>
        </a:xfrm>
        <a:prstGeom prst="roundRect">
          <a:avLst/>
        </a:prstGeom>
        <a:solidFill>
          <a:schemeClr val="accent6"/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82880" tIns="91440" rIns="182880" bIns="91440" numCol="1" spcCol="1270" anchor="ctr" anchorCtr="0">
          <a:noAutofit/>
        </a:bodyPr>
        <a:lstStyle/>
        <a:p>
          <a:pPr lvl="0" algn="ctr" defTabSz="2133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8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1</a:t>
          </a:r>
        </a:p>
      </dsp:txBody>
      <dsp:txXfrm>
        <a:off x="163938" y="169026"/>
        <a:ext cx="3604067" cy="3030409"/>
      </dsp:txXfrm>
    </dsp:sp>
    <dsp:sp modelId="{5ACD86D1-AD78-4BD0-81EF-7F62243B8F50}">
      <dsp:nvSpPr>
        <dsp:cNvPr id="0" name=""/>
        <dsp:cNvSpPr/>
      </dsp:nvSpPr>
      <dsp:spPr>
        <a:xfrm rot="5400000">
          <a:off x="6083689" y="1715370"/>
          <a:ext cx="2686628" cy="6990121"/>
        </a:xfrm>
        <a:prstGeom prst="round2SameRect">
          <a:avLst/>
        </a:prstGeom>
        <a:solidFill>
          <a:schemeClr val="bg1">
            <a:lumMod val="95000"/>
            <a:alpha val="90000"/>
          </a:schemeClr>
        </a:solidFill>
        <a:ln w="6350" cap="flat" cmpd="sng" algn="ctr">
          <a:solidFill>
            <a:schemeClr val="accent4">
              <a:tint val="40000"/>
              <a:alpha val="90000"/>
              <a:hueOff val="5430963"/>
              <a:satOff val="-25622"/>
              <a:lumOff val="-925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threePt" dir="t">
            <a:rot lat="0" lon="0" rev="7500000"/>
          </a:lightRig>
        </a:scene3d>
        <a:sp3d extrusionH="190500" prstMaterial="dkEdge">
          <a:bevelT w="120650" h="38100" prst="relaxedInset"/>
          <a:bevelB w="120650" h="571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285750" lvl="1" indent="-285750" algn="l" defTabSz="2133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4800" kern="1200" dirty="0">
              <a:latin typeface="Arial" panose="020B0604020202020204" pitchFamily="34" charset="0"/>
              <a:cs typeface="Arial" panose="020B0604020202020204" pitchFamily="34" charset="0"/>
            </a:rPr>
            <a:t>132 municípios</a:t>
          </a:r>
        </a:p>
      </dsp:txBody>
      <dsp:txXfrm rot="-5400000">
        <a:off x="3931943" y="3998266"/>
        <a:ext cx="6858971" cy="2424328"/>
      </dsp:txXfrm>
    </dsp:sp>
    <dsp:sp modelId="{A66CDC40-3F98-442C-868E-466D7C2F0915}">
      <dsp:nvSpPr>
        <dsp:cNvPr id="0" name=""/>
        <dsp:cNvSpPr/>
      </dsp:nvSpPr>
      <dsp:spPr>
        <a:xfrm>
          <a:off x="0" y="3531288"/>
          <a:ext cx="3931943" cy="3358285"/>
        </a:xfrm>
        <a:prstGeom prst="roundRect">
          <a:avLst/>
        </a:prstGeom>
        <a:solidFill>
          <a:srgbClr val="FFFF00"/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82880" tIns="91440" rIns="182880" bIns="91440" numCol="1" spcCol="1270" anchor="ctr" anchorCtr="0">
          <a:noAutofit/>
        </a:bodyPr>
        <a:lstStyle/>
        <a:p>
          <a:pPr lvl="0" algn="ctr" defTabSz="2133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8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2</a:t>
          </a:r>
        </a:p>
      </dsp:txBody>
      <dsp:txXfrm>
        <a:off x="163938" y="3695226"/>
        <a:ext cx="3604067" cy="3030409"/>
      </dsp:txXfrm>
    </dsp:sp>
    <dsp:sp modelId="{D0D51F79-8AA1-4645-B98B-87A7D16DD020}">
      <dsp:nvSpPr>
        <dsp:cNvPr id="0" name=""/>
        <dsp:cNvSpPr/>
      </dsp:nvSpPr>
      <dsp:spPr>
        <a:xfrm rot="5400000">
          <a:off x="6083689" y="5241570"/>
          <a:ext cx="2686628" cy="6990121"/>
        </a:xfrm>
        <a:prstGeom prst="round2SameRect">
          <a:avLst/>
        </a:prstGeom>
        <a:solidFill>
          <a:schemeClr val="bg1">
            <a:lumMod val="95000"/>
            <a:alpha val="89804"/>
          </a:schemeClr>
        </a:solidFill>
        <a:ln w="6350" cap="flat" cmpd="sng" algn="ctr">
          <a:solidFill>
            <a:schemeClr val="accent4">
              <a:tint val="40000"/>
              <a:alpha val="90000"/>
              <a:hueOff val="10861925"/>
              <a:satOff val="-51245"/>
              <a:lumOff val="-1851"/>
              <a:alphaOff val="0"/>
            </a:schemeClr>
          </a:solidFill>
          <a:prstDash val="solid"/>
          <a:miter lim="800000"/>
        </a:ln>
        <a:effectLst/>
        <a:scene3d>
          <a:camera prst="orthographicFront"/>
          <a:lightRig rig="threePt" dir="t">
            <a:rot lat="0" lon="0" rev="7500000"/>
          </a:lightRig>
        </a:scene3d>
        <a:sp3d extrusionH="190500" prstMaterial="dkEdge">
          <a:bevelT w="120650" h="38100" prst="relaxedInset"/>
          <a:bevelB w="120650" h="571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47650" tIns="123825" rIns="247650" bIns="123825" numCol="1" spcCol="1270" anchor="ctr" anchorCtr="0">
          <a:noAutofit/>
        </a:bodyPr>
        <a:lstStyle/>
        <a:p>
          <a:pPr marL="285750" lvl="1" indent="-285750" algn="l" defTabSz="1422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pt-BR" sz="3200" kern="1200" dirty="0">
              <a:latin typeface="Arial" panose="020B0604020202020204" pitchFamily="34" charset="0"/>
              <a:cs typeface="Arial" panose="020B0604020202020204" pitchFamily="34" charset="0"/>
            </a:rPr>
            <a:t>05 municípios</a:t>
          </a:r>
        </a:p>
      </dsp:txBody>
      <dsp:txXfrm rot="-5400000">
        <a:off x="3931943" y="7524466"/>
        <a:ext cx="6858971" cy="2424328"/>
      </dsp:txXfrm>
    </dsp:sp>
    <dsp:sp modelId="{E7A94EF5-53DF-4488-BAA3-D511BF38B53E}">
      <dsp:nvSpPr>
        <dsp:cNvPr id="0" name=""/>
        <dsp:cNvSpPr/>
      </dsp:nvSpPr>
      <dsp:spPr>
        <a:xfrm>
          <a:off x="0" y="7057488"/>
          <a:ext cx="3931943" cy="3358285"/>
        </a:xfrm>
        <a:prstGeom prst="roundRect">
          <a:avLst/>
        </a:prstGeom>
        <a:solidFill>
          <a:srgbClr val="FF0000"/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82880" tIns="91440" rIns="182880" bIns="91440" numCol="1" spcCol="1270" anchor="ctr" anchorCtr="0">
          <a:noAutofit/>
        </a:bodyPr>
        <a:lstStyle/>
        <a:p>
          <a:pPr lvl="0" algn="ctr" defTabSz="2133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48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Categoria 3</a:t>
          </a:r>
        </a:p>
      </dsp:txBody>
      <dsp:txXfrm>
        <a:off x="163938" y="7221426"/>
        <a:ext cx="3604067" cy="3030409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B422A94-8668-4608-9624-DA70C02DD02B}">
      <dsp:nvSpPr>
        <dsp:cNvPr id="0" name=""/>
        <dsp:cNvSpPr/>
      </dsp:nvSpPr>
      <dsp:spPr>
        <a:xfrm>
          <a:off x="3786" y="3087824"/>
          <a:ext cx="3532819" cy="1766409"/>
        </a:xfrm>
        <a:prstGeom prst="roundRect">
          <a:avLst>
            <a:gd name="adj" fmla="val 10000"/>
          </a:avLst>
        </a:prstGeom>
        <a:solidFill>
          <a:srgbClr val="FFFF00"/>
        </a:solidFill>
        <a:ln w="6350" cap="flat" cmpd="sng" algn="ctr">
          <a:solidFill>
            <a:srgbClr val="FFFF00"/>
          </a:solidFill>
          <a:prstDash val="solid"/>
          <a:miter lim="800000"/>
        </a:ln>
        <a:effectLst/>
      </dsp:spPr>
      <dsp:style>
        <a:lnRef idx="1">
          <a:schemeClr val="accent4"/>
        </a:lnRef>
        <a:fillRef idx="2">
          <a:schemeClr val="accent4"/>
        </a:fillRef>
        <a:effectRef idx="1">
          <a:schemeClr val="accent4"/>
        </a:effectRef>
        <a:fontRef idx="minor">
          <a:schemeClr val="dk1"/>
        </a:fontRef>
      </dsp:style>
      <dsp:txBody>
        <a:bodyPr spcFirstLastPara="0" vert="horz" wrap="square" lIns="21590" tIns="21590" rIns="21590" bIns="21590" numCol="1" spcCol="1270" anchor="ctr" anchorCtr="0">
          <a:noAutofit/>
        </a:bodyPr>
        <a:lstStyle/>
        <a:p>
          <a:pPr lvl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3400" kern="1200" dirty="0" smtClean="0"/>
            <a:t>121 </a:t>
          </a:r>
          <a:r>
            <a:rPr lang="pt-BR" sz="3400" kern="1200" dirty="0"/>
            <a:t>municípios Categoria 2</a:t>
          </a:r>
        </a:p>
      </dsp:txBody>
      <dsp:txXfrm>
        <a:off x="55522" y="3139560"/>
        <a:ext cx="3429347" cy="1662937"/>
      </dsp:txXfrm>
    </dsp:sp>
    <dsp:sp modelId="{0A660A26-B2D6-4D52-AB12-A90BF824BC50}">
      <dsp:nvSpPr>
        <dsp:cNvPr id="0" name=""/>
        <dsp:cNvSpPr/>
      </dsp:nvSpPr>
      <dsp:spPr>
        <a:xfrm rot="19457599">
          <a:off x="3373033" y="3443169"/>
          <a:ext cx="1740272" cy="40034"/>
        </a:xfrm>
        <a:custGeom>
          <a:avLst/>
          <a:gdLst/>
          <a:ahLst/>
          <a:cxnLst/>
          <a:rect l="0" t="0" r="0" b="0"/>
          <a:pathLst>
            <a:path>
              <a:moveTo>
                <a:pt x="0" y="20017"/>
              </a:moveTo>
              <a:lnTo>
                <a:pt x="1740272" y="2001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66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pt-BR" sz="600" kern="1200"/>
        </a:p>
      </dsp:txBody>
      <dsp:txXfrm>
        <a:off x="4199663" y="3419679"/>
        <a:ext cx="87013" cy="87013"/>
      </dsp:txXfrm>
    </dsp:sp>
    <dsp:sp modelId="{18E09317-B6A1-4EAB-A96D-45E3CEF0AC20}">
      <dsp:nvSpPr>
        <dsp:cNvPr id="0" name=""/>
        <dsp:cNvSpPr/>
      </dsp:nvSpPr>
      <dsp:spPr>
        <a:xfrm>
          <a:off x="4949733" y="2072138"/>
          <a:ext cx="3532819" cy="1766409"/>
        </a:xfrm>
        <a:prstGeom prst="roundRect">
          <a:avLst>
            <a:gd name="adj" fmla="val 10000"/>
          </a:avLst>
        </a:prstGeom>
        <a:solidFill>
          <a:srgbClr val="FFFF00"/>
        </a:solidFill>
        <a:ln w="6350" cap="flat" cmpd="sng" algn="ctr">
          <a:solidFill>
            <a:srgbClr val="FFFF00"/>
          </a:solidFill>
          <a:prstDash val="solid"/>
          <a:miter lim="800000"/>
        </a:ln>
        <a:effectLst/>
      </dsp:spPr>
      <dsp:style>
        <a:lnRef idx="1">
          <a:schemeClr val="accent4"/>
        </a:lnRef>
        <a:fillRef idx="2">
          <a:schemeClr val="accent4"/>
        </a:fillRef>
        <a:effectRef idx="1">
          <a:schemeClr val="accent4"/>
        </a:effectRef>
        <a:fontRef idx="minor">
          <a:schemeClr val="dk1"/>
        </a:fontRef>
      </dsp:style>
      <dsp:txBody>
        <a:bodyPr spcFirstLastPara="0" vert="horz" wrap="square" lIns="21590" tIns="21590" rIns="21590" bIns="21590" numCol="1" spcCol="1270" anchor="ctr" anchorCtr="0">
          <a:noAutofit/>
        </a:bodyPr>
        <a:lstStyle/>
        <a:p>
          <a:pPr lvl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3400" kern="1200" dirty="0" smtClean="0"/>
            <a:t>112 </a:t>
          </a:r>
          <a:r>
            <a:rPr lang="pt-BR" sz="3400" kern="1200" dirty="0"/>
            <a:t>municípios Categoria 2</a:t>
          </a:r>
        </a:p>
      </dsp:txBody>
      <dsp:txXfrm>
        <a:off x="5001469" y="2123874"/>
        <a:ext cx="3429347" cy="1662937"/>
      </dsp:txXfrm>
    </dsp:sp>
    <dsp:sp modelId="{5BBC236F-F84E-4B3D-B5D4-382E1409C98B}">
      <dsp:nvSpPr>
        <dsp:cNvPr id="0" name=""/>
        <dsp:cNvSpPr/>
      </dsp:nvSpPr>
      <dsp:spPr>
        <a:xfrm rot="2142401">
          <a:off x="3373033" y="4458854"/>
          <a:ext cx="1740272" cy="40034"/>
        </a:xfrm>
        <a:custGeom>
          <a:avLst/>
          <a:gdLst/>
          <a:ahLst/>
          <a:cxnLst/>
          <a:rect l="0" t="0" r="0" b="0"/>
          <a:pathLst>
            <a:path>
              <a:moveTo>
                <a:pt x="0" y="20017"/>
              </a:moveTo>
              <a:lnTo>
                <a:pt x="1740272" y="2001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66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pt-BR" sz="600" kern="1200"/>
        </a:p>
      </dsp:txBody>
      <dsp:txXfrm>
        <a:off x="4199663" y="4435365"/>
        <a:ext cx="87013" cy="87013"/>
      </dsp:txXfrm>
    </dsp:sp>
    <dsp:sp modelId="{985ADD22-7552-426E-90AE-A55DC7B479B0}">
      <dsp:nvSpPr>
        <dsp:cNvPr id="0" name=""/>
        <dsp:cNvSpPr/>
      </dsp:nvSpPr>
      <dsp:spPr>
        <a:xfrm>
          <a:off x="4949733" y="4103509"/>
          <a:ext cx="3532819" cy="1766409"/>
        </a:xfrm>
        <a:prstGeom prst="roundRect">
          <a:avLst>
            <a:gd name="adj" fmla="val 10000"/>
          </a:avLst>
        </a:prstGeom>
        <a:solidFill>
          <a:srgbClr val="00B0F0"/>
        </a:solidFill>
        <a:ln w="6350" cap="flat" cmpd="sng" algn="ctr">
          <a:solidFill>
            <a:srgbClr val="00B0F0"/>
          </a:solidFill>
          <a:prstDash val="solid"/>
          <a:miter lim="800000"/>
        </a:ln>
        <a:effectLst/>
      </dsp:spPr>
      <dsp:style>
        <a:lnRef idx="1">
          <a:schemeClr val="accent5"/>
        </a:lnRef>
        <a:fillRef idx="2">
          <a:schemeClr val="accent5"/>
        </a:fillRef>
        <a:effectRef idx="1">
          <a:schemeClr val="accent5"/>
        </a:effectRef>
        <a:fontRef idx="minor">
          <a:schemeClr val="dk1"/>
        </a:fontRef>
      </dsp:style>
      <dsp:txBody>
        <a:bodyPr spcFirstLastPara="0" vert="horz" wrap="square" lIns="21590" tIns="21590" rIns="21590" bIns="21590" numCol="1" spcCol="1270" anchor="ctr" anchorCtr="0">
          <a:noAutofit/>
        </a:bodyPr>
        <a:lstStyle/>
        <a:p>
          <a:pPr lvl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3400" kern="1200" dirty="0" smtClean="0"/>
            <a:t>9 </a:t>
          </a:r>
          <a:r>
            <a:rPr lang="pt-BR" sz="3400" kern="1200" dirty="0"/>
            <a:t>municípios </a:t>
          </a:r>
        </a:p>
        <a:p>
          <a:pPr lvl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pt-BR" sz="3400" kern="1200" dirty="0"/>
            <a:t>Categoria 2 - limítrofe</a:t>
          </a:r>
        </a:p>
      </dsp:txBody>
      <dsp:txXfrm>
        <a:off x="5001469" y="4155245"/>
        <a:ext cx="3429347" cy="1662937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Process9">
  <dgm:title val=""/>
  <dgm:desc val=""/>
  <dgm:catLst>
    <dgm:cat type="process" pri="5000"/>
    <dgm:cat type="convert" pri="1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CompostProcess">
    <dgm:varLst>
      <dgm:dir/>
      <dgm:resizeHandles val="exact"/>
    </dgm:varLst>
    <dgm:alg type="composite">
      <dgm:param type="horzAlign" val="ctr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arrow" refType="w" fact="0.85"/>
      <dgm:constr type="h" for="ch" forName="arrow" refType="h"/>
      <dgm:constr type="ctrX" for="ch" forName="arrow" refType="w" fact="0.5"/>
      <dgm:constr type="ctrY" for="ch" forName="arrow" refType="h" fact="0.5"/>
      <dgm:constr type="w" for="ch" forName="linearProcess" refType="w"/>
      <dgm:constr type="h" for="ch" forName="linearProcess" refType="h" fact="0.4"/>
      <dgm:constr type="ctrX" for="ch" forName="linearProcess" refType="w" fact="0.5"/>
      <dgm:constr type="ctrY" for="ch" forName="linearProcess" refType="h" fact="0.5"/>
    </dgm:constrLst>
    <dgm:ruleLst/>
    <dgm:layoutNode name="arrow" styleLbl="bgShp">
      <dgm:alg type="sp"/>
      <dgm:choose name="Name0">
        <dgm:if name="Name1" func="var" arg="dir" op="equ" val="norm">
          <dgm:shape xmlns:r="http://schemas.openxmlformats.org/officeDocument/2006/relationships" type="rightArrow" r:blip="">
            <dgm:adjLst/>
          </dgm:shape>
        </dgm:if>
        <dgm:else name="Name2">
          <dgm:shape xmlns:r="http://schemas.openxmlformats.org/officeDocument/2006/relationships" type="leftArrow" r:blip="">
            <dgm:adjLst/>
          </dgm:shape>
        </dgm:else>
      </dgm:choose>
      <dgm:presOf/>
      <dgm:constrLst/>
      <dgm:ruleLst/>
    </dgm:layoutNode>
    <dgm:layoutNode name="linearProcess">
      <dgm:choose name="Name3">
        <dgm:if name="Name4" func="var" arg="dir" op="equ" val="norm">
          <dgm:alg type="lin"/>
        </dgm:if>
        <dgm:else name="Name5">
          <dgm:alg type="lin">
            <dgm:param type="linDir" val="fromR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userA" for="ch" ptType="node" refType="w"/>
        <dgm:constr type="h" for="ch" ptType="node" refType="h"/>
        <dgm:constr type="w" for="ch" ptType="node" op="equ"/>
        <dgm:constr type="w" for="ch" forName="sibTrans" refType="w" fact="0.05"/>
        <dgm:constr type="primFontSz" for="ch" ptType="node" op="equ" val="65"/>
      </dgm:constrLst>
      <dgm:ruleLst/>
      <dgm:forEach name="Name6" axis="ch" ptType="node">
        <dgm:layoutNode name="textNode" styleLbl="node1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desOrSelf" ptType="node"/>
          <dgm:constrLst>
            <dgm:constr type="userA"/>
            <dgm:constr type="w" refType="userA" fact="0.3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w" val="NaN" fact="1" max="NaN"/>
            <dgm:rule type="primFontSz" val="5" fact="NaN" max="NaN"/>
          </dgm:ruleLst>
        </dgm:layoutNode>
        <dgm:forEach name="Name7" axis="followSib" ptType="sibTrans" cnt="1">
          <dgm:layoutNode name="sibTrans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</dgm:layoutNod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hierarchy2">
  <dgm:title val=""/>
  <dgm:desc val=""/>
  <dgm:catLst>
    <dgm:cat type="hierarchy" pri="5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 val="exact"/>
    </dgm:varLst>
    <dgm:choose name="Name0">
      <dgm:if name="Name1" func="var" arg="dir" op="equ" val="norm">
        <dgm:alg type="hierChild">
          <dgm:param type="linDir" val="fromT"/>
          <dgm:param type="chAlign" val="l"/>
        </dgm:alg>
      </dgm:if>
      <dgm:else name="Name2">
        <dgm:alg type="hierChild">
          <dgm:param type="linDir" val="fromT"/>
          <dgm:param type="ch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des" ptType="node" refType="h"/>
      <dgm:constr type="w" for="des" ptType="node" refType="h" refFor="des" refPtType="node" fact="2"/>
      <dgm:constr type="sibSp" refType="h" refFor="des" refPtType="node" op="equ" fact="0.15"/>
      <dgm:constr type="sibSp" for="des" forName="level2hierChild" refType="h" refFor="des" refPtType="node" op="equ" fact="0.15"/>
      <dgm:constr type="sibSp" for="des" forName="level3hierChild" refType="h" refFor="des" refPtType="node" op="equ" fact="0.15"/>
      <dgm:constr type="sp" for="des" forName="root1" refType="w" refFor="des" refPtType="node" fact="0.4"/>
      <dgm:constr type="sp" for="des" forName="root2" refType="sp" refFor="des" refForName="root1" op="equ"/>
      <dgm:constr type="primFontSz" for="des" ptType="node" op="equ" val="65"/>
      <dgm:constr type="primFontSz" for="des" forName="connTx" op="equ" val="55"/>
      <dgm:constr type="primFontSz" for="des" forName="connTx" refType="primFontSz" refFor="des" refPtType="node" op="lte" fact="0.8"/>
    </dgm:constrLst>
    <dgm:ruleLst/>
    <dgm:forEach name="Name3" axis="ch">
      <dgm:forEach name="Name4" axis="self" ptType="node">
        <dgm:layoutNode name="root1">
          <dgm:choose name="Name5">
            <dgm:if name="Name6" func="var" arg="dir" op="equ" val="norm">
              <dgm:alg type="hierRoot">
                <dgm:param type="hierAlign" val="lCtrCh"/>
              </dgm:alg>
            </dgm:if>
            <dgm:else name="Name7">
              <dgm:alg type="hierRoot">
                <dgm:param type="hierAlign" val="rCtrCh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/>
          <dgm:ruleLst/>
          <dgm:layoutNode name="LevelOneTextNode" styleLbl="node0">
            <dgm:varLst>
              <dgm:chPref val="3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self"/>
            <dgm:constrLst>
              <dgm:constr type="tMarg" refType="primFontSz" fact="0.05"/>
              <dgm:constr type="bMarg" refType="primFontSz" fact="0.05"/>
              <dgm:constr type="lMarg" refType="primFontSz" fact="0.05"/>
              <dgm:constr type="rMarg" refType="primFontSz" fact="0.05"/>
            </dgm:constrLst>
            <dgm:ruleLst>
              <dgm:rule type="primFontSz" val="5" fact="NaN" max="NaN"/>
            </dgm:ruleLst>
          </dgm:layoutNode>
          <dgm:layoutNode name="level2hierChild">
            <dgm:choose name="Name8">
              <dgm:if name="Name9" func="var" arg="dir" op="equ" val="norm">
                <dgm:alg type="hierChild">
                  <dgm:param type="linDir" val="fromT"/>
                  <dgm:param type="chAlign" val="l"/>
                </dgm:alg>
              </dgm:if>
              <dgm:else name="Name10">
                <dgm:alg type="hierChild">
                  <dgm:param type="linDir" val="fromT"/>
                  <dgm:param type="chAlign" val="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eat" axis="ch">
              <dgm:forEach name="Name11" axis="self" ptType="parTrans" cnt="1">
                <dgm:layoutNode name="conn2-1">
                  <dgm:choose name="Name12">
                    <dgm:if name="Name13" func="var" arg="dir" op="equ" val="norm">
                      <dgm:alg type="conn">
                        <dgm:param type="dim" val="1D"/>
                        <dgm:param type="begPts" val="midR"/>
                        <dgm:param type="endPts" val="midL"/>
                        <dgm:param type="endSty" val="noArr"/>
                      </dgm:alg>
                    </dgm:if>
                    <dgm:else name="Name14">
                      <dgm:alg type="conn">
                        <dgm:param type="dim" val="1D"/>
                        <dgm:param type="begPts" val="midL"/>
                        <dgm:param type="endPts" val="midR"/>
                        <dgm:param type="endSty" val="noAr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w" val="1"/>
                    <dgm:constr type="h" val="5"/>
                    <dgm:constr type="connDist"/>
                    <dgm:constr type="begPad"/>
                    <dgm:constr type="endPad"/>
                    <dgm:constr type="userA" for="ch" refType="connDist"/>
                  </dgm:constrLst>
                  <dgm:ruleLst/>
                  <dgm:layoutNode name="connTx">
                    <dgm:alg type="tx">
                      <dgm:param type="autoTxRot" val="grav"/>
                    </dgm:alg>
                    <dgm:shape xmlns:r="http://schemas.openxmlformats.org/officeDocument/2006/relationships" type="rect" r:blip="" hideGeom="1">
                      <dgm:adjLst/>
                    </dgm:shape>
                    <dgm:presOf axis="self"/>
                    <dgm:constrLst>
                      <dgm:constr type="userA"/>
                      <dgm:constr type="w" refType="userA" fact="0.05"/>
                      <dgm:constr type="h" refType="userA" fact="0.05"/>
                      <dgm:constr type="lMarg" val="1"/>
                      <dgm:constr type="rMarg" val="1"/>
                      <dgm:constr type="tMarg"/>
                      <dgm:constr type="bMarg"/>
                    </dgm:constrLst>
                    <dgm:ruleLst>
                      <dgm:rule type="h" val="NaN" fact="0.25" max="NaN"/>
                      <dgm:rule type="w" val="NaN" fact="0.8" max="NaN"/>
                      <dgm:rule type="primFontSz" val="5" fact="NaN" max="NaN"/>
                    </dgm:ruleLst>
                  </dgm:layoutNode>
                </dgm:layoutNode>
              </dgm:forEach>
              <dgm:forEach name="Name15" axis="self" ptType="node">
                <dgm:layoutNode name="root2">
                  <dgm:choose name="Name16">
                    <dgm:if name="Name17" func="var" arg="dir" op="equ" val="norm">
                      <dgm:alg type="hierRoot">
                        <dgm:param type="hierAlign" val="lCtrCh"/>
                      </dgm:alg>
                    </dgm:if>
                    <dgm:else name="Name18">
                      <dgm:alg type="hierRoot">
                        <dgm:param type="hierAlign" val="rCtrCh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layoutNode name="LevelTwoTextNode">
                    <dgm:varLst>
                      <dgm:chPref val="3"/>
                    </dgm:varLst>
                    <dgm:alg type="tx"/>
                    <dgm:shape xmlns:r="http://schemas.openxmlformats.org/officeDocument/2006/relationships" type="roundRect" r:blip="">
                      <dgm:adjLst>
                        <dgm:adj idx="1" val="0.1"/>
                      </dgm:adjLst>
                    </dgm:shape>
                    <dgm:presOf axis="self"/>
                    <dgm:constrLst>
                      <dgm:constr type="tMarg" refType="primFontSz" fact="0.05"/>
                      <dgm:constr type="bMarg" refType="primFontSz" fact="0.05"/>
                      <dgm:constr type="lMarg" refType="primFontSz" fact="0.05"/>
                      <dgm:constr type="r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level3hierChild">
                    <dgm:choose name="Name19">
                      <dgm:if name="Name20" func="var" arg="dir" op="equ" val="norm">
                        <dgm:alg type="hierChild">
                          <dgm:param type="linDir" val="fromT"/>
                          <dgm:param type="chAlign" val="l"/>
                        </dgm:alg>
                      </dgm:if>
                      <dgm:else name="Name21">
                        <dgm:alg type="hierChild">
                          <dgm:param type="linDir" val="fromT"/>
                          <dgm:param type="chAlign" val="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22" ref="repeat"/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4182580-3DC8-47D2-9C14-2DCD8C87A50F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82F1686-EE1A-486F-B08C-9D38A5BFCC7D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00420418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14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9831945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15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4901024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36A9969-28F9-9982-7EE8-224BD9E9237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>
            <a:extLst>
              <a:ext uri="{FF2B5EF4-FFF2-40B4-BE49-F238E27FC236}">
                <a16:creationId xmlns:a16="http://schemas.microsoft.com/office/drawing/2014/main" id="{69177A92-40FE-A072-831A-FBAC9583BC5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>
            <a:extLst>
              <a:ext uri="{FF2B5EF4-FFF2-40B4-BE49-F238E27FC236}">
                <a16:creationId xmlns:a16="http://schemas.microsoft.com/office/drawing/2014/main" id="{931B7D05-48BA-C4F5-0A15-48D9D14C2CF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pt-BR"/>
              <a:t>Ramon: atualizar todas terça e sexta as 11h30min. </a:t>
            </a:r>
            <a:endParaRPr lang="en-US"/>
          </a:p>
          <a:p>
            <a:endParaRPr lang="en-US">
              <a:ea typeface="Calibri"/>
              <a:cs typeface="Calibri"/>
            </a:endParaRPr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ADBA4AB7-0101-E3E2-B419-B8D9948D2973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9452A1C-2D46-4879-B855-36F0F355DEBA}" type="slidenum">
              <a:rPr lang="pt-BR" smtClean="0"/>
              <a:t>18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0996891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22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8848698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37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63484015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39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2877456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40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3309780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42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6143018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43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8828215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47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5304128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2F1686-EE1A-486F-B08C-9D38A5BFCC7D}" type="slidenum">
              <a:rPr lang="pt-BR" smtClean="0"/>
              <a:t>48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82331810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ED5B12-A7F2-4617-A392-2BA19E8062A9}" type="slidenum">
              <a:rPr kumimoji="0" lang="pt-BR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49</a:t>
            </a:fld>
            <a:endParaRPr kumimoji="0" lang="pt-BR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741825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47802" y="2244726"/>
            <a:ext cx="18286810" cy="4775200"/>
          </a:xfrm>
        </p:spPr>
        <p:txBody>
          <a:bodyPr anchor="b"/>
          <a:lstStyle>
            <a:lvl1pPr algn="ctr">
              <a:defRPr sz="11999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7802" y="7204076"/>
            <a:ext cx="18286810" cy="3311524"/>
          </a:xfrm>
        </p:spPr>
        <p:txBody>
          <a:bodyPr/>
          <a:lstStyle>
            <a:lvl1pPr marL="0" indent="0" algn="ctr">
              <a:buNone/>
              <a:defRPr sz="4800"/>
            </a:lvl1pPr>
            <a:lvl2pPr marL="914354" indent="0" algn="ctr">
              <a:buNone/>
              <a:defRPr sz="4000"/>
            </a:lvl2pPr>
            <a:lvl3pPr marL="1828709" indent="0" algn="ctr">
              <a:buNone/>
              <a:defRPr sz="3600"/>
            </a:lvl3pPr>
            <a:lvl4pPr marL="2743063" indent="0" algn="ctr">
              <a:buNone/>
              <a:defRPr sz="3200"/>
            </a:lvl4pPr>
            <a:lvl5pPr marL="3657417" indent="0" algn="ctr">
              <a:buNone/>
              <a:defRPr sz="3200"/>
            </a:lvl5pPr>
            <a:lvl6pPr marL="4571771" indent="0" algn="ctr">
              <a:buNone/>
              <a:defRPr sz="3200"/>
            </a:lvl6pPr>
            <a:lvl7pPr marL="5486126" indent="0" algn="ctr">
              <a:buNone/>
              <a:defRPr sz="3200"/>
            </a:lvl7pPr>
            <a:lvl8pPr marL="6400480" indent="0" algn="ctr">
              <a:buNone/>
              <a:defRPr sz="3200"/>
            </a:lvl8pPr>
            <a:lvl9pPr marL="7314834" indent="0" algn="ctr">
              <a:buNone/>
              <a:defRPr sz="3200"/>
            </a:lvl9pPr>
          </a:lstStyle>
          <a:p>
            <a:r>
              <a:rPr lang="pt-BR"/>
              <a:t>Clique para editar o estilo do subtítulo Mestre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0845757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103120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63592" y="3419477"/>
            <a:ext cx="21029831" cy="5705474"/>
          </a:xfrm>
        </p:spPr>
        <p:txBody>
          <a:bodyPr anchor="b"/>
          <a:lstStyle>
            <a:lvl1pPr>
              <a:defRPr sz="11999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63592" y="9178927"/>
            <a:ext cx="21029831" cy="3000374"/>
          </a:xfrm>
        </p:spPr>
        <p:txBody>
          <a:bodyPr/>
          <a:lstStyle>
            <a:lvl1pPr marL="0" indent="0">
              <a:buNone/>
              <a:defRPr sz="4800">
                <a:solidFill>
                  <a:schemeClr val="tx1">
                    <a:tint val="75000"/>
                  </a:schemeClr>
                </a:solidFill>
              </a:defRPr>
            </a:lvl1pPr>
            <a:lvl2pPr marL="914354" indent="0">
              <a:buNone/>
              <a:defRPr sz="4000">
                <a:solidFill>
                  <a:schemeClr val="tx1">
                    <a:tint val="75000"/>
                  </a:schemeClr>
                </a:solidFill>
              </a:defRPr>
            </a:lvl2pPr>
            <a:lvl3pPr marL="1828709" indent="0">
              <a:buNone/>
              <a:defRPr sz="3600">
                <a:solidFill>
                  <a:schemeClr val="tx1">
                    <a:tint val="75000"/>
                  </a:schemeClr>
                </a:solidFill>
              </a:defRPr>
            </a:lvl3pPr>
            <a:lvl4pPr marL="2743063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4pPr>
            <a:lvl5pPr marL="3657417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5pPr>
            <a:lvl6pPr marL="4571771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6pPr>
            <a:lvl7pPr marL="5486126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7pPr>
            <a:lvl8pPr marL="640048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8pPr>
            <a:lvl9pPr marL="7314834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279675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76291" y="3651250"/>
            <a:ext cx="10362526" cy="8702676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343596" y="3651250"/>
            <a:ext cx="10362526" cy="8702676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029040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467" y="730251"/>
            <a:ext cx="21029831" cy="2651126"/>
          </a:xfrm>
        </p:spPr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9467" y="3362326"/>
            <a:ext cx="10314903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354" indent="0">
              <a:buNone/>
              <a:defRPr sz="4000" b="1"/>
            </a:lvl2pPr>
            <a:lvl3pPr marL="1828709" indent="0">
              <a:buNone/>
              <a:defRPr sz="3600" b="1"/>
            </a:lvl3pPr>
            <a:lvl4pPr marL="2743063" indent="0">
              <a:buNone/>
              <a:defRPr sz="3200" b="1"/>
            </a:lvl4pPr>
            <a:lvl5pPr marL="3657417" indent="0">
              <a:buNone/>
              <a:defRPr sz="3200" b="1"/>
            </a:lvl5pPr>
            <a:lvl6pPr marL="4571771" indent="0">
              <a:buNone/>
              <a:defRPr sz="3200" b="1"/>
            </a:lvl6pPr>
            <a:lvl7pPr marL="5486126" indent="0">
              <a:buNone/>
              <a:defRPr sz="3200" b="1"/>
            </a:lvl7pPr>
            <a:lvl8pPr marL="6400480" indent="0">
              <a:buNone/>
              <a:defRPr sz="3200" b="1"/>
            </a:lvl8pPr>
            <a:lvl9pPr marL="7314834" indent="0">
              <a:buNone/>
              <a:defRPr sz="32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79467" y="5010150"/>
            <a:ext cx="10314903" cy="7369176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2343597" y="3362326"/>
            <a:ext cx="10365701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354" indent="0">
              <a:buNone/>
              <a:defRPr sz="4000" b="1"/>
            </a:lvl2pPr>
            <a:lvl3pPr marL="1828709" indent="0">
              <a:buNone/>
              <a:defRPr sz="3600" b="1"/>
            </a:lvl3pPr>
            <a:lvl4pPr marL="2743063" indent="0">
              <a:buNone/>
              <a:defRPr sz="3200" b="1"/>
            </a:lvl4pPr>
            <a:lvl5pPr marL="3657417" indent="0">
              <a:buNone/>
              <a:defRPr sz="3200" b="1"/>
            </a:lvl5pPr>
            <a:lvl6pPr marL="4571771" indent="0">
              <a:buNone/>
              <a:defRPr sz="3200" b="1"/>
            </a:lvl6pPr>
            <a:lvl7pPr marL="5486126" indent="0">
              <a:buNone/>
              <a:defRPr sz="3200" b="1"/>
            </a:lvl7pPr>
            <a:lvl8pPr marL="6400480" indent="0">
              <a:buNone/>
              <a:defRPr sz="3200" b="1"/>
            </a:lvl8pPr>
            <a:lvl9pPr marL="7314834" indent="0">
              <a:buNone/>
              <a:defRPr sz="32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2343597" y="5010150"/>
            <a:ext cx="10365701" cy="7369176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546534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2213037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776872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468" y="914400"/>
            <a:ext cx="7863962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365701" y="1974851"/>
            <a:ext cx="12343597" cy="9747250"/>
          </a:xfrm>
        </p:spPr>
        <p:txBody>
          <a:bodyPr/>
          <a:lstStyle>
            <a:lvl1pPr>
              <a:defRPr sz="6400"/>
            </a:lvl1pPr>
            <a:lvl2pPr>
              <a:defRPr sz="5600"/>
            </a:lvl2pPr>
            <a:lvl3pPr>
              <a:defRPr sz="4800"/>
            </a:lvl3pPr>
            <a:lvl4pPr>
              <a:defRPr sz="4000"/>
            </a:lvl4pPr>
            <a:lvl5pPr>
              <a:defRPr sz="4000"/>
            </a:lvl5pPr>
            <a:lvl6pPr>
              <a:defRPr sz="4000"/>
            </a:lvl6pPr>
            <a:lvl7pPr>
              <a:defRPr sz="4000"/>
            </a:lvl7pPr>
            <a:lvl8pPr>
              <a:defRPr sz="4000"/>
            </a:lvl8pPr>
            <a:lvl9pPr>
              <a:defRPr sz="4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468" y="4114800"/>
            <a:ext cx="7863962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354" indent="0">
              <a:buNone/>
              <a:defRPr sz="2800"/>
            </a:lvl2pPr>
            <a:lvl3pPr marL="1828709" indent="0">
              <a:buNone/>
              <a:defRPr sz="2400"/>
            </a:lvl3pPr>
            <a:lvl4pPr marL="2743063" indent="0">
              <a:buNone/>
              <a:defRPr sz="2000"/>
            </a:lvl4pPr>
            <a:lvl5pPr marL="3657417" indent="0">
              <a:buNone/>
              <a:defRPr sz="2000"/>
            </a:lvl5pPr>
            <a:lvl6pPr marL="4571771" indent="0">
              <a:buNone/>
              <a:defRPr sz="2000"/>
            </a:lvl6pPr>
            <a:lvl7pPr marL="5486126" indent="0">
              <a:buNone/>
              <a:defRPr sz="2000"/>
            </a:lvl7pPr>
            <a:lvl8pPr marL="6400480" indent="0">
              <a:buNone/>
              <a:defRPr sz="2000"/>
            </a:lvl8pPr>
            <a:lvl9pPr marL="7314834" indent="0">
              <a:buNone/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787806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468" y="914400"/>
            <a:ext cx="7863962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365701" y="1974851"/>
            <a:ext cx="12343597" cy="9747250"/>
          </a:xfrm>
        </p:spPr>
        <p:txBody>
          <a:bodyPr anchor="t"/>
          <a:lstStyle>
            <a:lvl1pPr marL="0" indent="0">
              <a:buNone/>
              <a:defRPr sz="6400"/>
            </a:lvl1pPr>
            <a:lvl2pPr marL="914354" indent="0">
              <a:buNone/>
              <a:defRPr sz="5600"/>
            </a:lvl2pPr>
            <a:lvl3pPr marL="1828709" indent="0">
              <a:buNone/>
              <a:defRPr sz="4800"/>
            </a:lvl3pPr>
            <a:lvl4pPr marL="2743063" indent="0">
              <a:buNone/>
              <a:defRPr sz="4000"/>
            </a:lvl4pPr>
            <a:lvl5pPr marL="3657417" indent="0">
              <a:buNone/>
              <a:defRPr sz="4000"/>
            </a:lvl5pPr>
            <a:lvl6pPr marL="4571771" indent="0">
              <a:buNone/>
              <a:defRPr sz="4000"/>
            </a:lvl6pPr>
            <a:lvl7pPr marL="5486126" indent="0">
              <a:buNone/>
              <a:defRPr sz="4000"/>
            </a:lvl7pPr>
            <a:lvl8pPr marL="6400480" indent="0">
              <a:buNone/>
              <a:defRPr sz="4000"/>
            </a:lvl8pPr>
            <a:lvl9pPr marL="7314834" indent="0">
              <a:buNone/>
              <a:defRPr sz="4000"/>
            </a:lvl9pPr>
          </a:lstStyle>
          <a:p>
            <a:r>
              <a:rPr lang="pt-BR"/>
              <a:t>Clique no ícone para adicionar uma imagem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468" y="4114800"/>
            <a:ext cx="7863962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354" indent="0">
              <a:buNone/>
              <a:defRPr sz="2800"/>
            </a:lvl2pPr>
            <a:lvl3pPr marL="1828709" indent="0">
              <a:buNone/>
              <a:defRPr sz="2400"/>
            </a:lvl3pPr>
            <a:lvl4pPr marL="2743063" indent="0">
              <a:buNone/>
              <a:defRPr sz="2000"/>
            </a:lvl4pPr>
            <a:lvl5pPr marL="3657417" indent="0">
              <a:buNone/>
              <a:defRPr sz="2000"/>
            </a:lvl5pPr>
            <a:lvl6pPr marL="4571771" indent="0">
              <a:buNone/>
              <a:defRPr sz="2000"/>
            </a:lvl6pPr>
            <a:lvl7pPr marL="5486126" indent="0">
              <a:buNone/>
              <a:defRPr sz="2000"/>
            </a:lvl7pPr>
            <a:lvl8pPr marL="6400480" indent="0">
              <a:buNone/>
              <a:defRPr sz="2000"/>
            </a:lvl8pPr>
            <a:lvl9pPr marL="7314834" indent="0">
              <a:buNone/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008816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403214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7448664" y="730250"/>
            <a:ext cx="5257458" cy="11623676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676291" y="730250"/>
            <a:ext cx="15467593" cy="11623676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73840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676291" y="730251"/>
            <a:ext cx="21029831" cy="265112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6291" y="3651250"/>
            <a:ext cx="21029831" cy="87026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76291" y="12712701"/>
            <a:ext cx="5486043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54AC0A0-2C64-D447-B62E-42FFA84680EB}" type="datetimeFigureOut">
              <a:rPr lang="pt-BR" smtClean="0"/>
              <a:t>04/04/2025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76675" y="12712701"/>
            <a:ext cx="8229064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7220079" y="12712701"/>
            <a:ext cx="5486043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DFA9C34-4D1A-5244-A2F7-575A6C066B5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74189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1828709" rtl="0" eaLnBrk="1" latinLnBrk="0" hangingPunct="1">
        <a:lnSpc>
          <a:spcPct val="90000"/>
        </a:lnSpc>
        <a:spcBef>
          <a:spcPct val="0"/>
        </a:spcBef>
        <a:buNone/>
        <a:defRPr sz="8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177" indent="-457177" algn="l" defTabSz="1828709" rtl="0" eaLnBrk="1" latinLnBrk="0" hangingPunct="1">
        <a:lnSpc>
          <a:spcPct val="90000"/>
        </a:lnSpc>
        <a:spcBef>
          <a:spcPts val="2000"/>
        </a:spcBef>
        <a:buFont typeface="Arial" panose="020B0604020202020204" pitchFamily="34" charset="0"/>
        <a:buChar char="•"/>
        <a:defRPr sz="5600" kern="1200">
          <a:solidFill>
            <a:schemeClr val="tx1"/>
          </a:solidFill>
          <a:latin typeface="+mn-lt"/>
          <a:ea typeface="+mn-ea"/>
          <a:cs typeface="+mn-cs"/>
        </a:defRPr>
      </a:lvl1pPr>
      <a:lvl2pPr marL="1371531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2pPr>
      <a:lvl3pPr marL="2285886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+mn-lt"/>
          <a:ea typeface="+mn-ea"/>
          <a:cs typeface="+mn-cs"/>
        </a:defRPr>
      </a:lvl3pPr>
      <a:lvl4pPr marL="3200240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4114594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5028949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943303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857657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772011" indent="-457177" algn="l" defTabSz="1828709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1pPr>
      <a:lvl2pPr marL="914354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2pPr>
      <a:lvl3pPr marL="1828709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3pPr>
      <a:lvl4pPr marL="2743063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3657417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4571771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486126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400480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314834" algn="l" defTabSz="1828709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7" Type="http://schemas.openxmlformats.org/officeDocument/2006/relationships/image" Target="../media/image6.png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7" Type="http://schemas.openxmlformats.org/officeDocument/2006/relationships/image" Target="../media/image6.png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diagramData" Target="../diagrams/data5.xml"/><Relationship Id="rId3" Type="http://schemas.openxmlformats.org/officeDocument/2006/relationships/diagramData" Target="../diagrams/data4.xml"/><Relationship Id="rId7" Type="http://schemas.microsoft.com/office/2007/relationships/diagramDrawing" Target="../diagrams/drawing4.xml"/><Relationship Id="rId12" Type="http://schemas.microsoft.com/office/2007/relationships/diagramDrawing" Target="../diagrams/drawing5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diagramColors" Target="../diagrams/colors4.xml"/><Relationship Id="rId11" Type="http://schemas.openxmlformats.org/officeDocument/2006/relationships/diagramColors" Target="../diagrams/colors5.xml"/><Relationship Id="rId5" Type="http://schemas.openxmlformats.org/officeDocument/2006/relationships/diagramQuickStyle" Target="../diagrams/quickStyle4.xml"/><Relationship Id="rId10" Type="http://schemas.openxmlformats.org/officeDocument/2006/relationships/diagramQuickStyle" Target="../diagrams/quickStyle5.xml"/><Relationship Id="rId4" Type="http://schemas.openxmlformats.org/officeDocument/2006/relationships/diagramLayout" Target="../diagrams/layout4.xml"/><Relationship Id="rId9" Type="http://schemas.openxmlformats.org/officeDocument/2006/relationships/diagramLayout" Target="../diagrams/layout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3" Type="http://schemas.openxmlformats.org/officeDocument/2006/relationships/diagramData" Target="../diagrams/data6.xml"/><Relationship Id="rId7" Type="http://schemas.microsoft.com/office/2007/relationships/diagramDrawing" Target="../diagrams/drawing6.xml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.xml"/><Relationship Id="rId6" Type="http://schemas.openxmlformats.org/officeDocument/2006/relationships/diagramColors" Target="../diagrams/colors6.xml"/><Relationship Id="rId5" Type="http://schemas.openxmlformats.org/officeDocument/2006/relationships/diagramQuickStyle" Target="../diagrams/quickStyle6.xml"/><Relationship Id="rId4" Type="http://schemas.openxmlformats.org/officeDocument/2006/relationships/diagramLayout" Target="../diagrams/layout6.xml"/><Relationship Id="rId9" Type="http://schemas.openxmlformats.org/officeDocument/2006/relationships/image" Target="../media/image16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slideLayout" Target="../slideLayouts/slideLayout1.xml"/><Relationship Id="rId1" Type="http://schemas.openxmlformats.org/officeDocument/2006/relationships/themeOverride" Target="../theme/themeOverride1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37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1.png"/><Relationship Id="rId4" Type="http://schemas.openxmlformats.org/officeDocument/2006/relationships/hyperlink" Target="https://www.saude.mg.gov.br/febreamarela" TargetMode="Externa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hyperlink" Target="http://sipni-gestao.datasus.gov.br/si-pni-web/faces/inicio.jsf" TargetMode="External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slideLayout" Target="../slideLayouts/slideLayout1.xml"/><Relationship Id="rId1" Type="http://schemas.openxmlformats.org/officeDocument/2006/relationships/themeOverride" Target="../theme/themeOverride2.xml"/><Relationship Id="rId5" Type="http://schemas.openxmlformats.org/officeDocument/2006/relationships/image" Target="../media/image3.png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aixaDeTexto 6">
            <a:extLst>
              <a:ext uri="{FF2B5EF4-FFF2-40B4-BE49-F238E27FC236}">
                <a16:creationId xmlns:a16="http://schemas.microsoft.com/office/drawing/2014/main" id="{1C17E655-08C6-AB4D-956A-FD56F9F38106}"/>
              </a:ext>
            </a:extLst>
          </p:cNvPr>
          <p:cNvSpPr txBox="1"/>
          <p:nvPr/>
        </p:nvSpPr>
        <p:spPr>
          <a:xfrm>
            <a:off x="2953114" y="3729926"/>
            <a:ext cx="21077318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9600" b="1" dirty="0">
                <a:solidFill>
                  <a:schemeClr val="accent5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Recomendações de vacinação contra a Febre Amarela, Minas Gerais, 2024/2025</a:t>
            </a:r>
            <a:endParaRPr lang="pt-BR" sz="9600" b="1" dirty="0">
              <a:solidFill>
                <a:schemeClr val="accent5">
                  <a:lumMod val="75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" name="CaixaDeTexto 3"/>
          <p:cNvSpPr txBox="1"/>
          <p:nvPr/>
        </p:nvSpPr>
        <p:spPr>
          <a:xfrm>
            <a:off x="6327648" y="77404"/>
            <a:ext cx="10732738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Secretaria de Estado de Saúde de Minas Gerais – SES/MG</a:t>
            </a:r>
          </a:p>
          <a:p>
            <a:pPr algn="ctr">
              <a:lnSpc>
                <a:spcPct val="150000"/>
              </a:lnSpc>
            </a:pP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Subsecretaria de Vigilância em Saúde – SUBVS</a:t>
            </a:r>
          </a:p>
          <a:p>
            <a:pPr algn="ctr">
              <a:lnSpc>
                <a:spcPct val="150000"/>
              </a:lnSpc>
            </a:pP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Superintendência de Vigilância Epidemiológica – SVE</a:t>
            </a:r>
          </a:p>
          <a:p>
            <a:pPr algn="ctr">
              <a:lnSpc>
                <a:spcPct val="150000"/>
              </a:lnSpc>
            </a:pP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Diretoria de Vigilância de Doenças Transmissíveis e Imunização – DVDTI</a:t>
            </a:r>
          </a:p>
        </p:txBody>
      </p:sp>
      <p:sp>
        <p:nvSpPr>
          <p:cNvPr id="5" name="CaixaDeTexto 4"/>
          <p:cNvSpPr txBox="1"/>
          <p:nvPr/>
        </p:nvSpPr>
        <p:spPr>
          <a:xfrm>
            <a:off x="14952694" y="13017956"/>
            <a:ext cx="9271748" cy="5778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>
              <a:lnSpc>
                <a:spcPct val="150000"/>
              </a:lnSpc>
            </a:pP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Coordenação Estadual do Programa de Imunizações- CEPI</a:t>
            </a:r>
          </a:p>
        </p:txBody>
      </p:sp>
      <p:pic>
        <p:nvPicPr>
          <p:cNvPr id="8" name="Imagem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19773" y="9150383"/>
            <a:ext cx="9144000" cy="2114550"/>
          </a:xfrm>
          <a:prstGeom prst="rect">
            <a:avLst/>
          </a:prstGeom>
        </p:spPr>
      </p:pic>
      <p:sp>
        <p:nvSpPr>
          <p:cNvPr id="9" name="CaixaDeTexto 8"/>
          <p:cNvSpPr txBox="1"/>
          <p:nvPr/>
        </p:nvSpPr>
        <p:spPr>
          <a:xfrm>
            <a:off x="2953114" y="13134141"/>
            <a:ext cx="697727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Belo Horizonte, 24 de janeiro de 2024</a:t>
            </a:r>
          </a:p>
        </p:txBody>
      </p:sp>
    </p:spTree>
    <p:extLst>
      <p:ext uri="{BB962C8B-B14F-4D97-AF65-F5344CB8AC3E}">
        <p14:creationId xmlns:p14="http://schemas.microsoft.com/office/powerpoint/2010/main" val="9279135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aixaDeTexto 6">
            <a:extLst>
              <a:ext uri="{FF2B5EF4-FFF2-40B4-BE49-F238E27FC236}">
                <a16:creationId xmlns:a16="http://schemas.microsoft.com/office/drawing/2014/main" id="{1C17E655-08C6-AB4D-956A-FD56F9F38106}"/>
              </a:ext>
            </a:extLst>
          </p:cNvPr>
          <p:cNvSpPr txBox="1"/>
          <p:nvPr/>
        </p:nvSpPr>
        <p:spPr>
          <a:xfrm>
            <a:off x="1335024" y="3721195"/>
            <a:ext cx="22823424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13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Vacinação contra a Febre Amarela</a:t>
            </a:r>
            <a:endParaRPr lang="pt-BR" sz="130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Imagem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322907" y="285427"/>
            <a:ext cx="2847657" cy="28476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56627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Diagrama 8"/>
          <p:cNvGraphicFramePr/>
          <p:nvPr>
            <p:extLst>
              <p:ext uri="{D42A27DB-BD31-4B8C-83A1-F6EECF244321}">
                <p14:modId xmlns:p14="http://schemas.microsoft.com/office/powerpoint/2010/main" val="261914281"/>
              </p:ext>
            </p:extLst>
          </p:nvPr>
        </p:nvGraphicFramePr>
        <p:xfrm>
          <a:off x="1147354" y="2058062"/>
          <a:ext cx="22172754" cy="98120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12" name="CaixaDeTexto 11"/>
          <p:cNvSpPr txBox="1"/>
          <p:nvPr/>
        </p:nvSpPr>
        <p:spPr>
          <a:xfrm>
            <a:off x="97713" y="13252003"/>
            <a:ext cx="1842398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Ano de implantação segundo registro da Coordenação-Geral de Vigilância de Arboviroses (CGARB) * Área com recomendação de vacinação.</a:t>
            </a:r>
          </a:p>
        </p:txBody>
      </p:sp>
      <p:sp>
        <p:nvSpPr>
          <p:cNvPr id="8" name="Retângulo Arredondado 7"/>
          <p:cNvSpPr/>
          <p:nvPr/>
        </p:nvSpPr>
        <p:spPr>
          <a:xfrm>
            <a:off x="0" y="20170"/>
            <a:ext cx="17135061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Implantação da vacina contra a Febre Amarela em Minas Gerais</a:t>
            </a:r>
          </a:p>
        </p:txBody>
      </p:sp>
    </p:spTree>
    <p:extLst>
      <p:ext uri="{BB962C8B-B14F-4D97-AF65-F5344CB8AC3E}">
        <p14:creationId xmlns:p14="http://schemas.microsoft.com/office/powerpoint/2010/main" val="12758219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graphicEl>
                                              <a:dgm id="{2038D8F9-674E-4EF1-AC9E-7943ACDE0CEE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9">
                                            <p:graphicEl>
                                              <a:dgm id="{2038D8F9-674E-4EF1-AC9E-7943ACDE0CEE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>
                                            <p:graphicEl>
                                              <a:dgm id="{2038D8F9-674E-4EF1-AC9E-7943ACDE0CEE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>
                                            <p:graphicEl>
                                              <a:dgm id="{2038D8F9-674E-4EF1-AC9E-7943ACDE0CEE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9">
                                            <p:graphicEl>
                                              <a:dgm id="{2038D8F9-674E-4EF1-AC9E-7943ACDE0CEE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graphicEl>
                                              <a:dgm id="{D65569C4-8D44-40AC-BE03-85A7866DD63B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9">
                                            <p:graphicEl>
                                              <a:dgm id="{D65569C4-8D44-40AC-BE03-85A7866DD63B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9">
                                            <p:graphicEl>
                                              <a:dgm id="{D65569C4-8D44-40AC-BE03-85A7866DD63B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9">
                                            <p:graphicEl>
                                              <a:dgm id="{D65569C4-8D44-40AC-BE03-85A7866DD63B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9">
                                            <p:graphicEl>
                                              <a:dgm id="{D65569C4-8D44-40AC-BE03-85A7866DD63B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graphicEl>
                                              <a:dgm id="{E287BB68-C0D3-4718-A013-8DDD319668BD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9">
                                            <p:graphicEl>
                                              <a:dgm id="{E287BB68-C0D3-4718-A013-8DDD319668BD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9">
                                            <p:graphicEl>
                                              <a:dgm id="{E287BB68-C0D3-4718-A013-8DDD319668BD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9">
                                            <p:graphicEl>
                                              <a:dgm id="{E287BB68-C0D3-4718-A013-8DDD319668BD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9">
                                            <p:graphicEl>
                                              <a:dgm id="{E287BB68-C0D3-4718-A013-8DDD319668BD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graphicEl>
                                              <a:dgm id="{F041425E-6FC5-4671-949E-8EFD412E0B79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9">
                                            <p:graphicEl>
                                              <a:dgm id="{F041425E-6FC5-4671-949E-8EFD412E0B79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9">
                                            <p:graphicEl>
                                              <a:dgm id="{F041425E-6FC5-4671-949E-8EFD412E0B79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9">
                                            <p:graphicEl>
                                              <a:dgm id="{F041425E-6FC5-4671-949E-8EFD412E0B79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9">
                                            <p:graphicEl>
                                              <a:dgm id="{F041425E-6FC5-4671-949E-8EFD412E0B79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graphicEl>
                                              <a:dgm id="{1CB62A5B-C0AD-4CDA-8948-930D0DDD0392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9">
                                            <p:graphicEl>
                                              <a:dgm id="{1CB62A5B-C0AD-4CDA-8948-930D0DDD0392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9">
                                            <p:graphicEl>
                                              <a:dgm id="{1CB62A5B-C0AD-4CDA-8948-930D0DDD0392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9">
                                            <p:graphicEl>
                                              <a:dgm id="{1CB62A5B-C0AD-4CDA-8948-930D0DDD0392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9">
                                            <p:graphicEl>
                                              <a:dgm id="{1CB62A5B-C0AD-4CDA-8948-930D0DDD0392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9" grpId="0">
        <p:bldSub>
          <a:bldDgm bld="one"/>
        </p:bldSub>
      </p:bldGraphic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CaixaDeTexto 14"/>
          <p:cNvSpPr txBox="1"/>
          <p:nvPr/>
        </p:nvSpPr>
        <p:spPr>
          <a:xfrm>
            <a:off x="114790" y="13255821"/>
            <a:ext cx="1887670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Nota Informativa 102/2014, Nota Informativa 143/2015, Nota Informativa 94/2017 e Instrução Normativa do Calendário Nacional de Vacinação de 2024</a:t>
            </a:r>
          </a:p>
        </p:txBody>
      </p:sp>
      <p:sp>
        <p:nvSpPr>
          <p:cNvPr id="9" name="Retângulo Arredondado 8"/>
          <p:cNvSpPr/>
          <p:nvPr/>
        </p:nvSpPr>
        <p:spPr>
          <a:xfrm>
            <a:off x="0" y="12024"/>
            <a:ext cx="17391888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Calendário Nacional de Vacinação</a:t>
            </a:r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2972017570"/>
              </p:ext>
            </p:extLst>
          </p:nvPr>
        </p:nvGraphicFramePr>
        <p:xfrm>
          <a:off x="568472" y="1664208"/>
          <a:ext cx="16494231" cy="1104425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5" name="Retângulo Arredondado 4"/>
          <p:cNvSpPr/>
          <p:nvPr/>
        </p:nvSpPr>
        <p:spPr>
          <a:xfrm>
            <a:off x="13331952" y="2340864"/>
            <a:ext cx="3200400" cy="1444752"/>
          </a:xfrm>
          <a:prstGeom prst="roundRect">
            <a:avLst/>
          </a:prstGeom>
          <a:solidFill>
            <a:srgbClr val="FD8E00"/>
          </a:solidFill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2800" b="1" dirty="0">
                <a:latin typeface="Arial" panose="020B0604020202020204" pitchFamily="34" charset="0"/>
                <a:cs typeface="Arial" panose="020B0604020202020204" pitchFamily="34" charset="0"/>
              </a:rPr>
              <a:t>Apenas municípios ACRV</a:t>
            </a:r>
          </a:p>
        </p:txBody>
      </p:sp>
      <p:pic>
        <p:nvPicPr>
          <p:cNvPr id="7" name="Imagem 6"/>
          <p:cNvPicPr>
            <a:picLocks noChangeAspect="1"/>
          </p:cNvPicPr>
          <p:nvPr/>
        </p:nvPicPr>
        <p:blipFill rotWithShape="1">
          <a:blip r:embed="rId7"/>
          <a:srcRect l="31798" r="36036"/>
          <a:stretch/>
        </p:blipFill>
        <p:spPr>
          <a:xfrm>
            <a:off x="19421855" y="4432337"/>
            <a:ext cx="3279386" cy="5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35717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4" grpId="0">
        <p:bldAsOne/>
      </p:bldGraphic>
      <p:bldP spid="5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CaixaDeTexto 14"/>
          <p:cNvSpPr txBox="1"/>
          <p:nvPr/>
        </p:nvSpPr>
        <p:spPr>
          <a:xfrm>
            <a:off x="133078" y="13237533"/>
            <a:ext cx="1887670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Nota Informativa 102/2014, Nota Informativa 143/2015, Nota Informativa 94/2017 e Instrução Normativa do Calendário Nacional de Vacinação de 2024</a:t>
            </a:r>
          </a:p>
        </p:txBody>
      </p:sp>
      <p:sp>
        <p:nvSpPr>
          <p:cNvPr id="9" name="Retângulo Arredondado 8"/>
          <p:cNvSpPr/>
          <p:nvPr/>
        </p:nvSpPr>
        <p:spPr>
          <a:xfrm>
            <a:off x="0" y="0"/>
            <a:ext cx="17282160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Calendário Nacional de Vacinação</a:t>
            </a:r>
          </a:p>
        </p:txBody>
      </p:sp>
      <p:graphicFrame>
        <p:nvGraphicFramePr>
          <p:cNvPr id="6" name="Diagrama 5"/>
          <p:cNvGraphicFramePr/>
          <p:nvPr>
            <p:extLst>
              <p:ext uri="{D42A27DB-BD31-4B8C-83A1-F6EECF244321}">
                <p14:modId xmlns:p14="http://schemas.microsoft.com/office/powerpoint/2010/main" val="553122331"/>
              </p:ext>
            </p:extLst>
          </p:nvPr>
        </p:nvGraphicFramePr>
        <p:xfrm>
          <a:off x="568472" y="1664208"/>
          <a:ext cx="16494231" cy="1104425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7" name="Imagem 6"/>
          <p:cNvPicPr>
            <a:picLocks noChangeAspect="1"/>
          </p:cNvPicPr>
          <p:nvPr/>
        </p:nvPicPr>
        <p:blipFill rotWithShape="1">
          <a:blip r:embed="rId7"/>
          <a:srcRect l="31798" r="36036"/>
          <a:stretch/>
        </p:blipFill>
        <p:spPr>
          <a:xfrm>
            <a:off x="19421855" y="4432337"/>
            <a:ext cx="3279386" cy="5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13019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6" grpId="0">
        <p:bldAsOne/>
      </p:bldGraphic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219456" y="2049984"/>
            <a:ext cx="23920704" cy="89562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800" b="1" dirty="0">
                <a:solidFill>
                  <a:srgbClr val="009BEC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Apresentação</a:t>
            </a:r>
          </a:p>
          <a:p>
            <a:pPr algn="just">
              <a:lnSpc>
                <a:spcPct val="150000"/>
              </a:lnSpc>
            </a:pPr>
            <a:r>
              <a:rPr lang="pt-BR" sz="4800" dirty="0">
                <a:latin typeface="Arial" panose="020B0604020202020204" pitchFamily="34" charset="0"/>
                <a:cs typeface="Arial" panose="020B0604020202020204" pitchFamily="34" charset="0"/>
              </a:rPr>
              <a:t>A vacina febre amarela é apresentada sob a forma liofilizada em frasco multidoses (5 ou 10 doses), além de uma ampola de diluente.</a:t>
            </a:r>
          </a:p>
          <a:p>
            <a:pPr algn="just">
              <a:lnSpc>
                <a:spcPct val="150000"/>
              </a:lnSpc>
            </a:pPr>
            <a:endParaRPr lang="pt-BR" sz="4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800" b="1" dirty="0">
                <a:solidFill>
                  <a:srgbClr val="009BEC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Composição</a:t>
            </a:r>
          </a:p>
          <a:p>
            <a:pPr algn="just">
              <a:lnSpc>
                <a:spcPct val="150000"/>
              </a:lnSpc>
            </a:pPr>
            <a:r>
              <a:rPr lang="pt-BR" sz="4800" dirty="0">
                <a:latin typeface="Arial" panose="020B0604020202020204" pitchFamily="34" charset="0"/>
                <a:cs typeface="Arial" panose="020B0604020202020204" pitchFamily="34" charset="0"/>
              </a:rPr>
              <a:t>É composta de vírus vivos atenuados da febre amarela cepa 17DD. Tem como excipientes sacarose, glutamato de sódio, </a:t>
            </a:r>
            <a:r>
              <a:rPr lang="pt-BR" sz="4800" dirty="0" err="1">
                <a:latin typeface="Arial" panose="020B0604020202020204" pitchFamily="34" charset="0"/>
                <a:cs typeface="Arial" panose="020B0604020202020204" pitchFamily="34" charset="0"/>
              </a:rPr>
              <a:t>sorbitol</a:t>
            </a:r>
            <a:r>
              <a:rPr lang="pt-BR" sz="4800" dirty="0">
                <a:latin typeface="Arial" panose="020B0604020202020204" pitchFamily="34" charset="0"/>
                <a:cs typeface="Arial" panose="020B0604020202020204" pitchFamily="34" charset="0"/>
              </a:rPr>
              <a:t>, eritromicina, </a:t>
            </a:r>
            <a:r>
              <a:rPr lang="pt-BR" sz="4800" dirty="0" err="1">
                <a:latin typeface="Arial" panose="020B0604020202020204" pitchFamily="34" charset="0"/>
                <a:cs typeface="Arial" panose="020B0604020202020204" pitchFamily="34" charset="0"/>
              </a:rPr>
              <a:t>canamicina</a:t>
            </a:r>
            <a:r>
              <a:rPr lang="pt-BR" sz="4800" dirty="0">
                <a:latin typeface="Arial" panose="020B0604020202020204" pitchFamily="34" charset="0"/>
                <a:cs typeface="Arial" panose="020B0604020202020204" pitchFamily="34" charset="0"/>
              </a:rPr>
              <a:t> e gelatina bovina </a:t>
            </a:r>
            <a:r>
              <a:rPr lang="pt-BR" sz="4800" dirty="0" err="1">
                <a:latin typeface="Arial" panose="020B0604020202020204" pitchFamily="34" charset="0"/>
                <a:cs typeface="Arial" panose="020B0604020202020204" pitchFamily="34" charset="0"/>
              </a:rPr>
              <a:t>hidrolizada</a:t>
            </a:r>
            <a:r>
              <a:rPr lang="pt-BR" sz="4800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40512"/>
            <a:ext cx="240304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Memento Terapêutico, 2024 (FIOCRUZ) e Instrução Normativa do Calendário Nacional de Vacinação de 2024.</a:t>
            </a:r>
          </a:p>
        </p:txBody>
      </p:sp>
      <p:sp>
        <p:nvSpPr>
          <p:cNvPr id="8" name="Retângulo Arredondado 7"/>
          <p:cNvSpPr/>
          <p:nvPr/>
        </p:nvSpPr>
        <p:spPr>
          <a:xfrm>
            <a:off x="0" y="0"/>
            <a:ext cx="17282160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 Febre Amarela atenuada - VFA</a:t>
            </a:r>
          </a:p>
        </p:txBody>
      </p:sp>
    </p:spTree>
    <p:extLst>
      <p:ext uri="{BB962C8B-B14F-4D97-AF65-F5344CB8AC3E}">
        <p14:creationId xmlns:p14="http://schemas.microsoft.com/office/powerpoint/2010/main" val="23141650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219456" y="2049984"/>
            <a:ext cx="23920704" cy="102489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400" b="1" dirty="0">
                <a:solidFill>
                  <a:srgbClr val="009BEC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Indicação</a:t>
            </a:r>
          </a:p>
          <a:p>
            <a:pPr algn="just">
              <a:lnSpc>
                <a:spcPct val="150000"/>
              </a:lnSpc>
            </a:pP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Está indicada para </a:t>
            </a: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prevenir a Febre Amarela em residentes ou viajantes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 que se deslocam para as áreas com recomendação de vacinação (ACRV) e países com risco para a doença, a partir dos 9 meses de idade, conforme Calendário Nacional de Vacinação.</a:t>
            </a:r>
          </a:p>
          <a:p>
            <a:pPr algn="just">
              <a:lnSpc>
                <a:spcPct val="150000"/>
              </a:lnSpc>
            </a:pPr>
            <a:endParaRPr lang="pt-BR" sz="4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Para os </a:t>
            </a: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viajantes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 com deslocamento para as ACRV, vacinar de acordo com as normas do Programa Nacional de Imunizações, pelo menos </a:t>
            </a: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15 dias antes da viagem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algn="just">
              <a:lnSpc>
                <a:spcPct val="150000"/>
              </a:lnSpc>
            </a:pPr>
            <a:endParaRPr lang="pt-BR" sz="4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4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Vale ressaltar que todos os Municípios do Estado de Minas Gerais são considerados ACRV desde 2008.</a:t>
            </a:r>
          </a:p>
        </p:txBody>
      </p:sp>
      <p:sp>
        <p:nvSpPr>
          <p:cNvPr id="8" name="Retângulo Arredondado 7"/>
          <p:cNvSpPr/>
          <p:nvPr/>
        </p:nvSpPr>
        <p:spPr>
          <a:xfrm>
            <a:off x="0" y="0"/>
            <a:ext cx="17282160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 Febre Amarela atenuada - VFA</a:t>
            </a:r>
          </a:p>
        </p:txBody>
      </p:sp>
      <p:sp>
        <p:nvSpPr>
          <p:cNvPr id="7" name="CaixaDeTexto 6"/>
          <p:cNvSpPr txBox="1"/>
          <p:nvPr/>
        </p:nvSpPr>
        <p:spPr>
          <a:xfrm>
            <a:off x="109728" y="13240512"/>
            <a:ext cx="240304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Memento Terapêutico, 2024 (FIOCRUZ) e Instrução Normativa do Calendário Nacional de Vacinação de 2024.</a:t>
            </a:r>
          </a:p>
        </p:txBody>
      </p:sp>
    </p:spTree>
    <p:extLst>
      <p:ext uri="{BB962C8B-B14F-4D97-AF65-F5344CB8AC3E}">
        <p14:creationId xmlns:p14="http://schemas.microsoft.com/office/powerpoint/2010/main" val="38510201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219456" y="2462942"/>
            <a:ext cx="23920704" cy="93256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000" b="1" dirty="0">
                <a:solidFill>
                  <a:srgbClr val="009BEC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Esquema vacinal</a:t>
            </a:r>
          </a:p>
          <a:p>
            <a:pPr algn="just">
              <a:lnSpc>
                <a:spcPct val="150000"/>
              </a:lnSpc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u="sng" dirty="0">
                <a:latin typeface="Arial" panose="020B0604020202020204" pitchFamily="34" charset="0"/>
                <a:cs typeface="Arial" panose="020B0604020202020204" pitchFamily="34" charset="0"/>
              </a:rPr>
              <a:t>Crianças entre 9 (nove) meses de vida a menores de 5 (cinco) anos de idade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: Administrar 1 (uma) dose aos 9 (nove) meses de vida, e uma dose de reforço aos 4 (quatro) anos de idade;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u="sng" dirty="0">
                <a:latin typeface="Arial" panose="020B0604020202020204" pitchFamily="34" charset="0"/>
                <a:cs typeface="Arial" panose="020B0604020202020204" pitchFamily="34" charset="0"/>
              </a:rPr>
              <a:t>Pessoas a partir de 5 (cinco) a 59 anos de idade, não vacinada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: Administrar 1 (uma) dose única</a:t>
            </a:r>
          </a:p>
          <a:p>
            <a:pPr algn="just">
              <a:lnSpc>
                <a:spcPct val="150000"/>
              </a:lnSpc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Observação:</a:t>
            </a:r>
          </a:p>
          <a:p>
            <a:pPr algn="just">
              <a:lnSpc>
                <a:spcPct val="150000"/>
              </a:lnSpc>
            </a:pPr>
            <a:endParaRPr lang="pt-BR" sz="40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A pessoa que recebeu uma dose da vacina 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antes de completar (5) cinco anos de idade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, está indicada a 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dose de reforço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, independentemente da idade atual.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40512"/>
            <a:ext cx="240304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Instrução Normativa do Calendário Nacional de Vacinação de 2024.</a:t>
            </a:r>
          </a:p>
        </p:txBody>
      </p:sp>
      <p:sp>
        <p:nvSpPr>
          <p:cNvPr id="7" name="Retângulo Arredondado 6"/>
          <p:cNvSpPr/>
          <p:nvPr/>
        </p:nvSpPr>
        <p:spPr>
          <a:xfrm>
            <a:off x="0" y="0"/>
            <a:ext cx="17282160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 Febre Amarela atenuada - VFA</a:t>
            </a:r>
          </a:p>
        </p:txBody>
      </p:sp>
    </p:spTree>
    <p:extLst>
      <p:ext uri="{BB962C8B-B14F-4D97-AF65-F5344CB8AC3E}">
        <p14:creationId xmlns:p14="http://schemas.microsoft.com/office/powerpoint/2010/main" val="8734160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219456" y="2049984"/>
            <a:ext cx="23920704" cy="102489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4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ATENÇÃO:</a:t>
            </a:r>
          </a:p>
          <a:p>
            <a:pPr algn="just">
              <a:lnSpc>
                <a:spcPct val="150000"/>
              </a:lnSpc>
            </a:pPr>
            <a:endParaRPr lang="pt-BR" sz="44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Não tem indicação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 de vacinação de crianças </a:t>
            </a: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na faixa de idade de 6 a 8 meses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 – Idade mínima para vacinação contra Febre Amarela é 9 meses de idade.</a:t>
            </a:r>
          </a:p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Indivíduos de </a:t>
            </a: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60 anos ou mais de idade 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deverão ter sua </a:t>
            </a: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situação vacinal avaliada (pela equipe de saúde) e caso não haja contra indicação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 – deverão ser vacinados:</a:t>
            </a:r>
          </a:p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endParaRPr lang="pt-BR" sz="4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028700" lvl="1" indent="-5715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DOSE ÚNICA – caso não tenham nenhum registro de dose;</a:t>
            </a:r>
          </a:p>
          <a:p>
            <a:pPr lvl="1" algn="ctr">
              <a:lnSpc>
                <a:spcPct val="150000"/>
              </a:lnSpc>
            </a:pPr>
            <a:r>
              <a:rPr lang="pt-BR" sz="4400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OU</a:t>
            </a:r>
          </a:p>
          <a:p>
            <a:pPr marL="1028700" lvl="1" indent="-5715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REFORÇO – caso tenham registro de uma dose antes dos cinco (05) anos de idade.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40512"/>
            <a:ext cx="240304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Instrução Normativa do Calendário Nacional de Vacinação de 2024.</a:t>
            </a: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094248" y="8189731"/>
            <a:ext cx="5715000" cy="2819400"/>
          </a:xfrm>
          <a:prstGeom prst="rect">
            <a:avLst/>
          </a:prstGeom>
        </p:spPr>
      </p:pic>
      <p:sp>
        <p:nvSpPr>
          <p:cNvPr id="7" name="Retângulo Arredondado 6"/>
          <p:cNvSpPr/>
          <p:nvPr/>
        </p:nvSpPr>
        <p:spPr>
          <a:xfrm>
            <a:off x="0" y="0"/>
            <a:ext cx="17282160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 Febre Amarela atenuada - VFA</a:t>
            </a:r>
          </a:p>
        </p:txBody>
      </p:sp>
    </p:spTree>
    <p:extLst>
      <p:ext uri="{BB962C8B-B14F-4D97-AF65-F5344CB8AC3E}">
        <p14:creationId xmlns:p14="http://schemas.microsoft.com/office/powerpoint/2010/main" val="597533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164592" y="1232600"/>
            <a:ext cx="23920704" cy="117262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36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ATENÇÃO:</a:t>
            </a:r>
          </a:p>
          <a:p>
            <a:pPr algn="just">
              <a:lnSpc>
                <a:spcPct val="150000"/>
              </a:lnSpc>
            </a:pPr>
            <a:endParaRPr lang="pt-BR" sz="36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3600" b="1" dirty="0">
                <a:latin typeface="Arial" panose="020B0604020202020204" pitchFamily="34" charset="0"/>
                <a:cs typeface="Arial" panose="020B0604020202020204" pitchFamily="34" charset="0"/>
              </a:rPr>
              <a:t>CONFIRMAÇÃO DE CIRCULAÇÃO DO VÍRUS AMARÍLICO - MUNICÍPIOS CATEGORIA 3 (Camanducaia; Cambuí; Córrego do Bom Jesus; Estiva; Extrema; Ipuíuna; Itapeva; Monte Sião; Paraisópolis; Poço Fundo; Poços de Caldas; Pouso Alegre; São Lourenço; Sapucaí-Mirim; </a:t>
            </a:r>
            <a:r>
              <a:rPr lang="pt-BR" sz="36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Silvianópolis</a:t>
            </a:r>
            <a:r>
              <a:rPr lang="pt-BR" sz="3600" b="1" dirty="0" smtClean="0">
                <a:latin typeface="Arial" panose="020B0604020202020204" pitchFamily="34" charset="0"/>
                <a:cs typeface="Arial" panose="020B0604020202020204" pitchFamily="34" charset="0"/>
              </a:rPr>
              <a:t>; </a:t>
            </a:r>
            <a:r>
              <a:rPr lang="pt-BR" sz="3600" b="1" dirty="0">
                <a:latin typeface="Arial" panose="020B0604020202020204" pitchFamily="34" charset="0"/>
                <a:cs typeface="Arial" panose="020B0604020202020204" pitchFamily="34" charset="0"/>
              </a:rPr>
              <a:t>Soledade de </a:t>
            </a:r>
            <a:r>
              <a:rPr lang="pt-BR" sz="3600" b="1" dirty="0" smtClean="0">
                <a:latin typeface="Arial" panose="020B0604020202020204" pitchFamily="34" charset="0"/>
                <a:cs typeface="Arial" panose="020B0604020202020204" pitchFamily="34" charset="0"/>
              </a:rPr>
              <a:t>Minas e </a:t>
            </a:r>
            <a:r>
              <a:rPr lang="pt-BR" sz="3600" b="1" dirty="0">
                <a:latin typeface="Arial" panose="020B0604020202020204" pitchFamily="34" charset="0"/>
                <a:cs typeface="Arial" panose="020B0604020202020204" pitchFamily="34" charset="0"/>
              </a:rPr>
              <a:t>Toledo)</a:t>
            </a:r>
          </a:p>
          <a:p>
            <a:pPr algn="just">
              <a:lnSpc>
                <a:spcPct val="150000"/>
              </a:lnSpc>
            </a:pPr>
            <a:endParaRPr lang="pt-BR" sz="36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3600" dirty="0" smtClean="0">
                <a:latin typeface="Arial" panose="020B0604020202020204" pitchFamily="34" charset="0"/>
                <a:cs typeface="Arial" panose="020B0604020202020204" pitchFamily="34" charset="0"/>
              </a:rPr>
              <a:t>Diante </a:t>
            </a:r>
            <a:r>
              <a:rPr lang="pt-BR" sz="3600" dirty="0">
                <a:latin typeface="Arial" panose="020B0604020202020204" pitchFamily="34" charset="0"/>
                <a:cs typeface="Arial" panose="020B0604020202020204" pitchFamily="34" charset="0"/>
              </a:rPr>
              <a:t>da confirmação de circulação do vírus da Febre Amarela (em humanos ou epizootias), a vacinação deve ser considerada para:</a:t>
            </a:r>
          </a:p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3600" b="1" dirty="0">
                <a:latin typeface="Arial" panose="020B0604020202020204" pitchFamily="34" charset="0"/>
                <a:cs typeface="Arial" panose="020B0604020202020204" pitchFamily="34" charset="0"/>
              </a:rPr>
              <a:t>Gestantes que nunca foram vacinadas ou sem comprovante de vacinação</a:t>
            </a:r>
            <a:r>
              <a:rPr lang="pt-BR" sz="3600" dirty="0">
                <a:latin typeface="Arial" panose="020B0604020202020204" pitchFamily="34" charset="0"/>
                <a:cs typeface="Arial" panose="020B0604020202020204" pitchFamily="34" charset="0"/>
              </a:rPr>
              <a:t> – a equipe de saúde deverá realizar a avaliação das condições de saúde e existência de contraindicação à vacinação.</a:t>
            </a:r>
          </a:p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3600" b="1" dirty="0">
                <a:latin typeface="Arial" panose="020B0604020202020204" pitchFamily="34" charset="0"/>
                <a:cs typeface="Arial" panose="020B0604020202020204" pitchFamily="34" charset="0"/>
              </a:rPr>
              <a:t>Mulheres nunca vacinadas ou sem comprovante de vacinação</a:t>
            </a:r>
            <a:r>
              <a:rPr lang="pt-BR" sz="3600" dirty="0">
                <a:latin typeface="Arial" panose="020B0604020202020204" pitchFamily="34" charset="0"/>
                <a:cs typeface="Arial" panose="020B0604020202020204" pitchFamily="34" charset="0"/>
              </a:rPr>
              <a:t>, que estejam amamentando crianças com até 6 meses de vida – importante realizar a ordenha do leite materno antes da vacinação para posterior oferta à criança, pois o aleitamento materno, após a vacinação, deve ser suspenso por 10 dias, com acompanhamento do serviço de Banco de Leite de referência.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40512"/>
            <a:ext cx="240304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Fonte: Instrução Normativa do Calendário Nacional de Vacinação de 2024 e Memorando-Circular nº 126/2024/SES/SUBVS-SVE-DVDTI-CEPI</a:t>
            </a: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984495" y="950976"/>
            <a:ext cx="4680122" cy="2308860"/>
          </a:xfrm>
          <a:prstGeom prst="rect">
            <a:avLst/>
          </a:prstGeom>
        </p:spPr>
      </p:pic>
      <p:sp>
        <p:nvSpPr>
          <p:cNvPr id="7" name="Retângulo Arredondado 6"/>
          <p:cNvSpPr/>
          <p:nvPr/>
        </p:nvSpPr>
        <p:spPr>
          <a:xfrm>
            <a:off x="0" y="0"/>
            <a:ext cx="17282160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 Febre Amarela atenuada - VFA</a:t>
            </a:r>
          </a:p>
        </p:txBody>
      </p:sp>
    </p:spTree>
    <p:extLst>
      <p:ext uri="{BB962C8B-B14F-4D97-AF65-F5344CB8AC3E}">
        <p14:creationId xmlns:p14="http://schemas.microsoft.com/office/powerpoint/2010/main" val="11542134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219456" y="1899235"/>
            <a:ext cx="23920704" cy="739754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3200" b="1" dirty="0">
                <a:solidFill>
                  <a:srgbClr val="009BEC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Registro no e-SUS APS ou SI-PNI ou Sistema Próprio/proprietário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Memorando-Circular nº 93/2024/SES/SUBVS-SVE-DVDTI-CEPI.* Respeitar intervalo mínimo de 30 dias entre as doses.</a:t>
            </a:r>
          </a:p>
        </p:txBody>
      </p:sp>
      <p:graphicFrame>
        <p:nvGraphicFramePr>
          <p:cNvPr id="3" name="Tabela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48758307"/>
              </p:ext>
            </p:extLst>
          </p:nvPr>
        </p:nvGraphicFramePr>
        <p:xfrm>
          <a:off x="4774938" y="3438037"/>
          <a:ext cx="19143408" cy="8686800"/>
        </p:xfrm>
        <a:graphic>
          <a:graphicData uri="http://schemas.openxmlformats.org/drawingml/2006/table">
            <a:tbl>
              <a:tblPr firstRow="1" bandRow="1">
                <a:tableStyleId>{7DF18680-E054-41AD-8BC1-D1AEF772440D}</a:tableStyleId>
              </a:tblPr>
              <a:tblGrid>
                <a:gridCol w="4785852">
                  <a:extLst>
                    <a:ext uri="{9D8B030D-6E8A-4147-A177-3AD203B41FA5}">
                      <a16:colId xmlns:a16="http://schemas.microsoft.com/office/drawing/2014/main" val="2799391691"/>
                    </a:ext>
                  </a:extLst>
                </a:gridCol>
                <a:gridCol w="4785852">
                  <a:extLst>
                    <a:ext uri="{9D8B030D-6E8A-4147-A177-3AD203B41FA5}">
                      <a16:colId xmlns:a16="http://schemas.microsoft.com/office/drawing/2014/main" val="3759814883"/>
                    </a:ext>
                  </a:extLst>
                </a:gridCol>
                <a:gridCol w="4785852">
                  <a:extLst>
                    <a:ext uri="{9D8B030D-6E8A-4147-A177-3AD203B41FA5}">
                      <a16:colId xmlns:a16="http://schemas.microsoft.com/office/drawing/2014/main" val="2974953932"/>
                    </a:ext>
                  </a:extLst>
                </a:gridCol>
                <a:gridCol w="4785852">
                  <a:extLst>
                    <a:ext uri="{9D8B030D-6E8A-4147-A177-3AD203B41FA5}">
                      <a16:colId xmlns:a16="http://schemas.microsoft.com/office/drawing/2014/main" val="281471256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FAIXA ETÁRIA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TIPO DOSE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ESTRATÉGIA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APRAZAMENTO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58850321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≥ 9 meses a &lt; 5 anos</a:t>
                      </a:r>
                    </a:p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sem</a:t>
                      </a:r>
                      <a:r>
                        <a:rPr lang="pt-BR" sz="3600" baseline="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nenhuma dose</a:t>
                      </a:r>
                      <a:endParaRPr lang="pt-B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sz="3600" dirty="0">
                          <a:solidFill>
                            <a:srgbClr val="FF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DOSE</a:t>
                      </a:r>
                      <a:r>
                        <a:rPr lang="pt-BR" sz="3600" baseline="0" dirty="0">
                          <a:solidFill>
                            <a:srgbClr val="FF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(D)</a:t>
                      </a:r>
                      <a:endParaRPr lang="pt-BR" dirty="0">
                        <a:solidFill>
                          <a:srgbClr val="FF0000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ROTINA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REFORÇO* – 4</a:t>
                      </a:r>
                      <a:r>
                        <a:rPr lang="pt-BR" sz="3600" baseline="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anos</a:t>
                      </a:r>
                      <a:endParaRPr lang="pt-BR" sz="36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76255651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≥ 4 anos e &lt; 5 anos sem nenhuma dose</a:t>
                      </a:r>
                      <a:endParaRPr lang="pt-B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sz="3600" dirty="0">
                          <a:solidFill>
                            <a:srgbClr val="FF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DOSE (D)</a:t>
                      </a:r>
                      <a:endParaRPr lang="pt-BR" dirty="0">
                        <a:solidFill>
                          <a:srgbClr val="FF0000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ROTINA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REFORÇO*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57301058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≥ 5 anos com DOSE 1 antes dos 5 anos</a:t>
                      </a:r>
                      <a:endParaRPr lang="pt-B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REFORÇO (REF)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ROTINA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NÃO</a:t>
                      </a:r>
                      <a:r>
                        <a:rPr lang="pt-BR" baseline="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TEM APRAZAMENTO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2270494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≥ 5 anos sem nenhuma dose antes dos 5 anos</a:t>
                      </a:r>
                      <a:endParaRPr lang="pt-B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solidFill>
                            <a:srgbClr val="FF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DOSE</a:t>
                      </a:r>
                      <a:r>
                        <a:rPr lang="pt-BR" sz="3600" baseline="0" dirty="0">
                          <a:solidFill>
                            <a:srgbClr val="FF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ÚNICA (DU)</a:t>
                      </a:r>
                      <a:endParaRPr lang="pt-BR" dirty="0">
                        <a:solidFill>
                          <a:srgbClr val="FF0000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ctr" defTabSz="1828709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BR" sz="36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ROTINA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pt-BR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NÃO</a:t>
                      </a:r>
                      <a:r>
                        <a:rPr lang="pt-BR" baseline="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TEM APRAZAMENTO</a:t>
                      </a:r>
                      <a:endParaRPr lang="pt-B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522925690"/>
                  </a:ext>
                </a:extLst>
              </a:tr>
            </a:tbl>
          </a:graphicData>
        </a:graphic>
      </p:graphicFrame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64983" y="6393370"/>
            <a:ext cx="3888141" cy="2776133"/>
          </a:xfrm>
          <a:prstGeom prst="rect">
            <a:avLst/>
          </a:prstGeom>
        </p:spPr>
      </p:pic>
      <p:sp>
        <p:nvSpPr>
          <p:cNvPr id="7" name="Retângulo Arredondado 6"/>
          <p:cNvSpPr/>
          <p:nvPr/>
        </p:nvSpPr>
        <p:spPr>
          <a:xfrm>
            <a:off x="0" y="0"/>
            <a:ext cx="17282160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 Febre Amarela atenuada - VFA</a:t>
            </a:r>
          </a:p>
        </p:txBody>
      </p:sp>
    </p:spTree>
    <p:extLst>
      <p:ext uri="{BB962C8B-B14F-4D97-AF65-F5344CB8AC3E}">
        <p14:creationId xmlns:p14="http://schemas.microsoft.com/office/powerpoint/2010/main" val="20336007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aixaDeTexto 6">
            <a:extLst>
              <a:ext uri="{FF2B5EF4-FFF2-40B4-BE49-F238E27FC236}">
                <a16:creationId xmlns:a16="http://schemas.microsoft.com/office/drawing/2014/main" id="{1C17E655-08C6-AB4D-956A-FD56F9F38106}"/>
              </a:ext>
            </a:extLst>
          </p:cNvPr>
          <p:cNvSpPr txBox="1"/>
          <p:nvPr/>
        </p:nvSpPr>
        <p:spPr>
          <a:xfrm>
            <a:off x="1243584" y="3885787"/>
            <a:ext cx="22823424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9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Epizootias e Vacinação, Minas Gerais,  ciclo 2024/2025.</a:t>
            </a:r>
            <a:endParaRPr lang="pt-BR" sz="9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341608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219456" y="2574561"/>
            <a:ext cx="23920704" cy="9211561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Epizootias e vacinação:</a:t>
            </a:r>
          </a:p>
          <a:p>
            <a:pPr algn="just">
              <a:lnSpc>
                <a:spcPct val="150000"/>
              </a:lnSpc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Diante da identificação da epizootia (morte de primata não humano) no território, dever ser iniciado as ações de busca de não vacinados através das estratégias de 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Intensificação Vacinal e/ou Monitoramento Rápido de Coberturas Vacinais – MRC.</a:t>
            </a:r>
          </a:p>
          <a:p>
            <a:pPr algn="just">
              <a:lnSpc>
                <a:spcPct val="150000"/>
              </a:lnSpc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Quem deve realizar:</a:t>
            </a:r>
          </a:p>
          <a:p>
            <a:pPr algn="just">
              <a:lnSpc>
                <a:spcPct val="150000"/>
              </a:lnSpc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INTENSIFICAÇÃO VACINAL 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– Todos os municípios 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CATEGORIA 3;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MRC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 – Todos os municípios 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CATEGORIA 2 e 3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</p:txBody>
      </p:sp>
      <p:sp>
        <p:nvSpPr>
          <p:cNvPr id="7" name="Retângulo Arredondado 6"/>
          <p:cNvSpPr/>
          <p:nvPr/>
        </p:nvSpPr>
        <p:spPr>
          <a:xfrm>
            <a:off x="0" y="0"/>
            <a:ext cx="17410176" cy="1152144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Epizootias e vacinação contra a Febre Amarela</a:t>
            </a:r>
          </a:p>
        </p:txBody>
      </p:sp>
      <p:sp>
        <p:nvSpPr>
          <p:cNvPr id="8" name="CaixaDeTexto 7"/>
          <p:cNvSpPr txBox="1"/>
          <p:nvPr/>
        </p:nvSpPr>
        <p:spPr>
          <a:xfrm>
            <a:off x="109728" y="13240512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</p:spTree>
    <p:extLst>
      <p:ext uri="{BB962C8B-B14F-4D97-AF65-F5344CB8AC3E}">
        <p14:creationId xmlns:p14="http://schemas.microsoft.com/office/powerpoint/2010/main" val="32476918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Arredondado 8"/>
          <p:cNvSpPr/>
          <p:nvPr/>
        </p:nvSpPr>
        <p:spPr>
          <a:xfrm>
            <a:off x="36577" y="0"/>
            <a:ext cx="17501616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Categorização dos municípios conforme epizootias, Minas Gerais, ciclo 2024/2025</a:t>
            </a:r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7914" y="1164888"/>
            <a:ext cx="16778941" cy="11880000"/>
          </a:xfrm>
          <a:prstGeom prst="rect">
            <a:avLst/>
          </a:prstGeom>
        </p:spPr>
      </p:pic>
      <p:sp>
        <p:nvSpPr>
          <p:cNvPr id="6" name="CaixaDeTexto 5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</p:spTree>
    <p:extLst>
      <p:ext uri="{BB962C8B-B14F-4D97-AF65-F5344CB8AC3E}">
        <p14:creationId xmlns:p14="http://schemas.microsoft.com/office/powerpoint/2010/main" val="36579576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Diagrama 9"/>
          <p:cNvGraphicFramePr/>
          <p:nvPr>
            <p:extLst>
              <p:ext uri="{D42A27DB-BD31-4B8C-83A1-F6EECF244321}">
                <p14:modId xmlns:p14="http://schemas.microsoft.com/office/powerpoint/2010/main" val="3442867142"/>
              </p:ext>
            </p:extLst>
          </p:nvPr>
        </p:nvGraphicFramePr>
        <p:xfrm>
          <a:off x="109728" y="2677475"/>
          <a:ext cx="10922065" cy="1042086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graphicFrame>
        <p:nvGraphicFramePr>
          <p:cNvPr id="11" name="Diagrama 10"/>
          <p:cNvGraphicFramePr/>
          <p:nvPr>
            <p:extLst>
              <p:ext uri="{D42A27DB-BD31-4B8C-83A1-F6EECF244321}">
                <p14:modId xmlns:p14="http://schemas.microsoft.com/office/powerpoint/2010/main" val="1675438646"/>
              </p:ext>
            </p:extLst>
          </p:nvPr>
        </p:nvGraphicFramePr>
        <p:xfrm>
          <a:off x="12669455" y="2677475"/>
          <a:ext cx="10922065" cy="1042086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8" r:lo="rId9" r:qs="rId10" r:cs="rId11"/>
          </a:graphicData>
        </a:graphic>
      </p:graphicFrame>
      <p:sp>
        <p:nvSpPr>
          <p:cNvPr id="12" name="Retângulo 11"/>
          <p:cNvSpPr/>
          <p:nvPr/>
        </p:nvSpPr>
        <p:spPr>
          <a:xfrm>
            <a:off x="3257328" y="1742652"/>
            <a:ext cx="462686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40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Ciclo 2022/2023</a:t>
            </a:r>
          </a:p>
        </p:txBody>
      </p:sp>
      <p:sp>
        <p:nvSpPr>
          <p:cNvPr id="13" name="Retângulo 12"/>
          <p:cNvSpPr/>
          <p:nvPr/>
        </p:nvSpPr>
        <p:spPr>
          <a:xfrm>
            <a:off x="16365695" y="1742652"/>
            <a:ext cx="462686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40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Ciclo 2023/2024</a:t>
            </a:r>
          </a:p>
        </p:txBody>
      </p:sp>
      <p:sp>
        <p:nvSpPr>
          <p:cNvPr id="9" name="Retângulo Arredondado 8"/>
          <p:cNvSpPr/>
          <p:nvPr/>
        </p:nvSpPr>
        <p:spPr>
          <a:xfrm>
            <a:off x="36577" y="0"/>
            <a:ext cx="17501616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Categorização dos municípios conforme epizootias, Minas Gerais, 2022 a 2024</a:t>
            </a:r>
          </a:p>
        </p:txBody>
      </p:sp>
      <p:sp>
        <p:nvSpPr>
          <p:cNvPr id="2" name="Retângulo Arredondado 1"/>
          <p:cNvSpPr/>
          <p:nvPr/>
        </p:nvSpPr>
        <p:spPr>
          <a:xfrm>
            <a:off x="7884191" y="10094976"/>
            <a:ext cx="4236623" cy="2615184"/>
          </a:xfrm>
          <a:prstGeom prst="roundRect">
            <a:avLst/>
          </a:prstGeom>
          <a:ln w="57150">
            <a:solidFill>
              <a:srgbClr val="FF0000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BRASILIA DE MINAS 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MONTE SANTO DE MINAS 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UBERABA</a:t>
            </a:r>
          </a:p>
        </p:txBody>
      </p:sp>
      <p:sp>
        <p:nvSpPr>
          <p:cNvPr id="15" name="Retângulo Arredondado 14"/>
          <p:cNvSpPr/>
          <p:nvPr/>
        </p:nvSpPr>
        <p:spPr>
          <a:xfrm>
            <a:off x="20153376" y="10094976"/>
            <a:ext cx="3986784" cy="2615184"/>
          </a:xfrm>
          <a:prstGeom prst="roundRect">
            <a:avLst/>
          </a:prstGeom>
          <a:ln w="57150">
            <a:solidFill>
              <a:srgbClr val="FF0000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BELO HORIZONTE 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BUENO BRANDAO 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MONTE SIAO 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SANTA RITA DE CALDAS</a:t>
            </a:r>
          </a:p>
          <a:p>
            <a:pPr marL="457200" indent="-457200" algn="ctr">
              <a:buFont typeface="+mj-lt"/>
              <a:buAutoNum type="arabicPeriod"/>
            </a:pPr>
            <a:r>
              <a:rPr lang="pt-BR" sz="2400" dirty="0"/>
              <a:t>EXTREMA</a:t>
            </a:r>
          </a:p>
        </p:txBody>
      </p:sp>
      <p:sp>
        <p:nvSpPr>
          <p:cNvPr id="14" name="CaixaDeTexto 13"/>
          <p:cNvSpPr txBox="1"/>
          <p:nvPr/>
        </p:nvSpPr>
        <p:spPr>
          <a:xfrm>
            <a:off x="109728" y="132969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 com base na planilha de Monitoramento da CEVARB. 2022/2023 - Atualizada em 14/07/2023 e 2023/2024 – atualizada em 09/08/2024. </a:t>
            </a:r>
          </a:p>
        </p:txBody>
      </p:sp>
    </p:spTree>
    <p:extLst>
      <p:ext uri="{BB962C8B-B14F-4D97-AF65-F5344CB8AC3E}">
        <p14:creationId xmlns:p14="http://schemas.microsoft.com/office/powerpoint/2010/main" val="18450113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0" grpId="0">
        <p:bldAsOne/>
      </p:bldGraphic>
      <p:bldGraphic spid="11" grpId="0">
        <p:bldAsOne/>
      </p:bldGraphic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 com base na planilha de Monitoramento da CEVARB. Atualizada em 18/04/2024. </a:t>
            </a:r>
          </a:p>
        </p:txBody>
      </p:sp>
      <p:sp>
        <p:nvSpPr>
          <p:cNvPr id="6" name="Retângulo 5"/>
          <p:cNvSpPr/>
          <p:nvPr/>
        </p:nvSpPr>
        <p:spPr>
          <a:xfrm>
            <a:off x="109728" y="11964"/>
            <a:ext cx="17629632" cy="21236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44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Distribuição das áreas com evidências de circulação do vírus amarílico (Categoria 3), áreas limítrofes e áreas com ocorrência de epizootias em Minas Gerais, 2022 a 2024. </a:t>
            </a:r>
          </a:p>
        </p:txBody>
      </p:sp>
      <p:pic>
        <p:nvPicPr>
          <p:cNvPr id="7" name="Imagem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3241" y="4730766"/>
            <a:ext cx="11216965" cy="8290800"/>
          </a:xfrm>
          <a:prstGeom prst="rect">
            <a:avLst/>
          </a:prstGeom>
        </p:spPr>
      </p:pic>
      <p:sp>
        <p:nvSpPr>
          <p:cNvPr id="9" name="Retângulo 8"/>
          <p:cNvSpPr/>
          <p:nvPr/>
        </p:nvSpPr>
        <p:spPr>
          <a:xfrm>
            <a:off x="3598291" y="3550065"/>
            <a:ext cx="462686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40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Ciclo 2022/2023</a:t>
            </a:r>
          </a:p>
        </p:txBody>
      </p:sp>
      <p:sp>
        <p:nvSpPr>
          <p:cNvPr id="10" name="Retângulo 9"/>
          <p:cNvSpPr/>
          <p:nvPr/>
        </p:nvSpPr>
        <p:spPr>
          <a:xfrm>
            <a:off x="16442210" y="3550065"/>
            <a:ext cx="462686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40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Ciclo 2023/2024</a:t>
            </a: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124944" y="4669561"/>
            <a:ext cx="12156478" cy="84132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71639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Espaço Reservado para Conteúdo 4" descr="Interface gráfica do usuário, Texto, chat ou mensagem de texto&#10;&#10;O conteúdo gerado por IA pode estar incorreto.">
            <a:extLst>
              <a:ext uri="{FF2B5EF4-FFF2-40B4-BE49-F238E27FC236}">
                <a16:creationId xmlns:a16="http://schemas.microsoft.com/office/drawing/2014/main" id="{E2FA1312-E740-D47D-652A-49D44D272C7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14867" y="2818529"/>
            <a:ext cx="9870753" cy="8702109"/>
          </a:xfrm>
          <a:prstGeom prst="rect">
            <a:avLst/>
          </a:prstGeom>
        </p:spPr>
      </p:pic>
      <p:grpSp>
        <p:nvGrpSpPr>
          <p:cNvPr id="15" name="Agrupar 14"/>
          <p:cNvGrpSpPr/>
          <p:nvPr/>
        </p:nvGrpSpPr>
        <p:grpSpPr>
          <a:xfrm>
            <a:off x="4648071" y="3637554"/>
            <a:ext cx="5380542" cy="6860449"/>
            <a:chOff x="2402696" y="2141576"/>
            <a:chExt cx="2690446" cy="3430448"/>
          </a:xfrm>
        </p:grpSpPr>
        <p:sp>
          <p:nvSpPr>
            <p:cNvPr id="6" name="CaixaDeTexto 5"/>
            <p:cNvSpPr txBox="1"/>
            <p:nvPr/>
          </p:nvSpPr>
          <p:spPr>
            <a:xfrm>
              <a:off x="2402696" y="2141576"/>
              <a:ext cx="2690446" cy="492475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pt-BR" sz="5800" dirty="0"/>
                <a:t>715 municípios</a:t>
              </a:r>
            </a:p>
          </p:txBody>
        </p:sp>
        <p:sp>
          <p:nvSpPr>
            <p:cNvPr id="7" name="CaixaDeTexto 6"/>
            <p:cNvSpPr txBox="1"/>
            <p:nvPr/>
          </p:nvSpPr>
          <p:spPr>
            <a:xfrm>
              <a:off x="2402696" y="3605154"/>
              <a:ext cx="2690446" cy="492475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pt-BR" sz="5800" dirty="0"/>
                <a:t>121 municípios</a:t>
              </a:r>
            </a:p>
          </p:txBody>
        </p:sp>
        <p:sp>
          <p:nvSpPr>
            <p:cNvPr id="8" name="CaixaDeTexto 7"/>
            <p:cNvSpPr txBox="1"/>
            <p:nvPr/>
          </p:nvSpPr>
          <p:spPr>
            <a:xfrm>
              <a:off x="2402696" y="5079549"/>
              <a:ext cx="2690446" cy="492475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pt-BR" sz="5800" dirty="0"/>
                <a:t>17 municípios</a:t>
              </a:r>
            </a:p>
          </p:txBody>
        </p:sp>
      </p:grpSp>
      <p:sp>
        <p:nvSpPr>
          <p:cNvPr id="10" name="Título 1">
            <a:extLst>
              <a:ext uri="{FF2B5EF4-FFF2-40B4-BE49-F238E27FC236}">
                <a16:creationId xmlns:a16="http://schemas.microsoft.com/office/drawing/2014/main" id="{D02C1211-8458-1DBD-90B6-E90CDA7A94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65197" y="383224"/>
            <a:ext cx="14549956" cy="1880785"/>
          </a:xfrm>
        </p:spPr>
        <p:txBody>
          <a:bodyPr vert="horz" lIns="182868" tIns="91434" rIns="182868" bIns="91434" rtlCol="0" anchor="ctr">
            <a:normAutofit/>
          </a:bodyPr>
          <a:lstStyle/>
          <a:p>
            <a:pPr algn="ctr">
              <a:lnSpc>
                <a:spcPct val="100000"/>
              </a:lnSpc>
            </a:pPr>
            <a:r>
              <a:rPr lang="pt-BR" sz="4400" b="1" dirty="0">
                <a:solidFill>
                  <a:srgbClr val="0070C0"/>
                </a:solidFill>
                <a:latin typeface="Arial"/>
                <a:cs typeface="Arial"/>
              </a:rPr>
              <a:t>Categorização dos municípios conforme epizootias, </a:t>
            </a:r>
            <a:br>
              <a:rPr lang="pt-BR" sz="4400" b="1" dirty="0">
                <a:solidFill>
                  <a:srgbClr val="0070C0"/>
                </a:solidFill>
                <a:latin typeface="Arial"/>
                <a:cs typeface="Arial"/>
              </a:rPr>
            </a:br>
            <a:r>
              <a:rPr lang="pt-BR" sz="4400" b="1" dirty="0">
                <a:solidFill>
                  <a:srgbClr val="0070C0"/>
                </a:solidFill>
                <a:latin typeface="Arial"/>
                <a:cs typeface="Arial"/>
              </a:rPr>
              <a:t>Minas Gerais, ciclo 2024/2025</a:t>
            </a:r>
            <a:endParaRPr lang="pt-BR" sz="4400" dirty="0"/>
          </a:p>
        </p:txBody>
      </p:sp>
      <p:sp>
        <p:nvSpPr>
          <p:cNvPr id="12" name="Retângulo Arredondado 11"/>
          <p:cNvSpPr/>
          <p:nvPr/>
        </p:nvSpPr>
        <p:spPr>
          <a:xfrm>
            <a:off x="11929529" y="6101311"/>
            <a:ext cx="5398125" cy="6277299"/>
          </a:xfrm>
          <a:prstGeom prst="round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numCol="1" rtlCol="0" anchor="t"/>
          <a:lstStyle/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CAMANDUCAIA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CAMBUÍ 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CÓRREGO DO BOM JESUS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ESTIVA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EXTREMA 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IPUÍUNA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ITAPEVA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MONTE SIÃO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PARAISÓPOLIS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POÇO FUNDO 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POÇOS DE CALDAS 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POUSO ALEGRE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SÃO LOURENÇO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SAPUCAÍ-MIRIM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SILVIANÓPOLIS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SOLEDADE DE MINAS</a:t>
            </a:r>
          </a:p>
          <a:p>
            <a:pPr marL="685766" indent="-685766">
              <a:buFont typeface="+mj-lt"/>
              <a:buAutoNum type="arabicPeriod"/>
            </a:pPr>
            <a:r>
              <a:rPr lang="pt-BR" sz="2100" dirty="0">
                <a:latin typeface="Arial" panose="020B0604020202020204" pitchFamily="34" charset="0"/>
                <a:cs typeface="Arial" panose="020B0604020202020204" pitchFamily="34" charset="0"/>
              </a:rPr>
              <a:t>TOLEDO</a:t>
            </a:r>
          </a:p>
        </p:txBody>
      </p:sp>
      <p:sp>
        <p:nvSpPr>
          <p:cNvPr id="13" name="Retângulo com Canto Diagonal Aparado 12"/>
          <p:cNvSpPr/>
          <p:nvPr/>
        </p:nvSpPr>
        <p:spPr>
          <a:xfrm>
            <a:off x="16215153" y="3611839"/>
            <a:ext cx="7206741" cy="1916599"/>
          </a:xfrm>
          <a:prstGeom prst="snip2Diag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pt-BR" sz="22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3,4,6,9,10,11,12,14  e 17- Epizootia confirmada</a:t>
            </a:r>
          </a:p>
          <a:p>
            <a:pPr algn="ctr">
              <a:lnSpc>
                <a:spcPct val="150000"/>
              </a:lnSpc>
            </a:pPr>
            <a:r>
              <a:rPr lang="pt-BR" sz="22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1,2,5,7,8, 15 e 16 - Casos humanos confirmados</a:t>
            </a:r>
          </a:p>
        </p:txBody>
      </p:sp>
      <p:sp>
        <p:nvSpPr>
          <p:cNvPr id="14" name="Seta Dobrada para Cima 13"/>
          <p:cNvSpPr/>
          <p:nvPr/>
        </p:nvSpPr>
        <p:spPr>
          <a:xfrm>
            <a:off x="17460329" y="5697426"/>
            <a:ext cx="3292118" cy="4829368"/>
          </a:xfrm>
          <a:prstGeom prst="bent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3600"/>
          </a:p>
        </p:txBody>
      </p:sp>
      <p:sp>
        <p:nvSpPr>
          <p:cNvPr id="16" name="CaixaDeTexto 15"/>
          <p:cNvSpPr txBox="1"/>
          <p:nvPr/>
        </p:nvSpPr>
        <p:spPr>
          <a:xfrm>
            <a:off x="238706" y="12667968"/>
            <a:ext cx="1957981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2400" dirty="0"/>
              <a:t>Fonte: CEPI/DVDTI/SVE/</a:t>
            </a:r>
            <a:r>
              <a:rPr lang="pt-BR" sz="2400" dirty="0" err="1"/>
              <a:t>SubVS</a:t>
            </a:r>
            <a:r>
              <a:rPr lang="pt-BR" sz="2400" dirty="0"/>
              <a:t>/SES-MG com base na planilha de Monitoramento da CEVARB atualizada em 31/03/2025</a:t>
            </a:r>
          </a:p>
        </p:txBody>
      </p:sp>
    </p:spTree>
    <p:extLst>
      <p:ext uri="{BB962C8B-B14F-4D97-AF65-F5344CB8AC3E}">
        <p14:creationId xmlns:p14="http://schemas.microsoft.com/office/powerpoint/2010/main" val="11592297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C74390F-D3A5-5A44-57CD-280CFCCE47E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object 11">
            <a:extLst>
              <a:ext uri="{FF2B5EF4-FFF2-40B4-BE49-F238E27FC236}">
                <a16:creationId xmlns:a16="http://schemas.microsoft.com/office/drawing/2014/main" id="{CDB359ED-291F-38DB-E65D-24611799C287}"/>
              </a:ext>
            </a:extLst>
          </p:cNvPr>
          <p:cNvSpPr txBox="1"/>
          <p:nvPr/>
        </p:nvSpPr>
        <p:spPr>
          <a:xfrm>
            <a:off x="717175" y="1884510"/>
            <a:ext cx="12299577" cy="10781361"/>
          </a:xfrm>
          <a:prstGeom prst="rect">
            <a:avLst/>
          </a:prstGeom>
        </p:spPr>
        <p:txBody>
          <a:bodyPr vert="horz" wrap="square" lIns="0" tIns="19253" rIns="0" bIns="0" rtlCol="0">
            <a:spAutoFit/>
          </a:bodyPr>
          <a:lstStyle>
            <a:defPPr>
              <a:defRPr lang="en-US"/>
            </a:defPPr>
            <a:lvl1pPr marL="0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304770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09539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14309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219078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523848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828617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133387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438156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5403">
              <a:spcBef>
                <a:spcPts val="152"/>
              </a:spcBef>
            </a:pPr>
            <a:r>
              <a:rPr sz="2400" b="1" spc="12" dirty="0">
                <a:cs typeface="Arial"/>
              </a:rPr>
              <a:t>202</a:t>
            </a:r>
            <a:r>
              <a:rPr lang="pt-BR" sz="2400" b="1" spc="12" dirty="0">
                <a:cs typeface="Arial"/>
              </a:rPr>
              <a:t>2</a:t>
            </a:r>
            <a:r>
              <a:rPr sz="2400" b="1" spc="-6" dirty="0">
                <a:cs typeface="Arial"/>
              </a:rPr>
              <a:t>/</a:t>
            </a:r>
            <a:r>
              <a:rPr sz="2400" b="1" spc="12" dirty="0">
                <a:cs typeface="Arial"/>
              </a:rPr>
              <a:t>202</a:t>
            </a:r>
            <a:r>
              <a:rPr lang="pt-BR" sz="2400" b="1" spc="12" dirty="0" smtClean="0">
                <a:cs typeface="Arial"/>
              </a:rPr>
              <a:t>3</a:t>
            </a:r>
          </a:p>
          <a:p>
            <a:pPr lvl="0"/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Epizootia em Brasília de Minas  NOV/22</a:t>
            </a:r>
            <a:endParaRPr lang="pt-BR" sz="2400" dirty="0">
              <a:solidFill>
                <a:schemeClr val="dk1"/>
              </a:solidFill>
              <a:ea typeface="Calibri"/>
              <a:cs typeface="Arial"/>
            </a:endParaRPr>
          </a:p>
          <a:p>
            <a:pPr lvl="0"/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Epizootia Uberaba  DEZ/22</a:t>
            </a:r>
            <a:endParaRPr lang="pt-BR" sz="2400" dirty="0">
              <a:solidFill>
                <a:schemeClr val="dk1"/>
              </a:solidFill>
              <a:cs typeface="Arial"/>
            </a:endParaRP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Caso humano em Vargem Grande do Sul/ SP JAN/23</a:t>
            </a:r>
            <a:endParaRPr lang="pt-BR" sz="2400" dirty="0">
              <a:solidFill>
                <a:schemeClr val="dk1"/>
              </a:solidFill>
              <a:ea typeface="Calibri"/>
              <a:cs typeface="Calibri"/>
            </a:endParaRP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Óbito humano em Monte Santo de Minas FEV/23</a:t>
            </a:r>
            <a:endParaRPr lang="pt-BR" sz="2400" dirty="0">
              <a:solidFill>
                <a:schemeClr val="dk1"/>
              </a:solidFill>
              <a:ea typeface="Calibri"/>
              <a:cs typeface="Calibri"/>
            </a:endParaRP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Óbito humano em São Sebastião do Grama/SP FEV/23</a:t>
            </a:r>
            <a:endParaRPr lang="pt-BR" sz="2400" dirty="0">
              <a:solidFill>
                <a:schemeClr val="dk1"/>
              </a:solidFill>
              <a:ea typeface="Calibri"/>
              <a:cs typeface="Calibri"/>
            </a:endParaRP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Óbito Humano em São João da Boa Vista/SP ABR/23 </a:t>
            </a:r>
            <a:endParaRPr lang="pt-BR" sz="2400" dirty="0">
              <a:solidFill>
                <a:schemeClr val="dk1"/>
              </a:solidFill>
              <a:ea typeface="Calibri"/>
              <a:cs typeface="Calibri"/>
            </a:endParaRPr>
          </a:p>
          <a:p>
            <a:pPr marL="15403">
              <a:spcBef>
                <a:spcPts val="152"/>
              </a:spcBef>
            </a:pPr>
            <a:endParaRPr lang="pt-BR" sz="2400" b="1" spc="12" dirty="0" smtClean="0">
              <a:cs typeface="Arial"/>
            </a:endParaRPr>
          </a:p>
          <a:p>
            <a:pPr marL="15403">
              <a:spcBef>
                <a:spcPts val="152"/>
              </a:spcBef>
            </a:pPr>
            <a:r>
              <a:rPr lang="pt-BR" sz="2400" b="1" spc="12" dirty="0" smtClean="0">
                <a:cs typeface="Arial"/>
              </a:rPr>
              <a:t>2023</a:t>
            </a:r>
            <a:r>
              <a:rPr lang="pt-BR" sz="2400" b="1" spc="-6" dirty="0" smtClean="0">
                <a:cs typeface="Arial"/>
              </a:rPr>
              <a:t>/</a:t>
            </a:r>
            <a:r>
              <a:rPr lang="pt-BR" sz="2400" b="1" spc="12" dirty="0" smtClean="0">
                <a:cs typeface="Arial"/>
              </a:rPr>
              <a:t>2024</a:t>
            </a: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Epizootia em Bueno Brandão (N=2) MAR 24</a:t>
            </a: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8. Óbito humano Monte Sião | Águas de Lindóia/SP MAR 24</a:t>
            </a:r>
            <a:endParaRPr lang="pt-BR" sz="2400" dirty="0">
              <a:solidFill>
                <a:schemeClr val="dk1"/>
              </a:solidFill>
              <a:ea typeface="Calibri"/>
              <a:cs typeface="Calibri"/>
            </a:endParaRP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9. Caso em Serra Negra/SP  MAR/24</a:t>
            </a:r>
            <a:endParaRPr lang="pt-BR" sz="2400" dirty="0">
              <a:solidFill>
                <a:schemeClr val="dk1"/>
              </a:solidFill>
              <a:ea typeface="Calibri"/>
              <a:cs typeface="Calibri"/>
            </a:endParaRP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10. Epizootia em Santa Rita de Caldas MAIO 24</a:t>
            </a:r>
            <a:endParaRPr lang="pt-BR" sz="2400" dirty="0">
              <a:solidFill>
                <a:schemeClr val="dk1"/>
              </a:solidFill>
              <a:cs typeface="Arial"/>
            </a:endParaRPr>
          </a:p>
          <a:p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Epizootia em Extrema JUN 24</a:t>
            </a:r>
            <a:endParaRPr lang="pt-BR" sz="2400" dirty="0">
              <a:solidFill>
                <a:schemeClr val="dk1"/>
              </a:solidFill>
              <a:ea typeface="Calibri"/>
              <a:cs typeface="Calibri"/>
            </a:endParaRPr>
          </a:p>
          <a:p>
            <a:pPr lvl="0"/>
            <a:r>
              <a:rPr lang="pt-BR" sz="2400" dirty="0">
                <a:solidFill>
                  <a:schemeClr val="dk1"/>
                </a:solidFill>
                <a:cs typeface="Calibri"/>
                <a:sym typeface="Calibri"/>
              </a:rPr>
              <a:t>Epizootia em </a:t>
            </a:r>
            <a:r>
              <a:rPr lang="pt-BR" sz="2400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Belo Horizonte </a:t>
            </a:r>
            <a:r>
              <a:rPr lang="pt-BR" sz="2400" dirty="0" smtClean="0">
                <a:solidFill>
                  <a:schemeClr val="dk1"/>
                </a:solidFill>
                <a:ea typeface="Calibri"/>
                <a:cs typeface="Calibri"/>
                <a:sym typeface="Calibri"/>
              </a:rPr>
              <a:t>JUN/24</a:t>
            </a:r>
          </a:p>
          <a:p>
            <a:pPr lvl="0"/>
            <a:endParaRPr lang="pt-BR" sz="2400" dirty="0">
              <a:solidFill>
                <a:schemeClr val="dk1"/>
              </a:solidFill>
              <a:ea typeface="Calibri"/>
              <a:cs typeface="Calibri"/>
              <a:sym typeface="Calibri"/>
            </a:endParaRPr>
          </a:p>
          <a:p>
            <a:r>
              <a:rPr lang="pt-BR" sz="2400" dirty="0">
                <a:solidFill>
                  <a:srgbClr val="002060"/>
                </a:solidFill>
              </a:rPr>
              <a:t>Maio e junho  50% das epizootias da URS de Pouso Alegre</a:t>
            </a:r>
          </a:p>
          <a:p>
            <a:pPr lvl="0"/>
            <a:endParaRPr lang="pt-BR" sz="2400" dirty="0" smtClean="0">
              <a:solidFill>
                <a:schemeClr val="dk1"/>
              </a:solidFill>
              <a:ea typeface="Calibri"/>
              <a:cs typeface="Calibri"/>
            </a:endParaRPr>
          </a:p>
          <a:p>
            <a:r>
              <a:rPr lang="pt-BR" sz="2400" b="1" spc="12" dirty="0" smtClean="0">
                <a:cs typeface="Arial"/>
              </a:rPr>
              <a:t>2024</a:t>
            </a:r>
            <a:r>
              <a:rPr lang="pt-BR" sz="2400" b="1" spc="-6" dirty="0" smtClean="0">
                <a:cs typeface="Arial"/>
              </a:rPr>
              <a:t>/</a:t>
            </a:r>
            <a:r>
              <a:rPr lang="pt-BR" sz="2400" b="1" spc="12" dirty="0" smtClean="0">
                <a:cs typeface="Arial"/>
              </a:rPr>
              <a:t>2025</a:t>
            </a:r>
          </a:p>
          <a:p>
            <a:r>
              <a:rPr lang="pt-BR" sz="2400" dirty="0">
                <a:ea typeface="+mn-lt"/>
                <a:cs typeface="+mn-lt"/>
              </a:rPr>
              <a:t>Epizootia em </a:t>
            </a:r>
            <a:r>
              <a:rPr lang="pt-BR" sz="2400" dirty="0" err="1">
                <a:ea typeface="+mn-lt"/>
                <a:cs typeface="+mn-lt"/>
              </a:rPr>
              <a:t>Ipuiúna</a:t>
            </a:r>
            <a:r>
              <a:rPr lang="pt-BR" sz="2400" dirty="0">
                <a:ea typeface="+mn-lt"/>
                <a:cs typeface="+mn-lt"/>
              </a:rPr>
              <a:t> OUT/24</a:t>
            </a:r>
            <a:endParaRPr lang="pt-BR" sz="2400" dirty="0"/>
          </a:p>
          <a:p>
            <a:r>
              <a:rPr lang="pt-BR" sz="2400" dirty="0">
                <a:ea typeface="+mn-lt"/>
                <a:cs typeface="+mn-lt"/>
              </a:rPr>
              <a:t>Caso humano em Camanducaia/Itapeva DEZ/24</a:t>
            </a:r>
            <a:endParaRPr lang="pt-BR" sz="2400" dirty="0">
              <a:cs typeface="Arial"/>
            </a:endParaRPr>
          </a:p>
          <a:p>
            <a:r>
              <a:rPr lang="pt-BR" sz="2400" dirty="0">
                <a:ea typeface="+mn-lt"/>
                <a:cs typeface="+mn-lt"/>
              </a:rPr>
              <a:t>Caso humano em Socorro/SP JAN/25</a:t>
            </a:r>
            <a:endParaRPr lang="pt-BR" sz="2400" dirty="0">
              <a:cs typeface="Arial"/>
            </a:endParaRPr>
          </a:p>
          <a:p>
            <a:r>
              <a:rPr lang="pt-BR" sz="2400" dirty="0">
                <a:ea typeface="+mn-lt"/>
                <a:cs typeface="+mn-lt"/>
              </a:rPr>
              <a:t>Caso humano em Joanópolis/SP JAN/25</a:t>
            </a:r>
            <a:endParaRPr lang="pt-BR" sz="2400" dirty="0">
              <a:cs typeface="Arial"/>
            </a:endParaRPr>
          </a:p>
          <a:p>
            <a:r>
              <a:rPr lang="pt-BR" sz="2400" dirty="0">
                <a:ea typeface="+mn-lt"/>
                <a:cs typeface="+mn-lt"/>
              </a:rPr>
              <a:t>Óbito em Extrema | Bragança Paulista/SP JAN/25</a:t>
            </a:r>
            <a:endParaRPr lang="pt-BR" sz="2400" dirty="0">
              <a:cs typeface="Arial"/>
            </a:endParaRPr>
          </a:p>
          <a:p>
            <a:r>
              <a:rPr lang="pt-BR" sz="2400" dirty="0">
                <a:ea typeface="+mn-lt"/>
                <a:cs typeface="+mn-lt"/>
              </a:rPr>
              <a:t>Óbito em Extrema | FEV/25</a:t>
            </a:r>
          </a:p>
          <a:p>
            <a:r>
              <a:rPr lang="pt-BR" sz="2400" dirty="0">
                <a:ea typeface="+mn-lt"/>
                <a:cs typeface="+mn-lt"/>
              </a:rPr>
              <a:t>Caso humano em Cambuí | FEV/25</a:t>
            </a:r>
          </a:p>
          <a:p>
            <a:r>
              <a:rPr lang="pt-BR" sz="2400" dirty="0">
                <a:ea typeface="+mn-lt"/>
                <a:cs typeface="+mn-lt"/>
              </a:rPr>
              <a:t>Óbito em Pouso Alegre | FEV/25</a:t>
            </a:r>
          </a:p>
          <a:p>
            <a:r>
              <a:rPr lang="pt-BR" sz="2400" dirty="0" smtClean="0">
                <a:ea typeface="+mn-lt"/>
                <a:cs typeface="+mn-lt"/>
              </a:rPr>
              <a:t>Epizootia </a:t>
            </a:r>
            <a:r>
              <a:rPr lang="pt-BR" sz="2400" dirty="0">
                <a:ea typeface="+mn-lt"/>
                <a:cs typeface="+mn-lt"/>
              </a:rPr>
              <a:t>em Toledo, Poços de Caldas, Estiva, Córrego do Bom Jesus, Poço Fundo, Sapucaí-Mirim, </a:t>
            </a:r>
            <a:r>
              <a:rPr lang="pt-BR" sz="2400" dirty="0" err="1">
                <a:ea typeface="+mn-lt"/>
                <a:cs typeface="+mn-lt"/>
              </a:rPr>
              <a:t>Paraisopólis</a:t>
            </a:r>
            <a:r>
              <a:rPr lang="pt-BR" sz="2400" dirty="0">
                <a:ea typeface="+mn-lt"/>
                <a:cs typeface="+mn-lt"/>
              </a:rPr>
              <a:t>, Camanducaia  e Pouso </a:t>
            </a:r>
            <a:r>
              <a:rPr lang="pt-BR" sz="2400" dirty="0" smtClean="0">
                <a:ea typeface="+mn-lt"/>
                <a:cs typeface="+mn-lt"/>
              </a:rPr>
              <a:t>Alegre/Jan-</a:t>
            </a:r>
            <a:r>
              <a:rPr lang="pt-BR" sz="2400" dirty="0" err="1" smtClean="0">
                <a:ea typeface="+mn-lt"/>
                <a:cs typeface="+mn-lt"/>
              </a:rPr>
              <a:t>Fev</a:t>
            </a:r>
            <a:r>
              <a:rPr lang="pt-BR" sz="2400" dirty="0" smtClean="0">
                <a:ea typeface="+mn-lt"/>
                <a:cs typeface="+mn-lt"/>
              </a:rPr>
              <a:t>/2025</a:t>
            </a:r>
            <a:endParaRPr sz="2400" dirty="0">
              <a:cs typeface="Arial"/>
            </a:endParaRPr>
          </a:p>
        </p:txBody>
      </p:sp>
      <p:sp>
        <p:nvSpPr>
          <p:cNvPr id="11" name="object 3">
            <a:extLst>
              <a:ext uri="{FF2B5EF4-FFF2-40B4-BE49-F238E27FC236}">
                <a16:creationId xmlns:a16="http://schemas.microsoft.com/office/drawing/2014/main" id="{7014C678-514A-92AE-BCA0-54DBC99D792A}"/>
              </a:ext>
            </a:extLst>
          </p:cNvPr>
          <p:cNvSpPr txBox="1">
            <a:spLocks/>
          </p:cNvSpPr>
          <p:nvPr/>
        </p:nvSpPr>
        <p:spPr>
          <a:xfrm>
            <a:off x="25376" y="136718"/>
            <a:ext cx="18281172" cy="1659591"/>
          </a:xfrm>
          <a:prstGeom prst="rect">
            <a:avLst/>
          </a:prstGeom>
        </p:spPr>
        <p:txBody>
          <a:bodyPr vert="horz" wrap="square" lIns="0" tIns="15401" rIns="0" bIns="0" rtlCol="0" anchor="ctr">
            <a:spAutoFit/>
          </a:bodyPr>
          <a:lstStyle>
            <a:defPPr>
              <a:defRPr lang="en-US"/>
            </a:defPPr>
            <a:lvl1pPr marL="0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304770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09539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14309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219078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523848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828617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133387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438156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5239" algn="ctr">
              <a:spcBef>
                <a:spcPts val="122"/>
              </a:spcBef>
            </a:pPr>
            <a:r>
              <a:rPr lang="pt-BR" sz="5200" b="1" kern="0" dirty="0">
                <a:solidFill>
                  <a:srgbClr val="0070C0"/>
                </a:solidFill>
                <a:latin typeface="Calibri"/>
                <a:ea typeface="Calibri"/>
                <a:cs typeface="Calibri"/>
              </a:rPr>
              <a:t>Cenário Epidemiológico da FAS MG </a:t>
            </a:r>
          </a:p>
          <a:p>
            <a:pPr marL="15239" algn="ctr">
              <a:spcBef>
                <a:spcPts val="122"/>
              </a:spcBef>
            </a:pPr>
            <a:r>
              <a:rPr lang="pt-BR" sz="5200" b="1" kern="0" dirty="0">
                <a:solidFill>
                  <a:srgbClr val="0070C0"/>
                </a:solidFill>
                <a:latin typeface="Calibri"/>
                <a:ea typeface="Calibri"/>
                <a:cs typeface="Calibri"/>
              </a:rPr>
              <a:t>Morte de primatas não-humano e casos humanos confirmados</a:t>
            </a:r>
          </a:p>
        </p:txBody>
      </p:sp>
      <p:sp>
        <p:nvSpPr>
          <p:cNvPr id="12" name="Retângulo 11">
            <a:extLst>
              <a:ext uri="{FF2B5EF4-FFF2-40B4-BE49-F238E27FC236}">
                <a16:creationId xmlns:a16="http://schemas.microsoft.com/office/drawing/2014/main" id="{93DBBE7A-D199-FD19-59C2-0C3FBCA90705}"/>
              </a:ext>
            </a:extLst>
          </p:cNvPr>
          <p:cNvSpPr/>
          <p:nvPr/>
        </p:nvSpPr>
        <p:spPr>
          <a:xfrm>
            <a:off x="462289" y="13298371"/>
            <a:ext cx="21375735" cy="400101"/>
          </a:xfrm>
          <a:prstGeom prst="rect">
            <a:avLst/>
          </a:prstGeom>
          <a:solidFill>
            <a:sysClr val="window" lastClr="FFFFFF">
              <a:alpha val="0"/>
            </a:sysClr>
          </a:solidFill>
        </p:spPr>
        <p:txBody>
          <a:bodyPr wrap="square" lIns="121912" tIns="60956" rIns="121912" bIns="60956" anchor="t">
            <a:spAutoFit/>
          </a:bodyPr>
          <a:lstStyle>
            <a:defPPr>
              <a:defRPr lang="en-US"/>
            </a:defPPr>
            <a:lvl1pPr marL="0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304770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09539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14309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219078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523848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828617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133387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438156" algn="l" defTabSz="609539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5239" defTabSz="1108681">
              <a:defRPr/>
            </a:pPr>
            <a:r>
              <a:rPr lang="pt-BR" sz="1800" kern="0" spc="-6">
                <a:solidFill>
                  <a:prstClr val="black"/>
                </a:solidFill>
                <a:cs typeface="Calibri"/>
              </a:rPr>
              <a:t>Fonte: CEVARB-CV/DVDTI/SVE/SUBVS/SES-MG. (Dados parciais, sujeitos a alteração).</a:t>
            </a:r>
            <a:endParaRPr lang="pt-BR" sz="1800">
              <a:solidFill>
                <a:prstClr val="black"/>
              </a:solidFill>
              <a:cs typeface="Arial"/>
            </a:endParaRPr>
          </a:p>
        </p:txBody>
      </p:sp>
      <p:pic>
        <p:nvPicPr>
          <p:cNvPr id="2" name="Imagem 1" descr="Uma imagem com mapa, atlas, texto&#10;&#10;Os conteúdos gerados pela IA podem estar incorretos.">
            <a:extLst>
              <a:ext uri="{FF2B5EF4-FFF2-40B4-BE49-F238E27FC236}">
                <a16:creationId xmlns:a16="http://schemas.microsoft.com/office/drawing/2014/main" id="{1767A049-F518-6E15-E48C-1A3DC5B59D44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67" t="1503" r="-222" b="-1722"/>
          <a:stretch/>
        </p:blipFill>
        <p:spPr>
          <a:xfrm>
            <a:off x="7859532" y="1401717"/>
            <a:ext cx="17055902" cy="120967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8032681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5770535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Imagem 1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337" y="1740877"/>
            <a:ext cx="15220902" cy="10744813"/>
          </a:xfrm>
          <a:prstGeom prst="rect">
            <a:avLst/>
          </a:prstGeom>
        </p:spPr>
      </p:pic>
      <p:sp>
        <p:nvSpPr>
          <p:cNvPr id="4" name="Retângulo Arredondado 3"/>
          <p:cNvSpPr/>
          <p:nvPr/>
        </p:nvSpPr>
        <p:spPr>
          <a:xfrm>
            <a:off x="54865" y="0"/>
            <a:ext cx="17483328" cy="1429972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0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Distribuição das áreas com ocorrência de epizootias (Categoria 2) e epizootias e/ ou casos humanos confirmados (categoria 3) em Minas Gerais, julho/2024 a janeiro/2025</a:t>
            </a:r>
            <a:r>
              <a:rPr lang="pt-BR" sz="30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endParaRPr lang="pt-BR" sz="3000" b="1" dirty="0">
              <a:solidFill>
                <a:srgbClr val="FD8E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969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 com base na planilha de Monitoramento da CEVARB. Atualizada em </a:t>
            </a: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31/03/2025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val="1504701732"/>
              </p:ext>
            </p:extLst>
          </p:nvPr>
        </p:nvGraphicFramePr>
        <p:xfrm>
          <a:off x="15215616" y="3377209"/>
          <a:ext cx="8486340" cy="794205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grpSp>
        <p:nvGrpSpPr>
          <p:cNvPr id="15" name="Agrupar 14"/>
          <p:cNvGrpSpPr/>
          <p:nvPr/>
        </p:nvGrpSpPr>
        <p:grpSpPr>
          <a:xfrm>
            <a:off x="13292134" y="9709280"/>
            <a:ext cx="3564648" cy="2674785"/>
            <a:chOff x="10748901" y="8868564"/>
            <a:chExt cx="3564648" cy="2674785"/>
          </a:xfrm>
        </p:grpSpPr>
        <p:pic>
          <p:nvPicPr>
            <p:cNvPr id="8" name="Imagem 7"/>
            <p:cNvPicPr>
              <a:picLocks noChangeAspect="1"/>
            </p:cNvPicPr>
            <p:nvPr/>
          </p:nvPicPr>
          <p:blipFill>
            <a:blip r:embed="rId8"/>
            <a:stretch>
              <a:fillRect/>
            </a:stretch>
          </p:blipFill>
          <p:spPr>
            <a:xfrm>
              <a:off x="10748901" y="9084008"/>
              <a:ext cx="892114" cy="2459341"/>
            </a:xfrm>
            <a:prstGeom prst="rect">
              <a:avLst/>
            </a:prstGeom>
          </p:spPr>
        </p:pic>
        <p:sp>
          <p:nvSpPr>
            <p:cNvPr id="9" name="CaixaDeTexto 8"/>
            <p:cNvSpPr txBox="1"/>
            <p:nvPr/>
          </p:nvSpPr>
          <p:spPr>
            <a:xfrm>
              <a:off x="10868208" y="8868564"/>
              <a:ext cx="2777453" cy="43088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t-BR" sz="2200" dirty="0" smtClean="0"/>
                <a:t>Categoria 2024/2025 </a:t>
              </a:r>
              <a:endParaRPr lang="pt-BR" sz="2200" dirty="0"/>
            </a:p>
          </p:txBody>
        </p:sp>
        <p:sp>
          <p:nvSpPr>
            <p:cNvPr id="10" name="CaixaDeTexto 9"/>
            <p:cNvSpPr txBox="1"/>
            <p:nvPr/>
          </p:nvSpPr>
          <p:spPr>
            <a:xfrm>
              <a:off x="11507268" y="9304876"/>
              <a:ext cx="2777453" cy="43088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t-BR" sz="2200" dirty="0" smtClean="0"/>
                <a:t>Categoria 1</a:t>
              </a:r>
              <a:endParaRPr lang="pt-BR" sz="2200" dirty="0"/>
            </a:p>
          </p:txBody>
        </p:sp>
        <p:sp>
          <p:nvSpPr>
            <p:cNvPr id="12" name="CaixaDeTexto 11"/>
            <p:cNvSpPr txBox="1"/>
            <p:nvPr/>
          </p:nvSpPr>
          <p:spPr>
            <a:xfrm>
              <a:off x="11536096" y="9818461"/>
              <a:ext cx="2162319" cy="43088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t-BR" sz="2200" dirty="0" smtClean="0"/>
                <a:t>Categoria 2</a:t>
              </a:r>
              <a:endParaRPr lang="pt-BR" sz="2200" dirty="0"/>
            </a:p>
          </p:txBody>
        </p:sp>
        <p:sp>
          <p:nvSpPr>
            <p:cNvPr id="13" name="CaixaDeTexto 12"/>
            <p:cNvSpPr txBox="1"/>
            <p:nvPr/>
          </p:nvSpPr>
          <p:spPr>
            <a:xfrm>
              <a:off x="11536096" y="10422139"/>
              <a:ext cx="2777453" cy="43088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t-BR" sz="2200" dirty="0" smtClean="0"/>
                <a:t>Categoria 2 - limítrofe</a:t>
              </a:r>
              <a:endParaRPr lang="pt-BR" sz="2200" dirty="0"/>
            </a:p>
          </p:txBody>
        </p:sp>
        <p:sp>
          <p:nvSpPr>
            <p:cNvPr id="14" name="CaixaDeTexto 13"/>
            <p:cNvSpPr txBox="1"/>
            <p:nvPr/>
          </p:nvSpPr>
          <p:spPr>
            <a:xfrm>
              <a:off x="11530562" y="11003808"/>
              <a:ext cx="2777453" cy="43088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t-BR" sz="2200" dirty="0" smtClean="0"/>
                <a:t>Categoria 3 </a:t>
              </a:r>
              <a:endParaRPr lang="pt-BR" sz="2200" dirty="0"/>
            </a:p>
          </p:txBody>
        </p:sp>
      </p:grpSp>
      <p:pic>
        <p:nvPicPr>
          <p:cNvPr id="17" name="Imagem 16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1739716" y="10714025"/>
            <a:ext cx="1590107" cy="18420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62255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54865" y="0"/>
            <a:ext cx="17483328" cy="1429972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0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CONFIRMAÇÃO DE CIRCULAÇÃO DO VÍRUS AMARÍLICO - MUNICÍPIOS CATEGORIA 3</a:t>
            </a:r>
          </a:p>
        </p:txBody>
      </p:sp>
      <p:sp>
        <p:nvSpPr>
          <p:cNvPr id="5" name="Retângulo 4"/>
          <p:cNvSpPr/>
          <p:nvPr/>
        </p:nvSpPr>
        <p:spPr>
          <a:xfrm>
            <a:off x="109728" y="3069045"/>
            <a:ext cx="24030432" cy="784830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4800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 Coordenação Estadual de Vigilância das Arboviroses e Controle Vetorial – (CEVARB – CV) e a Coordenação Estadual do Programa de Imunizações - (CEPI) reforçam o alerta às URS de Pouso Alegre, Alfenas e Varginha, entretanto recomendam que todas as Unidades Regionais de Saúde - URS devem enfatizar para os municípios a necessidade de sensibilização da população e trabalhadores da saúde sobre a importância da vacinação contra a Febre Amarela.</a:t>
            </a:r>
          </a:p>
        </p:txBody>
      </p:sp>
      <p:pic>
        <p:nvPicPr>
          <p:cNvPr id="8" name="Imagem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325830" y="10050780"/>
            <a:ext cx="3665220" cy="36652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83145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504" y="0"/>
            <a:ext cx="15106074" cy="13057632"/>
          </a:xfrm>
          <a:prstGeom prst="rect">
            <a:avLst/>
          </a:prstGeom>
        </p:spPr>
      </p:pic>
      <p:sp>
        <p:nvSpPr>
          <p:cNvPr id="9" name="Retângulo Arredondado 8"/>
          <p:cNvSpPr/>
          <p:nvPr/>
        </p:nvSpPr>
        <p:spPr>
          <a:xfrm>
            <a:off x="15742050" y="2565051"/>
            <a:ext cx="8398110" cy="3328980"/>
          </a:xfrm>
          <a:prstGeom prst="roundRect">
            <a:avLst/>
          </a:prstGeom>
          <a:solidFill>
            <a:srgbClr val="FD8E00"/>
          </a:solidFill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pt-BR" sz="3600" dirty="0">
                <a:latin typeface="Arial" panose="020B0604020202020204" pitchFamily="34" charset="0"/>
                <a:cs typeface="Arial" panose="020B0604020202020204" pitchFamily="34" charset="0"/>
              </a:rPr>
              <a:t>Número de municípios por URS, conforme categorias para a Febre Amarela, Minas Gerais, ciclo 2024/2025</a:t>
            </a:r>
          </a:p>
        </p:txBody>
      </p:sp>
      <p:sp>
        <p:nvSpPr>
          <p:cNvPr id="4" name="Retângulo Arredondado 3"/>
          <p:cNvSpPr/>
          <p:nvPr/>
        </p:nvSpPr>
        <p:spPr>
          <a:xfrm>
            <a:off x="89889" y="5671893"/>
            <a:ext cx="15081689" cy="475488"/>
          </a:xfrm>
          <a:prstGeom prst="roundRect">
            <a:avLst/>
          </a:prstGeom>
          <a:noFill/>
          <a:ln w="76200">
            <a:solidFill>
              <a:srgbClr val="FD8E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0" name="Retângulo Arredondado 9"/>
          <p:cNvSpPr/>
          <p:nvPr/>
        </p:nvSpPr>
        <p:spPr>
          <a:xfrm>
            <a:off x="77697" y="7342197"/>
            <a:ext cx="15081689" cy="475488"/>
          </a:xfrm>
          <a:prstGeom prst="roundRect">
            <a:avLst/>
          </a:prstGeom>
          <a:noFill/>
          <a:ln w="76200">
            <a:solidFill>
              <a:srgbClr val="FD8E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1" name="Retângulo Arredondado 10"/>
          <p:cNvSpPr/>
          <p:nvPr/>
        </p:nvSpPr>
        <p:spPr>
          <a:xfrm>
            <a:off x="65505" y="10384101"/>
            <a:ext cx="15081689" cy="475488"/>
          </a:xfrm>
          <a:prstGeom prst="roundRect">
            <a:avLst/>
          </a:prstGeom>
          <a:noFill/>
          <a:ln w="76200">
            <a:solidFill>
              <a:srgbClr val="FD8E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2" name="Retângulo Arredondado 11"/>
          <p:cNvSpPr/>
          <p:nvPr/>
        </p:nvSpPr>
        <p:spPr>
          <a:xfrm>
            <a:off x="15742050" y="8055429"/>
            <a:ext cx="8398110" cy="3328980"/>
          </a:xfrm>
          <a:prstGeom prst="roundRect">
            <a:avLst/>
          </a:prstGeom>
          <a:solidFill>
            <a:srgbClr val="FD8E00"/>
          </a:solidFill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pt-BR" sz="3600" dirty="0">
                <a:latin typeface="Arial" panose="020B0604020202020204" pitchFamily="34" charset="0"/>
                <a:cs typeface="Arial" panose="020B0604020202020204" pitchFamily="34" charset="0"/>
              </a:rPr>
              <a:t>03 URS sem identificação de epizootias para a Febre Amarela, Minas Gerais, ciclo 2024/2025</a:t>
            </a:r>
          </a:p>
        </p:txBody>
      </p:sp>
      <p:sp>
        <p:nvSpPr>
          <p:cNvPr id="13" name="CaixaDeTexto 12"/>
          <p:cNvSpPr txBox="1"/>
          <p:nvPr/>
        </p:nvSpPr>
        <p:spPr>
          <a:xfrm>
            <a:off x="109728" y="132969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 com base na planilha de Monitoramento da CEVARB. Atualizada em 20/01/2025.</a:t>
            </a:r>
          </a:p>
        </p:txBody>
      </p:sp>
    </p:spTree>
    <p:extLst>
      <p:ext uri="{BB962C8B-B14F-4D97-AF65-F5344CB8AC3E}">
        <p14:creationId xmlns:p14="http://schemas.microsoft.com/office/powerpoint/2010/main" val="38912156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9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10" grpId="0" animBg="1"/>
      <p:bldP spid="11" grpId="0" animBg="1"/>
      <p:bldP spid="12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aixaDeTexto 6">
            <a:extLst>
              <a:ext uri="{FF2B5EF4-FFF2-40B4-BE49-F238E27FC236}">
                <a16:creationId xmlns:a16="http://schemas.microsoft.com/office/drawing/2014/main" id="{1C17E655-08C6-AB4D-956A-FD56F9F38106}"/>
              </a:ext>
            </a:extLst>
          </p:cNvPr>
          <p:cNvSpPr txBox="1"/>
          <p:nvPr/>
        </p:nvSpPr>
        <p:spPr>
          <a:xfrm>
            <a:off x="237744" y="4412216"/>
            <a:ext cx="23829264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96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Monitoramento Rápido de Coberturas Vacinais – MRC, Minas Gerais,  ciclo 2024/2025.</a:t>
            </a:r>
            <a:endParaRPr kumimoji="0" lang="pt-BR" sz="96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287936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164592" y="3473806"/>
            <a:ext cx="23975568" cy="8402300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É feito por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amostra selecionada aleatoriamente ou intencionalmente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. Como na intensificação vacinal, é realizado por meio de </a:t>
            </a:r>
            <a:r>
              <a:rPr kumimoji="0" lang="pt-BR" sz="36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visitas casa a casa para a verificação da situação vacinal da população-alvo residente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, conforme amostra ou critérios previamente definidos até que se complete a amostra populacional ou área selecionada.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571500" marR="0" lvl="0" indent="-57150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Ø"/>
              <a:tabLst/>
              <a:defRPr/>
            </a:pP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Quem deve realizar?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•	Todos os municípios -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CATEGORIA 2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– devem realizar o MRC para a vacina contra a Febre Amarela,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imediatamente, após a identificação da epizootia (indeterminada ou em investigação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);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•	Todos os municípios -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CATEGORIA 3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- devem realizar o MRC para a vacina da Febre Amarela,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imediatamente, após o término da Intensiﬁcação vacinal casa a casa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.</a:t>
            </a:r>
          </a:p>
        </p:txBody>
      </p:sp>
      <p:sp>
        <p:nvSpPr>
          <p:cNvPr id="8" name="CaixaDeTexto 7"/>
          <p:cNvSpPr txBox="1"/>
          <p:nvPr/>
        </p:nvSpPr>
        <p:spPr>
          <a:xfrm>
            <a:off x="109728" y="13185648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  <p:pic>
        <p:nvPicPr>
          <p:cNvPr id="6" name="Imagem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887511" y="11042523"/>
            <a:ext cx="2143125" cy="2143125"/>
          </a:xfrm>
          <a:prstGeom prst="rect">
            <a:avLst/>
          </a:prstGeom>
        </p:spPr>
      </p:pic>
      <p:sp>
        <p:nvSpPr>
          <p:cNvPr id="9" name="Retângulo Arredondado 8"/>
          <p:cNvSpPr/>
          <p:nvPr/>
        </p:nvSpPr>
        <p:spPr>
          <a:xfrm>
            <a:off x="0" y="0"/>
            <a:ext cx="17263872" cy="1207008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Monitoramento Rápido de Cobertura Vacinal - MRC</a:t>
            </a:r>
          </a:p>
        </p:txBody>
      </p:sp>
    </p:spTree>
    <p:extLst>
      <p:ext uri="{BB962C8B-B14F-4D97-AF65-F5344CB8AC3E}">
        <p14:creationId xmlns:p14="http://schemas.microsoft.com/office/powerpoint/2010/main" val="32957950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164592" y="3473806"/>
            <a:ext cx="23975568" cy="3416320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571500" marR="0" lvl="0" indent="-57150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Ø"/>
              <a:tabLst/>
              <a:defRPr/>
            </a:pP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Cálculo da amostra do MRC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Cada município deve realizar pelo menos um MRC com no mínimo 25 pessoas avaliadas, conforme a figura abaixo: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8" name="CaixaDeTexto 7"/>
          <p:cNvSpPr txBox="1"/>
          <p:nvPr/>
        </p:nvSpPr>
        <p:spPr>
          <a:xfrm>
            <a:off x="109728" y="13185648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  <p:pic>
        <p:nvPicPr>
          <p:cNvPr id="6" name="Imagem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53380" y="10540205"/>
            <a:ext cx="2143125" cy="2143125"/>
          </a:xfrm>
          <a:prstGeom prst="rect">
            <a:avLst/>
          </a:prstGeom>
        </p:spPr>
      </p:pic>
      <p:pic>
        <p:nvPicPr>
          <p:cNvPr id="10" name="Imagem 9"/>
          <p:cNvPicPr>
            <a:picLocks noChangeAspect="1"/>
          </p:cNvPicPr>
          <p:nvPr/>
        </p:nvPicPr>
        <p:blipFill rotWithShape="1">
          <a:blip r:embed="rId3"/>
          <a:srcRect t="20445" b="11365"/>
          <a:stretch/>
        </p:blipFill>
        <p:spPr>
          <a:xfrm>
            <a:off x="2757076" y="6509887"/>
            <a:ext cx="18735735" cy="3528000"/>
          </a:xfrm>
          <a:prstGeom prst="rect">
            <a:avLst/>
          </a:prstGeom>
        </p:spPr>
      </p:pic>
      <p:sp>
        <p:nvSpPr>
          <p:cNvPr id="9" name="Retângulo Arredondado 8"/>
          <p:cNvSpPr/>
          <p:nvPr/>
        </p:nvSpPr>
        <p:spPr>
          <a:xfrm>
            <a:off x="0" y="0"/>
            <a:ext cx="17263872" cy="1207008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Monitoramento Rápido de Cobertura Vacinal - MRC</a:t>
            </a:r>
          </a:p>
        </p:txBody>
      </p:sp>
    </p:spTree>
    <p:extLst>
      <p:ext uri="{BB962C8B-B14F-4D97-AF65-F5344CB8AC3E}">
        <p14:creationId xmlns:p14="http://schemas.microsoft.com/office/powerpoint/2010/main" val="22662196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164592" y="2918369"/>
            <a:ext cx="23975568" cy="3416320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O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Nº de Equipes de Saúde da Família - ESF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é utilizado no denominador para encontrar o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valor base 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descrito no quadro do slide anterior (</a:t>
            </a:r>
            <a:r>
              <a:rPr kumimoji="0" lang="pt-BR" sz="36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população-alvo dividida pelo total de ESF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), utilizamos o nº de ESF no lugar do nº de salas de vacinas.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O cálculo está disponibilizado na planilha Cálculo amostra MRC enviada aos regionais e municípios.</a:t>
            </a:r>
          </a:p>
        </p:txBody>
      </p:sp>
      <p:pic>
        <p:nvPicPr>
          <p:cNvPr id="7" name="Imagem 6"/>
          <p:cNvPicPr>
            <a:picLocks noChangeAspect="1"/>
          </p:cNvPicPr>
          <p:nvPr/>
        </p:nvPicPr>
        <p:blipFill rotWithShape="1">
          <a:blip r:embed="rId2"/>
          <a:srcRect t="20445" r="76257" b="11365"/>
          <a:stretch/>
        </p:blipFill>
        <p:spPr>
          <a:xfrm>
            <a:off x="6407737" y="8270108"/>
            <a:ext cx="4448398" cy="3528000"/>
          </a:xfrm>
          <a:prstGeom prst="rect">
            <a:avLst/>
          </a:prstGeom>
        </p:spPr>
      </p:pic>
      <p:sp>
        <p:nvSpPr>
          <p:cNvPr id="2" name="Texto Explicativo Retangular com Cantos Arredondados 1"/>
          <p:cNvSpPr/>
          <p:nvPr/>
        </p:nvSpPr>
        <p:spPr>
          <a:xfrm>
            <a:off x="13624560" y="8814816"/>
            <a:ext cx="4718304" cy="2066544"/>
          </a:xfrm>
          <a:prstGeom prst="wedgeRoundRectCallout">
            <a:avLst>
              <a:gd name="adj1" fmla="val -106880"/>
              <a:gd name="adj2" fmla="val -10952"/>
              <a:gd name="adj3" fmla="val 16667"/>
            </a:avLst>
          </a:prstGeom>
          <a:solidFill>
            <a:srgbClr val="FD8E00"/>
          </a:solidFill>
          <a:ln>
            <a:solidFill>
              <a:srgbClr val="FD8E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VALOR BASE</a:t>
            </a:r>
          </a:p>
        </p:txBody>
      </p:sp>
      <p:pic>
        <p:nvPicPr>
          <p:cNvPr id="4" name="Imagem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8984170"/>
            <a:ext cx="4187952" cy="4187952"/>
          </a:xfrm>
          <a:prstGeom prst="rect">
            <a:avLst/>
          </a:prstGeom>
        </p:spPr>
      </p:pic>
      <p:sp>
        <p:nvSpPr>
          <p:cNvPr id="9" name="CaixaDeTexto 8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</a:t>
            </a: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Memorando-Circular nº 50/2024/SES/SUBVS-SVE-DVDTI-CEPI de 23/04/2024.</a:t>
            </a:r>
            <a:endParaRPr kumimoji="0" lang="pt-BR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8" name="Retângulo Arredondado 7"/>
          <p:cNvSpPr/>
          <p:nvPr/>
        </p:nvSpPr>
        <p:spPr>
          <a:xfrm>
            <a:off x="0" y="0"/>
            <a:ext cx="17263872" cy="1207008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Monitoramento Rápido de Cobertura Vacinal - MRC</a:t>
            </a:r>
          </a:p>
        </p:txBody>
      </p:sp>
    </p:spTree>
    <p:extLst>
      <p:ext uri="{BB962C8B-B14F-4D97-AF65-F5344CB8AC3E}">
        <p14:creationId xmlns:p14="http://schemas.microsoft.com/office/powerpoint/2010/main" val="25150119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164592" y="3473806"/>
            <a:ext cx="23975568" cy="7571303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571500" marR="0" lvl="0" indent="-57150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Ø"/>
              <a:tabLst/>
              <a:defRPr/>
            </a:pP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Seguem critérios a serem considerados a respeito do número de setores e entrevistas do MRC: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571500" marR="0" lvl="0" indent="-57150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Para os municípios que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não possuem ESF implantada 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- caso seja categoria 2, deverá realizar sorteio de 02 setores (área rural e urbana) e 50 entrevistas em cada setor</a:t>
            </a:r>
            <a:r>
              <a:rPr lang="pt-BR" sz="36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1028700" lvl="1" indent="-5715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Município Paiva – URS Barbacena.</a:t>
            </a:r>
          </a:p>
          <a:p>
            <a:pPr lvl="1" algn="just">
              <a:lnSpc>
                <a:spcPct val="150000"/>
              </a:lnSpc>
            </a:pPr>
            <a:endParaRPr kumimoji="0" lang="pt-BR" sz="3600" b="1" i="0" u="none" strike="noStrike" kern="1200" cap="none" spc="0" normalizeH="0" baseline="0" noProof="0" dirty="0">
              <a:ln>
                <a:noFill/>
              </a:ln>
              <a:solidFill>
                <a:srgbClr val="FD8E00"/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marR="0" lvl="0" indent="-57150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Para os municípios com </a:t>
            </a:r>
            <a:r>
              <a:rPr kumimoji="0" lang="pt-BR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01 (uma) equipe ESF 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- caso seja categoria 2, deverá realizar sorteio de 02 setores (área rural e urbana) e 100 entrevistas em cada setor:</a:t>
            </a:r>
          </a:p>
          <a:p>
            <a:pPr marL="1028700" lvl="1" indent="-5715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87 municípios.</a:t>
            </a:r>
          </a:p>
        </p:txBody>
      </p:sp>
      <p:sp>
        <p:nvSpPr>
          <p:cNvPr id="8" name="CaixaDeTexto 7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</a:t>
            </a: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Memorando-Circular nº 50/2024/SES/SUBVS-SVE-DVDTI-CEPI de 23/04/2024.</a:t>
            </a:r>
            <a:endParaRPr kumimoji="0" lang="pt-BR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pic>
        <p:nvPicPr>
          <p:cNvPr id="6" name="Imagem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997035" y="2164264"/>
            <a:ext cx="2143125" cy="2143125"/>
          </a:xfrm>
          <a:prstGeom prst="rect">
            <a:avLst/>
          </a:prstGeom>
        </p:spPr>
      </p:pic>
      <p:sp>
        <p:nvSpPr>
          <p:cNvPr id="9" name="Retângulo Arredondado 8"/>
          <p:cNvSpPr/>
          <p:nvPr/>
        </p:nvSpPr>
        <p:spPr>
          <a:xfrm>
            <a:off x="0" y="0"/>
            <a:ext cx="17263872" cy="1207008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Monitoramento Rápido de Cobertura Vacinal - MRC</a:t>
            </a:r>
          </a:p>
        </p:txBody>
      </p:sp>
    </p:spTree>
    <p:extLst>
      <p:ext uri="{BB962C8B-B14F-4D97-AF65-F5344CB8AC3E}">
        <p14:creationId xmlns:p14="http://schemas.microsoft.com/office/powerpoint/2010/main" val="31110673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109728" y="-1"/>
            <a:ext cx="17448245" cy="1307239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Formulário com número de ESF e entrevistas por setor para Monitoramento Rápido de Coberturas Vacinais - MRC, Minas Gerais, 2024/2025 </a:t>
            </a:r>
          </a:p>
        </p:txBody>
      </p:sp>
      <p:sp>
        <p:nvSpPr>
          <p:cNvPr id="5" name="CaixaDeTexto 4"/>
          <p:cNvSpPr txBox="1"/>
          <p:nvPr/>
        </p:nvSpPr>
        <p:spPr>
          <a:xfrm>
            <a:off x="109728" y="13277088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CEPI/DVAT/SVE/SUBVS – SES/MG. Atualizado em 06/11/2024. </a:t>
            </a:r>
          </a:p>
        </p:txBody>
      </p:sp>
      <p:sp>
        <p:nvSpPr>
          <p:cNvPr id="10" name="Retângulo Arredondado 9"/>
          <p:cNvSpPr/>
          <p:nvPr/>
        </p:nvSpPr>
        <p:spPr>
          <a:xfrm>
            <a:off x="16879824" y="5580580"/>
            <a:ext cx="7077456" cy="3209636"/>
          </a:xfrm>
          <a:prstGeom prst="roundRect">
            <a:avLst/>
          </a:prstGeom>
          <a:solidFill>
            <a:srgbClr val="FD8E00"/>
          </a:solidFill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O nº de ESF utilizado foi o último disponível no site e-gestor da APS;</a:t>
            </a: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9728" y="1953246"/>
            <a:ext cx="16243699" cy="109215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06157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80134" y="1879190"/>
            <a:ext cx="20413722" cy="10337193"/>
          </a:xfrm>
          <a:prstGeom prst="rect">
            <a:avLst/>
          </a:prstGeom>
        </p:spPr>
      </p:pic>
      <p:sp>
        <p:nvSpPr>
          <p:cNvPr id="4" name="Retângulo Arredondado 3"/>
          <p:cNvSpPr/>
          <p:nvPr/>
        </p:nvSpPr>
        <p:spPr>
          <a:xfrm>
            <a:off x="109729" y="0"/>
            <a:ext cx="17465040" cy="1463040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Formulário de campo para Monitoramento Rápido de Coberturas Vacinais - MRC, Minas Gerais, 2024/2025 </a:t>
            </a:r>
          </a:p>
        </p:txBody>
      </p:sp>
      <p:sp>
        <p:nvSpPr>
          <p:cNvPr id="5" name="CaixaDeTexto 4"/>
          <p:cNvSpPr txBox="1"/>
          <p:nvPr/>
        </p:nvSpPr>
        <p:spPr>
          <a:xfrm>
            <a:off x="109728" y="13185648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CEPI/DVAT/SVE/SUBVS – SES/MG. 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7691903" y="8431018"/>
            <a:ext cx="10029169" cy="830997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48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Preenchimento apenas com números!</a:t>
            </a:r>
          </a:p>
        </p:txBody>
      </p:sp>
      <p:sp>
        <p:nvSpPr>
          <p:cNvPr id="7" name="Texto Explicativo Retangular com Cantos Arredondados 6"/>
          <p:cNvSpPr/>
          <p:nvPr/>
        </p:nvSpPr>
        <p:spPr>
          <a:xfrm>
            <a:off x="458264" y="4197096"/>
            <a:ext cx="2139696" cy="1829007"/>
          </a:xfrm>
          <a:prstGeom prst="wedgeRoundRectCallout">
            <a:avLst>
              <a:gd name="adj1" fmla="val 124467"/>
              <a:gd name="adj2" fmla="val 69499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 1ª casa visitada sempre será nº 1.</a:t>
            </a:r>
          </a:p>
        </p:txBody>
      </p:sp>
      <p:sp>
        <p:nvSpPr>
          <p:cNvPr id="8" name="Texto Explicativo Retangular com Cantos Arredondados 7"/>
          <p:cNvSpPr/>
          <p:nvPr/>
        </p:nvSpPr>
        <p:spPr>
          <a:xfrm>
            <a:off x="458264" y="8686843"/>
            <a:ext cx="2139696" cy="1829007"/>
          </a:xfrm>
          <a:prstGeom prst="wedgeRoundRectCallout">
            <a:avLst>
              <a:gd name="adj1" fmla="val 121048"/>
              <a:gd name="adj2" fmla="val -35489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Uma linha por casa visitada</a:t>
            </a:r>
          </a:p>
        </p:txBody>
      </p:sp>
      <p:sp>
        <p:nvSpPr>
          <p:cNvPr id="3" name="Retângulo Arredondado 2"/>
          <p:cNvSpPr/>
          <p:nvPr/>
        </p:nvSpPr>
        <p:spPr>
          <a:xfrm>
            <a:off x="4809744" y="3767328"/>
            <a:ext cx="6510528" cy="1005840"/>
          </a:xfrm>
          <a:prstGeom prst="round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9" name="Retângulo Arredondado 8"/>
          <p:cNvSpPr/>
          <p:nvPr/>
        </p:nvSpPr>
        <p:spPr>
          <a:xfrm>
            <a:off x="11472672" y="3822192"/>
            <a:ext cx="7565136" cy="877824"/>
          </a:xfrm>
          <a:prstGeom prst="round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944683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  <p:bldP spid="3" grpId="0" animBg="1"/>
      <p:bldP spid="9" grpId="0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8" y="1680585"/>
            <a:ext cx="23554944" cy="11375089"/>
          </a:xfrm>
          <a:prstGeom prst="rect">
            <a:avLst/>
          </a:prstGeom>
        </p:spPr>
      </p:pic>
      <p:sp>
        <p:nvSpPr>
          <p:cNvPr id="4" name="Retângulo Arredondado 3"/>
          <p:cNvSpPr/>
          <p:nvPr/>
        </p:nvSpPr>
        <p:spPr>
          <a:xfrm>
            <a:off x="109729" y="0"/>
            <a:ext cx="17355312" cy="1353312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Formulário de campo para Monitoramento Rápido de Coberturas Vacinais - MRC, Minas Gerais, 2024/2025 </a:t>
            </a:r>
          </a:p>
        </p:txBody>
      </p:sp>
      <p:sp>
        <p:nvSpPr>
          <p:cNvPr id="5" name="CaixaDeTexto 4"/>
          <p:cNvSpPr txBox="1"/>
          <p:nvPr/>
        </p:nvSpPr>
        <p:spPr>
          <a:xfrm>
            <a:off x="109728" y="13240512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CEPI/DVAT/SVE/SUBVS – SES/MG. 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5597811" y="8546753"/>
            <a:ext cx="7792871" cy="1323439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40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Preencher sempre que tiver não vacinados – motivo da não vacinação!</a:t>
            </a:r>
          </a:p>
        </p:txBody>
      </p:sp>
      <p:sp>
        <p:nvSpPr>
          <p:cNvPr id="7" name="CaixaDeTexto 6"/>
          <p:cNvSpPr txBox="1"/>
          <p:nvPr/>
        </p:nvSpPr>
        <p:spPr>
          <a:xfrm>
            <a:off x="11289277" y="6576982"/>
            <a:ext cx="4605145" cy="461665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Preenchimento apenas com número</a:t>
            </a:r>
          </a:p>
        </p:txBody>
      </p:sp>
      <p:sp>
        <p:nvSpPr>
          <p:cNvPr id="8" name="CaixaDeTexto 7"/>
          <p:cNvSpPr txBox="1"/>
          <p:nvPr/>
        </p:nvSpPr>
        <p:spPr>
          <a:xfrm>
            <a:off x="2994456" y="6400243"/>
            <a:ext cx="3845256" cy="830997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Preencher com dados.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Uma linha por pessoa</a:t>
            </a:r>
          </a:p>
        </p:txBody>
      </p:sp>
      <p:sp>
        <p:nvSpPr>
          <p:cNvPr id="9" name="CaixaDeTexto 8"/>
          <p:cNvSpPr txBox="1"/>
          <p:nvPr/>
        </p:nvSpPr>
        <p:spPr>
          <a:xfrm>
            <a:off x="19032623" y="5992208"/>
            <a:ext cx="2821537" cy="2554545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Não esquecer de detalhar caso não tenha o motivo descrito no formulário.</a:t>
            </a:r>
          </a:p>
        </p:txBody>
      </p:sp>
    </p:spTree>
    <p:extLst>
      <p:ext uri="{BB962C8B-B14F-4D97-AF65-F5344CB8AC3E}">
        <p14:creationId xmlns:p14="http://schemas.microsoft.com/office/powerpoint/2010/main" val="26593619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109729" y="0"/>
            <a:ext cx="17501615" cy="1426464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Formulário Consolidado para Monitoramento Rápido de Coberturas Vacinais - MRC, Minas Gerais, 2024/2025 </a:t>
            </a:r>
          </a:p>
        </p:txBody>
      </p:sp>
      <p:sp>
        <p:nvSpPr>
          <p:cNvPr id="5" name="CaixaDeTexto 4"/>
          <p:cNvSpPr txBox="1"/>
          <p:nvPr/>
        </p:nvSpPr>
        <p:spPr>
          <a:xfrm>
            <a:off x="109728" y="13240512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CEPI/DVAT/SVE/SUBVS – SES/MG. </a:t>
            </a: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9455" y="1675006"/>
            <a:ext cx="15722217" cy="5603618"/>
          </a:xfrm>
          <a:prstGeom prst="rect">
            <a:avLst/>
          </a:prstGeom>
        </p:spPr>
      </p:pic>
      <p:pic>
        <p:nvPicPr>
          <p:cNvPr id="7" name="Imagem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735056" y="7686233"/>
            <a:ext cx="13405104" cy="5430008"/>
          </a:xfrm>
          <a:prstGeom prst="rect">
            <a:avLst/>
          </a:prstGeom>
        </p:spPr>
      </p:pic>
      <p:sp>
        <p:nvSpPr>
          <p:cNvPr id="12" name="Texto Explicativo Retangular com Cantos Arredondados 11"/>
          <p:cNvSpPr/>
          <p:nvPr/>
        </p:nvSpPr>
        <p:spPr>
          <a:xfrm>
            <a:off x="7790688" y="11285395"/>
            <a:ext cx="2139696" cy="1829007"/>
          </a:xfrm>
          <a:prstGeom prst="wedgeRoundRectCallout">
            <a:avLst>
              <a:gd name="adj1" fmla="val 95407"/>
              <a:gd name="adj2" fmla="val -6493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Uma linha por não vacinado</a:t>
            </a:r>
          </a:p>
        </p:txBody>
      </p:sp>
      <p:sp>
        <p:nvSpPr>
          <p:cNvPr id="11" name="Texto Explicativo Retangular com Cantos Arredondados 10"/>
          <p:cNvSpPr/>
          <p:nvPr/>
        </p:nvSpPr>
        <p:spPr>
          <a:xfrm>
            <a:off x="155448" y="7613124"/>
            <a:ext cx="2139696" cy="1829007"/>
          </a:xfrm>
          <a:prstGeom prst="wedgeRoundRectCallout">
            <a:avLst>
              <a:gd name="adj1" fmla="val -9721"/>
              <a:gd name="adj2" fmla="val -99482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Uma linha por casa visitada</a:t>
            </a:r>
          </a:p>
        </p:txBody>
      </p:sp>
      <p:sp>
        <p:nvSpPr>
          <p:cNvPr id="10" name="Texto Explicativo Retangular com Cantos Arredondados 9"/>
          <p:cNvSpPr/>
          <p:nvPr/>
        </p:nvSpPr>
        <p:spPr>
          <a:xfrm>
            <a:off x="2560320" y="7613123"/>
            <a:ext cx="3493007" cy="1829007"/>
          </a:xfrm>
          <a:prstGeom prst="wedgeRoundRectCallout">
            <a:avLst>
              <a:gd name="adj1" fmla="val -9721"/>
              <a:gd name="adj2" fmla="val -99482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Registrar o nº de pessoas em cada faixa de idade</a:t>
            </a:r>
          </a:p>
        </p:txBody>
      </p:sp>
      <p:sp>
        <p:nvSpPr>
          <p:cNvPr id="13" name="Texto Explicativo Retangular com Cantos Arredondados 12"/>
          <p:cNvSpPr/>
          <p:nvPr/>
        </p:nvSpPr>
        <p:spPr>
          <a:xfrm>
            <a:off x="6318503" y="7613122"/>
            <a:ext cx="4233673" cy="2792750"/>
          </a:xfrm>
          <a:prstGeom prst="wedgeRoundRectCallout">
            <a:avLst>
              <a:gd name="adj1" fmla="val 10969"/>
              <a:gd name="adj2" fmla="val -80907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Registrar o nº de pessoas de acordo com o nº de doses com esquema completo em cada faixa de idade</a:t>
            </a:r>
          </a:p>
        </p:txBody>
      </p:sp>
      <p:sp>
        <p:nvSpPr>
          <p:cNvPr id="14" name="Texto Explicativo Retangular com Cantos Arredondados 13"/>
          <p:cNvSpPr/>
          <p:nvPr/>
        </p:nvSpPr>
        <p:spPr>
          <a:xfrm>
            <a:off x="16337281" y="2876282"/>
            <a:ext cx="3712463" cy="1829007"/>
          </a:xfrm>
          <a:prstGeom prst="wedgeRoundRectCallout">
            <a:avLst>
              <a:gd name="adj1" fmla="val -68341"/>
              <a:gd name="adj2" fmla="val -23490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4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Registrar o nº de doses aplicadas, por tipo de dose em cada casa avaliada</a:t>
            </a:r>
          </a:p>
        </p:txBody>
      </p:sp>
    </p:spTree>
    <p:extLst>
      <p:ext uri="{BB962C8B-B14F-4D97-AF65-F5344CB8AC3E}">
        <p14:creationId xmlns:p14="http://schemas.microsoft.com/office/powerpoint/2010/main" val="41038448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52091" y="1666301"/>
            <a:ext cx="15616712" cy="10842692"/>
          </a:xfrm>
          <a:prstGeom prst="rect">
            <a:avLst/>
          </a:prstGeom>
        </p:spPr>
      </p:pic>
      <p:sp>
        <p:nvSpPr>
          <p:cNvPr id="4" name="Retângulo Arredondado 3"/>
          <p:cNvSpPr/>
          <p:nvPr/>
        </p:nvSpPr>
        <p:spPr>
          <a:xfrm>
            <a:off x="109729" y="0"/>
            <a:ext cx="17501616" cy="14081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200" b="1" i="0" u="none" strike="noStrike" kern="1200" cap="none" spc="0" normalizeH="0" baseline="0" noProof="0" dirty="0">
                <a:ln>
                  <a:noFill/>
                </a:ln>
                <a:solidFill>
                  <a:srgbClr val="FD8E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Formulário Consolidado para Monitoramento Rápido de Coberturas Vacinais - MRC, Minas Gerais, 2024/2025 </a:t>
            </a:r>
          </a:p>
        </p:txBody>
      </p:sp>
      <p:sp>
        <p:nvSpPr>
          <p:cNvPr id="5" name="CaixaDeTexto 4"/>
          <p:cNvSpPr txBox="1"/>
          <p:nvPr/>
        </p:nvSpPr>
        <p:spPr>
          <a:xfrm>
            <a:off x="109728" y="13185648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CEPI/DVAT/SVE/SUBVS – SES/MG. </a:t>
            </a:r>
          </a:p>
        </p:txBody>
      </p:sp>
      <p:sp>
        <p:nvSpPr>
          <p:cNvPr id="9" name="Texto Explicativo Retangular com Cantos Arredondados 8"/>
          <p:cNvSpPr/>
          <p:nvPr/>
        </p:nvSpPr>
        <p:spPr>
          <a:xfrm>
            <a:off x="323914" y="9241643"/>
            <a:ext cx="3583384" cy="3118953"/>
          </a:xfrm>
          <a:prstGeom prst="wedgeRoundRectCallout">
            <a:avLst>
              <a:gd name="adj1" fmla="val 160784"/>
              <a:gd name="adj2" fmla="val 45452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8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 aba consolidado da planilha fará o cálculo das informações registradas</a:t>
            </a:r>
          </a:p>
        </p:txBody>
      </p:sp>
      <p:sp>
        <p:nvSpPr>
          <p:cNvPr id="13" name="Texto Explicativo Retangular com Cantos Arredondados 12"/>
          <p:cNvSpPr/>
          <p:nvPr/>
        </p:nvSpPr>
        <p:spPr>
          <a:xfrm>
            <a:off x="19813596" y="8979062"/>
            <a:ext cx="3960804" cy="3118953"/>
          </a:xfrm>
          <a:prstGeom prst="wedgeRoundRectCallout">
            <a:avLst>
              <a:gd name="adj1" fmla="val -175541"/>
              <a:gd name="adj2" fmla="val 14960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8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E ainda realiza o cálculo da cobertura vacinal por tipo de dose, faixa etária do MRC</a:t>
            </a:r>
          </a:p>
        </p:txBody>
      </p:sp>
    </p:spTree>
    <p:extLst>
      <p:ext uri="{BB962C8B-B14F-4D97-AF65-F5344CB8AC3E}">
        <p14:creationId xmlns:p14="http://schemas.microsoft.com/office/powerpoint/2010/main" val="15125202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aixaDeTexto 6">
            <a:extLst>
              <a:ext uri="{FF2B5EF4-FFF2-40B4-BE49-F238E27FC236}">
                <a16:creationId xmlns:a16="http://schemas.microsoft.com/office/drawing/2014/main" id="{1C17E655-08C6-AB4D-956A-FD56F9F38106}"/>
              </a:ext>
            </a:extLst>
          </p:cNvPr>
          <p:cNvSpPr txBox="1"/>
          <p:nvPr/>
        </p:nvSpPr>
        <p:spPr>
          <a:xfrm>
            <a:off x="1243584" y="4183617"/>
            <a:ext cx="22823424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9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Intensificação Vacinal, Minas Gerais,  ciclo 2024/2025.</a:t>
            </a:r>
            <a:endParaRPr lang="pt-BR" sz="9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461857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aixaDeTexto 5"/>
          <p:cNvSpPr txBox="1"/>
          <p:nvPr/>
        </p:nvSpPr>
        <p:spPr>
          <a:xfrm>
            <a:off x="636900" y="13292371"/>
            <a:ext cx="240304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</a:t>
            </a:r>
            <a:r>
              <a:rPr kumimoji="0" lang="pt-BR" sz="2000" b="1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: </a:t>
            </a:r>
            <a:r>
              <a:rPr kumimoji="0" lang="pt-BR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Guia de vigilância em </a:t>
            </a:r>
            <a:r>
              <a:rPr kumimoji="0" lang="pt-BR" sz="2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saúde. Ministério </a:t>
            </a:r>
            <a:r>
              <a:rPr kumimoji="0" lang="pt-BR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da </a:t>
            </a:r>
            <a:r>
              <a:rPr kumimoji="0" lang="pt-BR" sz="2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Saúde. </a:t>
            </a:r>
            <a:r>
              <a:rPr kumimoji="0" lang="pt-BR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2024.</a:t>
            </a:r>
            <a:r>
              <a:rPr kumimoji="0" lang="pt-BR" sz="2000" b="1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</a:t>
            </a:r>
            <a:endParaRPr kumimoji="0" lang="pt-BR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7" name="Retângulo Arredondado 6"/>
          <p:cNvSpPr/>
          <p:nvPr/>
        </p:nvSpPr>
        <p:spPr>
          <a:xfrm>
            <a:off x="263770" y="520544"/>
            <a:ext cx="16529538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ctr">
              <a:lnSpc>
                <a:spcPct val="150000"/>
              </a:lnSpc>
              <a:defRPr/>
            </a:pPr>
            <a:r>
              <a:rPr lang="pt-BR" sz="4000" b="1" dirty="0" smtClean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Intensificação Vacinal ou Varredura</a:t>
            </a:r>
            <a:endParaRPr lang="pt-BR" sz="4000" b="1" dirty="0">
              <a:solidFill>
                <a:schemeClr val="accent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CaixaDeTexto 3"/>
          <p:cNvSpPr txBox="1"/>
          <p:nvPr/>
        </p:nvSpPr>
        <p:spPr>
          <a:xfrm>
            <a:off x="1162482" y="3681528"/>
            <a:ext cx="16339134" cy="73866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pt-BR" sz="40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Intensificação vacinal ou varredura</a:t>
            </a:r>
            <a:r>
              <a:rPr kumimoji="0" lang="pt-BR" sz="4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, </a:t>
            </a: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é comumente aplicada diante da ocorrência de surtos de doenças </a:t>
            </a:r>
            <a:r>
              <a:rPr kumimoji="0" lang="pt-BR" sz="4000" b="0" i="0" u="none" strike="noStrike" kern="120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imunopreveníveis</a:t>
            </a:r>
            <a:r>
              <a:rPr kumimoji="0" lang="pt-BR" sz="4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.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4000" b="0" i="0" u="none" strike="noStrike" kern="1200" cap="none" spc="0" normalizeH="0" baseline="0" noProof="0" dirty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4000" b="0" i="0" u="none" strike="noStrike" kern="1200" cap="none" spc="0" normalizeH="0" baseline="0" noProof="0" dirty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4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É </a:t>
            </a: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indicada na presença de casos suspeitos ou confirmados de alguma doença </a:t>
            </a:r>
            <a:r>
              <a:rPr kumimoji="0" lang="pt-BR" sz="4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imunoprevenível</a:t>
            </a: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, ou, ainda, em situação epidemiológica de risco; por exemplo, na situação de baixas coberturas </a:t>
            </a:r>
            <a:r>
              <a:rPr kumimoji="0" lang="pt-BR" sz="4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vacinais. 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914638" y="3518451"/>
            <a:ext cx="5064632" cy="76101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3984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475073" y="3411900"/>
            <a:ext cx="21446901" cy="6555641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4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Deve </a:t>
            </a: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ser feito com </a:t>
            </a:r>
            <a:r>
              <a:rPr kumimoji="0" lang="pt-BR" sz="40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visitas casa a casa para a verificação da situação vacinal da </a:t>
            </a:r>
            <a:r>
              <a:rPr kumimoji="0" lang="pt-BR" sz="4000" b="0" i="0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população-alvo</a:t>
            </a:r>
            <a:r>
              <a:rPr kumimoji="0" lang="pt-BR" sz="4000" b="0" i="0" strike="noStrike" kern="120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</a:t>
            </a:r>
            <a:r>
              <a:rPr kumimoji="0" lang="pt-BR" sz="4000" b="0" i="0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(</a:t>
            </a:r>
            <a:r>
              <a:rPr kumimoji="0" lang="pt-BR" sz="4000" b="1" i="0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indivíduos</a:t>
            </a:r>
            <a:r>
              <a:rPr kumimoji="0" lang="pt-BR" sz="4000" b="1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</a:t>
            </a:r>
            <a:r>
              <a:rPr kumimoji="0" lang="pt-BR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de </a:t>
            </a:r>
            <a:r>
              <a:rPr kumimoji="0" lang="pt-BR" sz="4000" b="1" i="0" u="none" strike="noStrike" kern="120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6 </a:t>
            </a:r>
            <a:r>
              <a:rPr kumimoji="0" lang="pt-BR" sz="40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meses </a:t>
            </a:r>
            <a:r>
              <a:rPr kumimoji="0" lang="pt-BR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 59 anos de idade</a:t>
            </a: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) e vacinação dos não vacinados, no momento da visita, seguindo as recomendações do Calendário Nacional de Vacinação</a:t>
            </a:r>
            <a:r>
              <a:rPr kumimoji="0" lang="pt-BR" sz="40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.</a:t>
            </a: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pt-BR" sz="4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É recomendado que na ação de intensificação vacinal se realize também o </a:t>
            </a:r>
            <a:r>
              <a:rPr kumimoji="0" lang="pt-BR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censo vacinal</a:t>
            </a: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, que é uma ferramenta utilizada para </a:t>
            </a:r>
            <a:r>
              <a:rPr kumimoji="0" lang="pt-BR" sz="40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registrar a situação vacinal de cada indivíduo da população-alvo</a:t>
            </a:r>
            <a:r>
              <a:rPr kumimoji="0" lang="pt-BR" sz="4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, nominalmente nos domicílios visitados.</a:t>
            </a:r>
          </a:p>
        </p:txBody>
      </p:sp>
      <p:sp>
        <p:nvSpPr>
          <p:cNvPr id="7" name="Retângulo Arredondado 6"/>
          <p:cNvSpPr/>
          <p:nvPr/>
        </p:nvSpPr>
        <p:spPr>
          <a:xfrm>
            <a:off x="0" y="263768"/>
            <a:ext cx="17263872" cy="1207008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ctr">
              <a:lnSpc>
                <a:spcPct val="150000"/>
              </a:lnSpc>
              <a:defRPr/>
            </a:pPr>
            <a:r>
              <a:rPr lang="pt-BR" sz="4000" b="1" dirty="0" smtClean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Intensificação Vacinal ou Varredura</a:t>
            </a:r>
            <a:endParaRPr lang="pt-BR" sz="4000" b="1" dirty="0">
              <a:solidFill>
                <a:schemeClr val="accent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CaixaDeTexto 7"/>
          <p:cNvSpPr txBox="1"/>
          <p:nvPr/>
        </p:nvSpPr>
        <p:spPr>
          <a:xfrm>
            <a:off x="351981" y="13302309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pt-BR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Fonte: </a:t>
            </a:r>
            <a:r>
              <a:rPr lang="pt-BR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NOTA TÉCNICA CONJUNTA Nº 27/2025 - DEDT/DPNI/SVSA. </a:t>
            </a:r>
            <a:endParaRPr kumimoji="0" lang="pt-BR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666955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aixaDeTexto 4">
            <a:extLst>
              <a:ext uri="{FF2B5EF4-FFF2-40B4-BE49-F238E27FC236}">
                <a16:creationId xmlns:a16="http://schemas.microsoft.com/office/drawing/2014/main" id="{4439E0C7-50CA-BA47-8938-5EEDA53877C0}"/>
              </a:ext>
            </a:extLst>
          </p:cNvPr>
          <p:cNvSpPr txBox="1"/>
          <p:nvPr/>
        </p:nvSpPr>
        <p:spPr>
          <a:xfrm>
            <a:off x="164592" y="2859845"/>
            <a:ext cx="23975568" cy="8092152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pPr marL="571500" indent="-5715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Quem deve realizar?</a:t>
            </a:r>
          </a:p>
          <a:p>
            <a:pPr algn="just">
              <a:lnSpc>
                <a:spcPct val="150000"/>
              </a:lnSpc>
            </a:pPr>
            <a:endParaRPr lang="pt-BR" sz="4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Todos os municípios com confirmação da circulação viral para a Febre Amarela – </a:t>
            </a: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CATEGORIA 3</a:t>
            </a:r>
            <a:r>
              <a:rPr lang="pt-BR" sz="4400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algn="just">
              <a:lnSpc>
                <a:spcPct val="150000"/>
              </a:lnSpc>
            </a:pPr>
            <a:endParaRPr lang="pt-BR" sz="4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400" b="1" dirty="0">
                <a:latin typeface="Arial" panose="020B0604020202020204" pitchFamily="34" charset="0"/>
                <a:cs typeface="Arial" panose="020B0604020202020204" pitchFamily="34" charset="0"/>
              </a:rPr>
              <a:t>Porém, todos os municípios mineiros, caso entendam como necessidade, podem realizar a Intensificação Vacinal e/ou MRC para a Febre Amarela ou para quaisquer outros imunobiológicos.</a:t>
            </a:r>
          </a:p>
        </p:txBody>
      </p:sp>
      <p:sp>
        <p:nvSpPr>
          <p:cNvPr id="8" name="CaixaDeTexto 7"/>
          <p:cNvSpPr txBox="1"/>
          <p:nvPr/>
        </p:nvSpPr>
        <p:spPr>
          <a:xfrm>
            <a:off x="109728" y="13240512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  <p:pic>
        <p:nvPicPr>
          <p:cNvPr id="6" name="Imagem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53381" y="10761302"/>
            <a:ext cx="2143125" cy="2143125"/>
          </a:xfrm>
          <a:prstGeom prst="rect">
            <a:avLst/>
          </a:prstGeom>
        </p:spPr>
      </p:pic>
      <p:sp>
        <p:nvSpPr>
          <p:cNvPr id="7" name="Retângulo Arredondado 6"/>
          <p:cNvSpPr/>
          <p:nvPr/>
        </p:nvSpPr>
        <p:spPr>
          <a:xfrm>
            <a:off x="164592" y="95842"/>
            <a:ext cx="16529538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ctr">
              <a:lnSpc>
                <a:spcPct val="150000"/>
              </a:lnSpc>
              <a:defRPr/>
            </a:pPr>
            <a:r>
              <a:rPr lang="pt-BR" sz="4000" b="1" dirty="0" smtClean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Intensificação Vacinal ou Varredura</a:t>
            </a:r>
            <a:endParaRPr lang="pt-BR" sz="4000" b="1" dirty="0">
              <a:solidFill>
                <a:schemeClr val="accent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226189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Imagem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8140" y="1847931"/>
            <a:ext cx="23722792" cy="9132343"/>
          </a:xfrm>
          <a:prstGeom prst="rect">
            <a:avLst/>
          </a:prstGeom>
        </p:spPr>
      </p:pic>
      <p:sp>
        <p:nvSpPr>
          <p:cNvPr id="4" name="Retângulo Arredondado 3"/>
          <p:cNvSpPr/>
          <p:nvPr/>
        </p:nvSpPr>
        <p:spPr>
          <a:xfrm>
            <a:off x="188140" y="299620"/>
            <a:ext cx="17263872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Formulário de campo para Intensificação Vacinal ou Varredura, Minas Gerais, </a:t>
            </a:r>
            <a:r>
              <a:rPr lang="pt-BR" sz="32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2024/2025</a:t>
            </a:r>
            <a:endParaRPr lang="pt-BR" sz="3200" b="1" dirty="0">
              <a:solidFill>
                <a:srgbClr val="FD8E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CaixaDeTexto 4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SES/MG. </a:t>
            </a:r>
          </a:p>
        </p:txBody>
      </p:sp>
      <p:sp>
        <p:nvSpPr>
          <p:cNvPr id="14" name="CaixaDeTexto 13"/>
          <p:cNvSpPr txBox="1"/>
          <p:nvPr/>
        </p:nvSpPr>
        <p:spPr>
          <a:xfrm>
            <a:off x="2667921" y="6766402"/>
            <a:ext cx="2560512" cy="1569660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 Narrow" panose="020B0606020202030204" pitchFamily="34" charset="0"/>
              </a:rPr>
              <a:t>Preencher com dados.</a:t>
            </a:r>
          </a:p>
          <a:p>
            <a:pPr algn="ctr"/>
            <a:r>
              <a:rPr lang="pt-BR" sz="2400" b="1" dirty="0">
                <a:solidFill>
                  <a:srgbClr val="FF0000"/>
                </a:solidFill>
                <a:latin typeface="Arial Narrow" panose="020B0606020202030204" pitchFamily="34" charset="0"/>
              </a:rPr>
              <a:t>Uma linha por pessoa</a:t>
            </a:r>
          </a:p>
        </p:txBody>
      </p:sp>
      <p:sp>
        <p:nvSpPr>
          <p:cNvPr id="6" name="Texto Explicativo Retangular com Cantos Arredondados 5"/>
          <p:cNvSpPr/>
          <p:nvPr/>
        </p:nvSpPr>
        <p:spPr>
          <a:xfrm>
            <a:off x="1259745" y="3643035"/>
            <a:ext cx="2139696" cy="1829007"/>
          </a:xfrm>
          <a:prstGeom prst="wedgeRoundRectCallout">
            <a:avLst>
              <a:gd name="adj1" fmla="val -72115"/>
              <a:gd name="adj2" fmla="val 113494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 1ª casa visitada sempre será nº 1.</a:t>
            </a:r>
          </a:p>
        </p:txBody>
      </p:sp>
      <p:sp>
        <p:nvSpPr>
          <p:cNvPr id="17" name="CaixaDeTexto 16"/>
          <p:cNvSpPr txBox="1"/>
          <p:nvPr/>
        </p:nvSpPr>
        <p:spPr>
          <a:xfrm>
            <a:off x="6206104" y="6414103"/>
            <a:ext cx="2480697" cy="830997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 Narrow" panose="020B0606020202030204" pitchFamily="34" charset="0"/>
              </a:rPr>
              <a:t>Preenchimento apenas com X!</a:t>
            </a:r>
          </a:p>
        </p:txBody>
      </p:sp>
      <p:sp>
        <p:nvSpPr>
          <p:cNvPr id="18" name="CaixaDeTexto 17"/>
          <p:cNvSpPr txBox="1"/>
          <p:nvPr/>
        </p:nvSpPr>
        <p:spPr>
          <a:xfrm>
            <a:off x="15931019" y="7532786"/>
            <a:ext cx="4009999" cy="461665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 Narrow" panose="020B0606020202030204" pitchFamily="34" charset="0"/>
              </a:rPr>
              <a:t>Preenchimento apenas com X!</a:t>
            </a:r>
          </a:p>
        </p:txBody>
      </p:sp>
      <p:sp>
        <p:nvSpPr>
          <p:cNvPr id="19" name="CaixaDeTexto 18"/>
          <p:cNvSpPr txBox="1"/>
          <p:nvPr/>
        </p:nvSpPr>
        <p:spPr>
          <a:xfrm>
            <a:off x="10091231" y="6629546"/>
            <a:ext cx="2560512" cy="400110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r>
              <a:rPr lang="pt-BR" sz="2000" b="1" dirty="0">
                <a:solidFill>
                  <a:srgbClr val="FF0000"/>
                </a:solidFill>
                <a:latin typeface="Arial Narrow" panose="020B0606020202030204" pitchFamily="34" charset="0"/>
              </a:rPr>
              <a:t>Preencher com a idade.</a:t>
            </a:r>
          </a:p>
        </p:txBody>
      </p:sp>
      <p:sp>
        <p:nvSpPr>
          <p:cNvPr id="10" name="Texto Explicativo Retangular com Cantos Arredondados 9"/>
          <p:cNvSpPr/>
          <p:nvPr/>
        </p:nvSpPr>
        <p:spPr>
          <a:xfrm>
            <a:off x="987553" y="11753948"/>
            <a:ext cx="3701536" cy="1370416"/>
          </a:xfrm>
          <a:prstGeom prst="wedgeRoundRectCallout">
            <a:avLst>
              <a:gd name="adj1" fmla="val -45870"/>
              <a:gd name="adj2" fmla="val -172513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Registrar o nº de cada casa uma vez</a:t>
            </a:r>
          </a:p>
        </p:txBody>
      </p:sp>
      <p:sp>
        <p:nvSpPr>
          <p:cNvPr id="7" name="Retângulo Arredondado 6"/>
          <p:cNvSpPr/>
          <p:nvPr/>
        </p:nvSpPr>
        <p:spPr>
          <a:xfrm>
            <a:off x="8686801" y="3617535"/>
            <a:ext cx="4828032" cy="1466970"/>
          </a:xfrm>
          <a:prstGeom prst="round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009625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6" grpId="0" animBg="1"/>
      <p:bldP spid="17" grpId="0" animBg="1"/>
      <p:bldP spid="18" grpId="0" animBg="1"/>
      <p:bldP spid="19" grpId="0" animBg="1"/>
      <p:bldP spid="10" grpId="0" animBg="1"/>
      <p:bldP spid="7" grpId="0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3034" y="1755648"/>
            <a:ext cx="24136345" cy="10204704"/>
          </a:xfrm>
          <a:prstGeom prst="rect">
            <a:avLst/>
          </a:prstGeom>
        </p:spPr>
      </p:pic>
      <p:sp>
        <p:nvSpPr>
          <p:cNvPr id="5" name="CaixaDeTexto 4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SES/MG. 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6329331" y="9657149"/>
            <a:ext cx="7792871" cy="1323439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just"/>
            <a:r>
              <a:rPr lang="pt-BR" sz="4000" b="1" dirty="0">
                <a:solidFill>
                  <a:srgbClr val="FF0000"/>
                </a:solidFill>
                <a:latin typeface="Arial Narrow" panose="020B0606020202030204" pitchFamily="34" charset="0"/>
              </a:rPr>
              <a:t>Preencher sempre que tiver não vacinados – motivo da não vacinação!</a:t>
            </a:r>
          </a:p>
        </p:txBody>
      </p:sp>
      <p:sp>
        <p:nvSpPr>
          <p:cNvPr id="7" name="CaixaDeTexto 6"/>
          <p:cNvSpPr txBox="1"/>
          <p:nvPr/>
        </p:nvSpPr>
        <p:spPr>
          <a:xfrm>
            <a:off x="1238657" y="6472694"/>
            <a:ext cx="4009999" cy="461665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r>
              <a:rPr lang="pt-BR" sz="2400" b="1" dirty="0">
                <a:solidFill>
                  <a:srgbClr val="FF0000"/>
                </a:solidFill>
                <a:latin typeface="Arial Narrow" panose="020B0606020202030204" pitchFamily="34" charset="0"/>
              </a:rPr>
              <a:t>Preenchimento apenas com X!</a:t>
            </a:r>
          </a:p>
        </p:txBody>
      </p:sp>
      <p:sp>
        <p:nvSpPr>
          <p:cNvPr id="8" name="CaixaDeTexto 7"/>
          <p:cNvSpPr txBox="1"/>
          <p:nvPr/>
        </p:nvSpPr>
        <p:spPr>
          <a:xfrm>
            <a:off x="8078520" y="7652148"/>
            <a:ext cx="3845256" cy="1200329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 Narrow" panose="020B0606020202030204" pitchFamily="34" charset="0"/>
              </a:rPr>
              <a:t>Preencher com dados.</a:t>
            </a:r>
          </a:p>
          <a:p>
            <a:pPr algn="ctr"/>
            <a:r>
              <a:rPr lang="pt-BR" sz="2400" b="1" dirty="0">
                <a:solidFill>
                  <a:srgbClr val="FF0000"/>
                </a:solidFill>
                <a:latin typeface="Arial Narrow" panose="020B0606020202030204" pitchFamily="34" charset="0"/>
              </a:rPr>
              <a:t>Uma linha por pessoa não vacinada encontrada</a:t>
            </a:r>
          </a:p>
        </p:txBody>
      </p:sp>
      <p:sp>
        <p:nvSpPr>
          <p:cNvPr id="9" name="CaixaDeTexto 8"/>
          <p:cNvSpPr txBox="1"/>
          <p:nvPr/>
        </p:nvSpPr>
        <p:spPr>
          <a:xfrm>
            <a:off x="18468493" y="6858000"/>
            <a:ext cx="2821537" cy="2554545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3200" b="1" dirty="0">
                <a:solidFill>
                  <a:srgbClr val="FF0000"/>
                </a:solidFill>
                <a:latin typeface="Arial Narrow" panose="020B0606020202030204" pitchFamily="34" charset="0"/>
              </a:rPr>
              <a:t>Não esquecer de detalhar caso não tenha o motivo descrito no formulário.</a:t>
            </a:r>
          </a:p>
        </p:txBody>
      </p:sp>
      <p:sp>
        <p:nvSpPr>
          <p:cNvPr id="10" name="Retângulo Arredondado 9"/>
          <p:cNvSpPr/>
          <p:nvPr/>
        </p:nvSpPr>
        <p:spPr>
          <a:xfrm>
            <a:off x="54865" y="300396"/>
            <a:ext cx="17263872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Formulário de campo para Intensificação Vacinal ou Varredura, Minas Gerais, </a:t>
            </a:r>
            <a:r>
              <a:rPr lang="pt-BR" sz="32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2024/2025</a:t>
            </a:r>
            <a:endParaRPr lang="pt-BR" sz="32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870420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553" y="2602195"/>
            <a:ext cx="23152607" cy="7652573"/>
          </a:xfrm>
          <a:prstGeom prst="rect">
            <a:avLst/>
          </a:prstGeom>
        </p:spPr>
      </p:pic>
      <p:sp>
        <p:nvSpPr>
          <p:cNvPr id="5" name="CaixaDeTexto 4"/>
          <p:cNvSpPr txBox="1"/>
          <p:nvPr/>
        </p:nvSpPr>
        <p:spPr>
          <a:xfrm>
            <a:off x="109728" y="13240512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SES/MG. </a:t>
            </a:r>
          </a:p>
        </p:txBody>
      </p:sp>
      <p:sp>
        <p:nvSpPr>
          <p:cNvPr id="6" name="Texto Explicativo Retangular com Cantos Arredondados 5"/>
          <p:cNvSpPr/>
          <p:nvPr/>
        </p:nvSpPr>
        <p:spPr>
          <a:xfrm>
            <a:off x="2060034" y="1239131"/>
            <a:ext cx="3152045" cy="1097117"/>
          </a:xfrm>
          <a:prstGeom prst="wedgeRoundRectCallout">
            <a:avLst>
              <a:gd name="adj1" fmla="val -57092"/>
              <a:gd name="adj2" fmla="val 463537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 1ª casa visitada sempre será nº 1.</a:t>
            </a:r>
          </a:p>
        </p:txBody>
      </p:sp>
      <p:sp>
        <p:nvSpPr>
          <p:cNvPr id="9" name="Retângulo Arredondado 8"/>
          <p:cNvSpPr/>
          <p:nvPr/>
        </p:nvSpPr>
        <p:spPr>
          <a:xfrm>
            <a:off x="54865" y="131550"/>
            <a:ext cx="17318736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Formulário consolidado para Intensificação Vacinal ou Varredura, </a:t>
            </a:r>
            <a:endParaRPr lang="pt-BR" sz="3200" b="1" dirty="0" smtClean="0">
              <a:solidFill>
                <a:srgbClr val="FD8E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pt-BR" sz="32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Minas </a:t>
            </a:r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Gerais, </a:t>
            </a:r>
            <a:r>
              <a:rPr lang="pt-BR" sz="32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2024/2025</a:t>
            </a:r>
            <a:endParaRPr lang="pt-BR" sz="3200" b="1" dirty="0">
              <a:solidFill>
                <a:srgbClr val="FD8E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CaixaDeTexto 6"/>
          <p:cNvSpPr txBox="1"/>
          <p:nvPr/>
        </p:nvSpPr>
        <p:spPr>
          <a:xfrm>
            <a:off x="3931823" y="8104793"/>
            <a:ext cx="2560512" cy="1569660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Preencher com dados.</a:t>
            </a:r>
          </a:p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Uma linha por pessoa</a:t>
            </a:r>
          </a:p>
        </p:txBody>
      </p:sp>
      <p:sp>
        <p:nvSpPr>
          <p:cNvPr id="12" name="CaixaDeTexto 11"/>
          <p:cNvSpPr txBox="1"/>
          <p:nvPr/>
        </p:nvSpPr>
        <p:spPr>
          <a:xfrm>
            <a:off x="17044417" y="8104793"/>
            <a:ext cx="2480697" cy="830997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Preenchimento apenas com X!</a:t>
            </a:r>
          </a:p>
        </p:txBody>
      </p:sp>
      <p:sp>
        <p:nvSpPr>
          <p:cNvPr id="13" name="CaixaDeTexto 12"/>
          <p:cNvSpPr txBox="1"/>
          <p:nvPr/>
        </p:nvSpPr>
        <p:spPr>
          <a:xfrm>
            <a:off x="10176975" y="9197399"/>
            <a:ext cx="2560512" cy="954107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28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Preencher com a idade.</a:t>
            </a:r>
          </a:p>
        </p:txBody>
      </p:sp>
      <p:sp>
        <p:nvSpPr>
          <p:cNvPr id="10" name="Texto Explicativo Retangular com Cantos Arredondados 9"/>
          <p:cNvSpPr/>
          <p:nvPr/>
        </p:nvSpPr>
        <p:spPr>
          <a:xfrm>
            <a:off x="987553" y="10535571"/>
            <a:ext cx="3701536" cy="1370416"/>
          </a:xfrm>
          <a:prstGeom prst="wedgeRoundRectCallout">
            <a:avLst>
              <a:gd name="adj1" fmla="val -24625"/>
              <a:gd name="adj2" fmla="val -172513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Registrar o nº de cada casa uma vez</a:t>
            </a:r>
          </a:p>
        </p:txBody>
      </p:sp>
      <p:sp>
        <p:nvSpPr>
          <p:cNvPr id="14" name="Texto Explicativo Retangular com Cantos Arredondados 13"/>
          <p:cNvSpPr/>
          <p:nvPr/>
        </p:nvSpPr>
        <p:spPr>
          <a:xfrm>
            <a:off x="6475439" y="10535571"/>
            <a:ext cx="3701536" cy="1370416"/>
          </a:xfrm>
          <a:prstGeom prst="wedgeRoundRectCallout">
            <a:avLst>
              <a:gd name="adj1" fmla="val -21661"/>
              <a:gd name="adj2" fmla="val -108458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Preencher com X</a:t>
            </a:r>
          </a:p>
        </p:txBody>
      </p:sp>
      <p:sp>
        <p:nvSpPr>
          <p:cNvPr id="15" name="CaixaDeTexto 14"/>
          <p:cNvSpPr txBox="1"/>
          <p:nvPr/>
        </p:nvSpPr>
        <p:spPr>
          <a:xfrm>
            <a:off x="21744433" y="9433076"/>
            <a:ext cx="2395728" cy="830997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pPr algn="ctr"/>
            <a:r>
              <a:rPr lang="pt-BR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Preenchimento apenas com X!</a:t>
            </a:r>
          </a:p>
        </p:txBody>
      </p:sp>
    </p:spTree>
    <p:extLst>
      <p:ext uri="{BB962C8B-B14F-4D97-AF65-F5344CB8AC3E}">
        <p14:creationId xmlns:p14="http://schemas.microsoft.com/office/powerpoint/2010/main" val="37895602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7824" y="1545455"/>
            <a:ext cx="19377420" cy="9099261"/>
          </a:xfrm>
          <a:prstGeom prst="rect">
            <a:avLst/>
          </a:prstGeom>
        </p:spPr>
      </p:pic>
      <p:sp>
        <p:nvSpPr>
          <p:cNvPr id="4" name="Retângulo Arredondado 3"/>
          <p:cNvSpPr/>
          <p:nvPr/>
        </p:nvSpPr>
        <p:spPr>
          <a:xfrm>
            <a:off x="250406" y="401088"/>
            <a:ext cx="16226379" cy="95097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Formulário consolidado para Intensificação Vacinal ou Varredura, </a:t>
            </a:r>
            <a:endParaRPr lang="pt-BR" sz="3200" b="1" dirty="0" smtClean="0">
              <a:solidFill>
                <a:srgbClr val="FD8E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pt-BR" sz="32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Minas </a:t>
            </a:r>
            <a:r>
              <a:rPr lang="pt-BR" sz="32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Gerais, </a:t>
            </a:r>
            <a:r>
              <a:rPr lang="pt-BR" sz="32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2024/2025</a:t>
            </a:r>
            <a:endParaRPr lang="pt-BR" sz="32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CaixaDeTexto 4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CEPI/DVAT/SVE/SUBVS – SES/MG. </a:t>
            </a:r>
          </a:p>
        </p:txBody>
      </p:sp>
      <p:sp>
        <p:nvSpPr>
          <p:cNvPr id="9" name="Texto Explicativo Retangular com Cantos Arredondados 8"/>
          <p:cNvSpPr/>
          <p:nvPr/>
        </p:nvSpPr>
        <p:spPr>
          <a:xfrm>
            <a:off x="14374369" y="6747398"/>
            <a:ext cx="4674568" cy="2788120"/>
          </a:xfrm>
          <a:prstGeom prst="wedgeRoundRectCallout">
            <a:avLst>
              <a:gd name="adj1" fmla="val -89860"/>
              <a:gd name="adj2" fmla="val -16771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8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 ainda realiza o cálculo da cobertura vacinal por tipo de dose, faixa etária na Intensificação</a:t>
            </a:r>
          </a:p>
        </p:txBody>
      </p:sp>
      <p:sp>
        <p:nvSpPr>
          <p:cNvPr id="7" name="Texto Explicativo Retangular com Cantos Arredondados 6"/>
          <p:cNvSpPr/>
          <p:nvPr/>
        </p:nvSpPr>
        <p:spPr>
          <a:xfrm>
            <a:off x="877824" y="6581982"/>
            <a:ext cx="3583384" cy="3118953"/>
          </a:xfrm>
          <a:prstGeom prst="wedgeRoundRectCallout">
            <a:avLst>
              <a:gd name="adj1" fmla="val 66368"/>
              <a:gd name="adj2" fmla="val 63628"/>
              <a:gd name="adj3" fmla="val 16667"/>
            </a:avLst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28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 aba consolidado da planilha fará o cálculo das informações registradas</a:t>
            </a:r>
          </a:p>
        </p:txBody>
      </p:sp>
    </p:spTree>
    <p:extLst>
      <p:ext uri="{BB962C8B-B14F-4D97-AF65-F5344CB8AC3E}">
        <p14:creationId xmlns:p14="http://schemas.microsoft.com/office/powerpoint/2010/main" val="38440817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109729" y="0"/>
            <a:ext cx="17464594" cy="151585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Coordenação Estadual do Programa de Imunizações de Minas Gerais - CEPI recomenda que:</a:t>
            </a:r>
          </a:p>
        </p:txBody>
      </p:sp>
      <p:sp>
        <p:nvSpPr>
          <p:cNvPr id="2" name="CaixaDeTexto 1">
            <a:extLst>
              <a:ext uri="{FF2B5EF4-FFF2-40B4-BE49-F238E27FC236}">
                <a16:creationId xmlns:a16="http://schemas.microsoft.com/office/drawing/2014/main" id="{236C2C7C-4312-F563-3363-F0440CD946C6}"/>
              </a:ext>
            </a:extLst>
          </p:cNvPr>
          <p:cNvSpPr txBox="1"/>
          <p:nvPr/>
        </p:nvSpPr>
        <p:spPr>
          <a:xfrm>
            <a:off x="347472" y="2128011"/>
            <a:ext cx="23792688" cy="747897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A URS: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Reforce com os municípios a importância da implementação das ações de prevenção e controle da febre amarela, e </a:t>
            </a:r>
            <a:r>
              <a:rPr lang="pt-BR" sz="4000" dirty="0" err="1">
                <a:latin typeface="Arial" panose="020B0604020202020204" pitchFamily="34" charset="0"/>
                <a:cs typeface="Arial" panose="020B0604020202020204" pitchFamily="34" charset="0"/>
              </a:rPr>
              <a:t>veriﬁque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 a necessidade de apoio da URS ou do Nível Central para as ações e/ou recomendações de vacinação casa a casa;</a:t>
            </a:r>
          </a:p>
          <a:p>
            <a:pPr algn="just">
              <a:lnSpc>
                <a:spcPct val="150000"/>
              </a:lnSpc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Realize o monitoramento das ações executadas no âmbito da imunização pelos municípios (categoria 2 e 3) através da solicitação de cronograma e relatório municipal, além da planilha com dados consolidados do MRC.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40512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</p:spTree>
    <p:extLst>
      <p:ext uri="{BB962C8B-B14F-4D97-AF65-F5344CB8AC3E}">
        <p14:creationId xmlns:p14="http://schemas.microsoft.com/office/powerpoint/2010/main" val="42404848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109729" y="0"/>
            <a:ext cx="17353082" cy="151585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Coordenação Estadual do Programa de Imunizações de Minas Gerais - CEPI recomenda que:</a:t>
            </a:r>
          </a:p>
        </p:txBody>
      </p:sp>
      <p:sp>
        <p:nvSpPr>
          <p:cNvPr id="2" name="CaixaDeTexto 1">
            <a:extLst>
              <a:ext uri="{FF2B5EF4-FFF2-40B4-BE49-F238E27FC236}">
                <a16:creationId xmlns:a16="http://schemas.microsoft.com/office/drawing/2014/main" id="{236C2C7C-4312-F563-3363-F0440CD946C6}"/>
              </a:ext>
            </a:extLst>
          </p:cNvPr>
          <p:cNvSpPr txBox="1"/>
          <p:nvPr/>
        </p:nvSpPr>
        <p:spPr>
          <a:xfrm>
            <a:off x="228600" y="1575268"/>
            <a:ext cx="23792688" cy="11172289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Os municípios: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Realizem a busca ativa das crianças de 9 meses ou mais de idade para vacinação contra a febre amarela, visto que, essas crianças ainda não possuem nenhuma dose da vacina e o risco de adoecimento é alto diante da circulação do vírus amarílico no território nos 02 últimos ciclos;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Iniciem a Intensiﬁcação Vacinal e/ou MRC, conforme categorização do município, nas áreas rurais e urbanas, com avaliação do cartão vacinal e visita casa a casa, 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imediatamente,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 após a identificação da epizootia;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Com circulação comprovada do vírus da Febre Amarela (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categoria 3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) realizem a Intensificação Vacinal, em todo território, para a vacina contra a Febre Amarela, 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imediatamente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, após a confirmação da epizootia e/ou caso humano para a Febre Amarela.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77088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</p:spTree>
    <p:extLst>
      <p:ext uri="{BB962C8B-B14F-4D97-AF65-F5344CB8AC3E}">
        <p14:creationId xmlns:p14="http://schemas.microsoft.com/office/powerpoint/2010/main" val="36845359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109728" y="0"/>
            <a:ext cx="17509199" cy="151585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Coordenação Estadual do Programa de Imunizações de Minas Gerais - CEPI recomenda que:</a:t>
            </a:r>
          </a:p>
        </p:txBody>
      </p:sp>
      <p:sp>
        <p:nvSpPr>
          <p:cNvPr id="2" name="CaixaDeTexto 1">
            <a:extLst>
              <a:ext uri="{FF2B5EF4-FFF2-40B4-BE49-F238E27FC236}">
                <a16:creationId xmlns:a16="http://schemas.microsoft.com/office/drawing/2014/main" id="{236C2C7C-4312-F563-3363-F0440CD946C6}"/>
              </a:ext>
            </a:extLst>
          </p:cNvPr>
          <p:cNvSpPr txBox="1"/>
          <p:nvPr/>
        </p:nvSpPr>
        <p:spPr>
          <a:xfrm>
            <a:off x="228600" y="1771210"/>
            <a:ext cx="23792688" cy="1024896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Os municípios:</a:t>
            </a:r>
          </a:p>
          <a:p>
            <a:pPr algn="just">
              <a:lnSpc>
                <a:spcPct val="150000"/>
              </a:lnSpc>
            </a:pPr>
            <a:endParaRPr lang="pt-BR" sz="40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Categoria 2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 realizem o MRC para a Febre Amarela, </a:t>
            </a: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imediatamente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, após a identificação da epizootia;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4000" b="1" dirty="0">
                <a:latin typeface="Arial" panose="020B0604020202020204" pitchFamily="34" charset="0"/>
                <a:cs typeface="Arial" panose="020B0604020202020204" pitchFamily="34" charset="0"/>
              </a:rPr>
              <a:t>Categoria1, juntamente com a URS,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 avaliando o risco e proximidade a municípios Categoria 2, realizem o MRC para a Febre Amarela.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4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ATENÇÃO: NÃO É NECESSÁRIO AGUARDAR RESULTADO DA EPIZOOTIA PARA INICIAR AS AÇÕES DE IMUNIZAÇÃO NO MUNICÍPIO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marL="571500" indent="-5715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endParaRPr lang="pt-BR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185648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Nota Técnica nº 1 /SES/SUBVS-SVE-DVAT-CEPI/2023. </a:t>
            </a:r>
          </a:p>
        </p:txBody>
      </p:sp>
      <p:pic>
        <p:nvPicPr>
          <p:cNvPr id="5" name="Imagem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53381" y="10948607"/>
            <a:ext cx="2143125" cy="2143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51203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aixaDeTexto 6">
            <a:extLst>
              <a:ext uri="{FF2B5EF4-FFF2-40B4-BE49-F238E27FC236}">
                <a16:creationId xmlns:a16="http://schemas.microsoft.com/office/drawing/2014/main" id="{1C17E655-08C6-AB4D-956A-FD56F9F38106}"/>
              </a:ext>
            </a:extLst>
          </p:cNvPr>
          <p:cNvSpPr txBox="1"/>
          <p:nvPr/>
        </p:nvSpPr>
        <p:spPr>
          <a:xfrm>
            <a:off x="1243584" y="3465163"/>
            <a:ext cx="22823424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9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Cobertura Vacinal da vacina contra a Febre Amarela, Minas Gerais,  1997 a 2024.</a:t>
            </a:r>
            <a:endParaRPr lang="pt-BR" sz="9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771434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Arredondado 6"/>
          <p:cNvSpPr/>
          <p:nvPr/>
        </p:nvSpPr>
        <p:spPr>
          <a:xfrm>
            <a:off x="32067" y="34567"/>
            <a:ext cx="17519953" cy="1459695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6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SH Cobertura </a:t>
            </a:r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Vacinal da vacina contra a Febre Amarela, nos menores de 1 ano de idade Minas Gerais, 1997 a 2024</a:t>
            </a:r>
            <a:r>
              <a:rPr lang="pt-BR" sz="36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*</a:t>
            </a:r>
            <a:endParaRPr lang="pt-BR" sz="3600" b="1" dirty="0">
              <a:solidFill>
                <a:srgbClr val="FD8E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30252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</a:t>
            </a:r>
            <a:r>
              <a:rPr lang="pt-BR" dirty="0" err="1">
                <a:latin typeface="Arial" panose="020B0604020202020204" pitchFamily="34" charset="0"/>
                <a:cs typeface="Arial" panose="020B0604020202020204" pitchFamily="34" charset="0"/>
              </a:rPr>
              <a:t>LocalizaSUS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 - Menu de cobertura </a:t>
            </a: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vacinal. Atualizado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em </a:t>
            </a: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01/04/2025.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*Dados preliminares e sujeito/alterações.</a:t>
            </a:r>
          </a:p>
        </p:txBody>
      </p:sp>
      <p:pic>
        <p:nvPicPr>
          <p:cNvPr id="8" name="Imagem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06768" y="1828799"/>
            <a:ext cx="20433323" cy="10434408"/>
          </a:xfrm>
          <a:prstGeom prst="rect">
            <a:avLst/>
          </a:prstGeom>
        </p:spPr>
      </p:pic>
      <p:pic>
        <p:nvPicPr>
          <p:cNvPr id="9" name="Imagem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734505" y="1873066"/>
            <a:ext cx="5593880" cy="9789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43100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Arredondado 6"/>
          <p:cNvSpPr/>
          <p:nvPr/>
        </p:nvSpPr>
        <p:spPr>
          <a:xfrm>
            <a:off x="32067" y="34567"/>
            <a:ext cx="17519953" cy="1459695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Cobertura Vacinal da vacina contra a Febre Amarela, nos menores de 1 ano de idade, por URS, Minas Gerais, 2024</a:t>
            </a:r>
            <a:r>
              <a:rPr lang="pt-BR" sz="36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*</a:t>
            </a:r>
            <a:endParaRPr lang="pt-BR" sz="3600" b="1" dirty="0">
              <a:solidFill>
                <a:srgbClr val="FD8E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75237" y="2286000"/>
            <a:ext cx="18911902" cy="10165433"/>
          </a:xfrm>
          <a:prstGeom prst="rect">
            <a:avLst/>
          </a:prstGeom>
        </p:spPr>
      </p:pic>
      <p:sp>
        <p:nvSpPr>
          <p:cNvPr id="3" name="Retângulo 2"/>
          <p:cNvSpPr/>
          <p:nvPr/>
        </p:nvSpPr>
        <p:spPr>
          <a:xfrm>
            <a:off x="2084832" y="12083903"/>
            <a:ext cx="13767689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dirty="0"/>
              <a:t>*Extração dos dados: 01/04/2025</a:t>
            </a:r>
          </a:p>
          <a:p>
            <a:r>
              <a:rPr lang="pt-BR" dirty="0"/>
              <a:t>Cobertura vacinal referente a janeiro até dezembro de 2024</a:t>
            </a:r>
          </a:p>
          <a:p>
            <a:r>
              <a:rPr lang="pt-BR" dirty="0"/>
              <a:t>Fonte dos dados: </a:t>
            </a:r>
            <a:r>
              <a:rPr lang="pt-BR" dirty="0" err="1"/>
              <a:t>LocalizaSUS</a:t>
            </a:r>
            <a:r>
              <a:rPr lang="pt-BR" dirty="0"/>
              <a:t> - Menu de cobertura vacinal</a:t>
            </a:r>
          </a:p>
        </p:txBody>
      </p:sp>
      <p:pic>
        <p:nvPicPr>
          <p:cNvPr id="4" name="Imagem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940874" y="2162908"/>
            <a:ext cx="5593880" cy="9789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77044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109728" y="0"/>
            <a:ext cx="17456377" cy="1588168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Distribuição da Cobertura Vacinal na faixa de &lt; 1 ano, por município e URS, Minas Gerais, janeiro a </a:t>
            </a:r>
            <a:r>
              <a:rPr lang="pt-BR" sz="36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dezembro</a:t>
            </a:r>
            <a:r>
              <a:rPr lang="pt-BR" sz="36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 2024</a:t>
            </a:r>
            <a:r>
              <a:rPr lang="pt-BR" sz="3600" b="1" dirty="0" smtClean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*. </a:t>
            </a:r>
            <a:endParaRPr lang="pt-BR" sz="36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CaixaDeTexto 12"/>
          <p:cNvSpPr txBox="1"/>
          <p:nvPr/>
        </p:nvSpPr>
        <p:spPr>
          <a:xfrm>
            <a:off x="109728" y="13285116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</a:t>
            </a:r>
            <a:r>
              <a:rPr lang="pt-BR" dirty="0" err="1">
                <a:latin typeface="Arial" panose="020B0604020202020204" pitchFamily="34" charset="0"/>
                <a:cs typeface="Arial" panose="020B0604020202020204" pitchFamily="34" charset="0"/>
              </a:rPr>
              <a:t>LocalizaSUS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 - Menu de cobertura vacinal..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Atualizado em </a:t>
            </a: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01/042025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. *Dados preliminares e sujeito/alterações.</a:t>
            </a:r>
          </a:p>
        </p:txBody>
      </p:sp>
      <p:sp>
        <p:nvSpPr>
          <p:cNvPr id="14" name="Retângulo Arredondado 13"/>
          <p:cNvSpPr/>
          <p:nvPr/>
        </p:nvSpPr>
        <p:spPr>
          <a:xfrm>
            <a:off x="16348812" y="8006285"/>
            <a:ext cx="6362884" cy="1834737"/>
          </a:xfrm>
          <a:prstGeom prst="roundRect">
            <a:avLst/>
          </a:prstGeom>
          <a:solidFill>
            <a:srgbClr val="FD8E00"/>
          </a:solidFill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417 </a:t>
            </a: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municípios com CV &lt;95%</a:t>
            </a:r>
          </a:p>
        </p:txBody>
      </p:sp>
      <p:pic>
        <p:nvPicPr>
          <p:cNvPr id="8" name="Imagem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9727" y="1828801"/>
            <a:ext cx="15044195" cy="10507926"/>
          </a:xfrm>
          <a:prstGeom prst="rect">
            <a:avLst/>
          </a:prstGeom>
        </p:spPr>
      </p:pic>
      <p:pic>
        <p:nvPicPr>
          <p:cNvPr id="7" name="Imagem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2363" y="9738133"/>
            <a:ext cx="1771650" cy="1866900"/>
          </a:xfrm>
          <a:prstGeom prst="rect">
            <a:avLst/>
          </a:prstGeom>
        </p:spPr>
      </p:pic>
      <p:pic>
        <p:nvPicPr>
          <p:cNvPr id="21" name="Imagem 2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2091193" y="6767512"/>
            <a:ext cx="200025" cy="180975"/>
          </a:xfrm>
          <a:prstGeom prst="rect">
            <a:avLst/>
          </a:prstGeom>
        </p:spPr>
      </p:pic>
      <p:grpSp>
        <p:nvGrpSpPr>
          <p:cNvPr id="30" name="Agrupar 29"/>
          <p:cNvGrpSpPr/>
          <p:nvPr/>
        </p:nvGrpSpPr>
        <p:grpSpPr>
          <a:xfrm>
            <a:off x="12597403" y="9976096"/>
            <a:ext cx="4009516" cy="2768867"/>
            <a:chOff x="12591171" y="9976096"/>
            <a:chExt cx="4009516" cy="2768867"/>
          </a:xfrm>
        </p:grpSpPr>
        <p:pic>
          <p:nvPicPr>
            <p:cNvPr id="22" name="Imagem 21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2591171" y="10465102"/>
              <a:ext cx="3369128" cy="2279861"/>
            </a:xfrm>
            <a:prstGeom prst="rect">
              <a:avLst/>
            </a:prstGeom>
          </p:spPr>
        </p:pic>
        <p:sp>
          <p:nvSpPr>
            <p:cNvPr id="23" name="CaixaDeTexto 22"/>
            <p:cNvSpPr txBox="1"/>
            <p:nvPr/>
          </p:nvSpPr>
          <p:spPr>
            <a:xfrm>
              <a:off x="12591171" y="9976096"/>
              <a:ext cx="4009516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t-BR" sz="2000" b="1" dirty="0" smtClean="0"/>
                <a:t>Cobertura Vacinal em &lt; 1 ano, 2024.</a:t>
              </a:r>
              <a:endParaRPr lang="pt-BR" sz="2000" b="1" dirty="0"/>
            </a:p>
          </p:txBody>
        </p:sp>
      </p:grpSp>
      <p:graphicFrame>
        <p:nvGraphicFramePr>
          <p:cNvPr id="29" name="Tabela 2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48512009"/>
              </p:ext>
            </p:extLst>
          </p:nvPr>
        </p:nvGraphicFramePr>
        <p:xfrm>
          <a:off x="15667899" y="3142724"/>
          <a:ext cx="8578270" cy="3724275"/>
        </p:xfrm>
        <a:graphic>
          <a:graphicData uri="http://schemas.openxmlformats.org/drawingml/2006/table">
            <a:tbl>
              <a:tblPr firstRow="1" lastRow="1">
                <a:tableStyleId>{5C22544A-7EE6-4342-B048-85BDC9FD1C3A}</a:tableStyleId>
              </a:tblPr>
              <a:tblGrid>
                <a:gridCol w="3592369">
                  <a:extLst>
                    <a:ext uri="{9D8B030D-6E8A-4147-A177-3AD203B41FA5}">
                      <a16:colId xmlns:a16="http://schemas.microsoft.com/office/drawing/2014/main" val="3084441378"/>
                    </a:ext>
                  </a:extLst>
                </a:gridCol>
                <a:gridCol w="2044780">
                  <a:extLst>
                    <a:ext uri="{9D8B030D-6E8A-4147-A177-3AD203B41FA5}">
                      <a16:colId xmlns:a16="http://schemas.microsoft.com/office/drawing/2014/main" val="309371986"/>
                    </a:ext>
                  </a:extLst>
                </a:gridCol>
                <a:gridCol w="2941121">
                  <a:extLst>
                    <a:ext uri="{9D8B030D-6E8A-4147-A177-3AD203B41FA5}">
                      <a16:colId xmlns:a16="http://schemas.microsoft.com/office/drawing/2014/main" val="866987947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Cobertura Vacinal &lt; 1 ano de idade, 2024.</a:t>
                      </a:r>
                      <a:endParaRPr lang="pt-BR" sz="3000" b="1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Nº Municípios</a:t>
                      </a:r>
                      <a:endParaRPr lang="pt-BR" sz="3000" b="1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>
                          <a:solidFill>
                            <a:schemeClr val="tx1"/>
                          </a:solidFill>
                          <a:effectLst/>
                        </a:rPr>
                        <a:t>%</a:t>
                      </a:r>
                      <a:endParaRPr lang="pt-BR" sz="3000" b="1" i="0" u="none" strike="noStrike" baseline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98094772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&lt; 50,00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4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0,47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9654606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≥ 50,00 e &lt; 80,00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142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16,65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2948594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≥ 80,00 e &lt; 95,00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271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31,77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72725118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ctr"/>
                      <a:r>
                        <a:rPr lang="pt-BR" sz="3000" u="none" strike="noStrike" baseline="0">
                          <a:solidFill>
                            <a:schemeClr val="tx1"/>
                          </a:solidFill>
                          <a:effectLst/>
                        </a:rPr>
                        <a:t>≥ 95,00 e &lt; 120,00</a:t>
                      </a:r>
                      <a:endParaRPr lang="pt-BR" sz="3000" b="0" i="0" u="none" strike="noStrike" baseline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307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35,99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01452019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ctr"/>
                      <a:r>
                        <a:rPr lang="pt-BR" sz="3000" u="none" strike="noStrike" baseline="0">
                          <a:solidFill>
                            <a:schemeClr val="tx1"/>
                          </a:solidFill>
                          <a:effectLst/>
                        </a:rPr>
                        <a:t>≥ 120,00</a:t>
                      </a:r>
                      <a:endParaRPr lang="pt-BR" sz="3000" b="0" i="0" u="none" strike="noStrike" baseline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>
                          <a:solidFill>
                            <a:schemeClr val="tx1"/>
                          </a:solidFill>
                          <a:effectLst/>
                        </a:rPr>
                        <a:t>129</a:t>
                      </a:r>
                      <a:endParaRPr lang="pt-BR" sz="3000" b="0" i="0" u="none" strike="noStrike" baseline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15,12</a:t>
                      </a:r>
                      <a:endParaRPr lang="pt-BR" sz="3000" b="0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25182018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ctr"/>
                      <a:r>
                        <a:rPr lang="pt-BR" sz="3000" u="none" strike="noStrike" baseline="0">
                          <a:solidFill>
                            <a:schemeClr val="tx1"/>
                          </a:solidFill>
                          <a:effectLst/>
                        </a:rPr>
                        <a:t>Total</a:t>
                      </a:r>
                      <a:endParaRPr lang="pt-BR" sz="3000" b="1" i="0" u="none" strike="noStrike" baseline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>
                          <a:solidFill>
                            <a:schemeClr val="tx1"/>
                          </a:solidFill>
                          <a:effectLst/>
                        </a:rPr>
                        <a:t>853</a:t>
                      </a:r>
                      <a:endParaRPr lang="pt-BR" sz="3000" b="1" i="0" u="none" strike="noStrike" baseline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pt-BR" sz="3000" u="none" strike="noStrike" baseline="0" dirty="0">
                          <a:solidFill>
                            <a:schemeClr val="tx1"/>
                          </a:solidFill>
                          <a:effectLst/>
                        </a:rPr>
                        <a:t>100</a:t>
                      </a:r>
                      <a:endParaRPr lang="pt-BR" sz="3000" b="1" i="0" u="none" strike="noStrike" baseline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56201329"/>
                  </a:ext>
                </a:extLst>
              </a:tr>
            </a:tbl>
          </a:graphicData>
        </a:graphic>
      </p:graphicFrame>
      <p:sp>
        <p:nvSpPr>
          <p:cNvPr id="10" name="Retângulo Arredondado 9"/>
          <p:cNvSpPr/>
          <p:nvPr/>
        </p:nvSpPr>
        <p:spPr>
          <a:xfrm>
            <a:off x="15628462" y="4085014"/>
            <a:ext cx="8630525" cy="1334587"/>
          </a:xfrm>
          <a:prstGeom prst="roundRect">
            <a:avLst/>
          </a:prstGeom>
          <a:noFill/>
          <a:ln w="57150">
            <a:solidFill>
              <a:srgbClr val="FE8D01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5" name="Seta em Curva para a Direita 14"/>
          <p:cNvSpPr/>
          <p:nvPr/>
        </p:nvSpPr>
        <p:spPr>
          <a:xfrm>
            <a:off x="14468128" y="4962819"/>
            <a:ext cx="1125416" cy="4208734"/>
          </a:xfrm>
          <a:prstGeom prst="curvedRightArrow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pt-BR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60734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0" grpId="0" animBg="1"/>
      <p:bldP spid="15" grpId="0" animBg="1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Arredondado 3"/>
          <p:cNvSpPr/>
          <p:nvPr/>
        </p:nvSpPr>
        <p:spPr>
          <a:xfrm>
            <a:off x="109728" y="0"/>
            <a:ext cx="17509199" cy="151585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Disseminação de Informações sobre Febre Amarela</a:t>
            </a:r>
          </a:p>
        </p:txBody>
      </p:sp>
      <p:sp>
        <p:nvSpPr>
          <p:cNvPr id="6" name="CaixaDeTexto 5"/>
          <p:cNvSpPr txBox="1"/>
          <p:nvPr/>
        </p:nvSpPr>
        <p:spPr>
          <a:xfrm>
            <a:off x="109728" y="13258800"/>
            <a:ext cx="240304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Fonte: www.saude.mg.gov.br/febreamrela</a:t>
            </a: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 rotWithShape="1">
          <a:blip r:embed="rId3"/>
          <a:srcRect l="23438" t="11067" r="24162" b="22622"/>
          <a:stretch/>
        </p:blipFill>
        <p:spPr>
          <a:xfrm>
            <a:off x="109728" y="4572232"/>
            <a:ext cx="11252856" cy="8010144"/>
          </a:xfrm>
          <a:prstGeom prst="rect">
            <a:avLst/>
          </a:prstGeom>
        </p:spPr>
      </p:pic>
      <p:sp>
        <p:nvSpPr>
          <p:cNvPr id="8" name="CaixaDeTexto 7">
            <a:extLst>
              <a:ext uri="{FF2B5EF4-FFF2-40B4-BE49-F238E27FC236}">
                <a16:creationId xmlns:a16="http://schemas.microsoft.com/office/drawing/2014/main" id="{236C2C7C-4312-F563-3363-F0440CD946C6}"/>
              </a:ext>
            </a:extLst>
          </p:cNvPr>
          <p:cNvSpPr txBox="1"/>
          <p:nvPr/>
        </p:nvSpPr>
        <p:spPr>
          <a:xfrm>
            <a:off x="228600" y="1846856"/>
            <a:ext cx="23792688" cy="193899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Todas as informações sobre a Febre Amarela são atualizadas e divulgadas no site da SES/MG: 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  <a:hlinkClick r:id="rId4"/>
              </a:rPr>
              <a:t>https://www.saude.mg.gov.br/febreamarela</a:t>
            </a:r>
            <a:r>
              <a:rPr lang="pt-BR" sz="4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518658" y="4572232"/>
            <a:ext cx="12753627" cy="72029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64443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tângulo Arredondado 1"/>
          <p:cNvSpPr/>
          <p:nvPr/>
        </p:nvSpPr>
        <p:spPr>
          <a:xfrm>
            <a:off x="0" y="1"/>
            <a:ext cx="17552020" cy="855406"/>
          </a:xfrm>
          <a:prstGeom prst="roundRect">
            <a:avLst/>
          </a:prstGeom>
          <a:ln>
            <a:solidFill>
              <a:srgbClr val="FE8D01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pt-BR" altLang="pt-BR" sz="3600" b="1" dirty="0">
                <a:solidFill>
                  <a:srgbClr val="FD8E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Referências</a:t>
            </a:r>
          </a:p>
        </p:txBody>
      </p:sp>
      <p:sp>
        <p:nvSpPr>
          <p:cNvPr id="3" name="Retângulo 2"/>
          <p:cNvSpPr/>
          <p:nvPr/>
        </p:nvSpPr>
        <p:spPr>
          <a:xfrm>
            <a:off x="223965" y="1713936"/>
            <a:ext cx="23993856" cy="113364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cs typeface="Arial" panose="020B0604020202020204" pitchFamily="34" charset="0"/>
              </a:rPr>
              <a:t>Brasil. Ministério da Saúde/Secretaria de Vigilância em Saúde/ Departamento de Imunização e Doenças Transmissíveis/ Coordenação Geral do Programa Nacional de Imunizações. </a:t>
            </a: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Instrução Normativa Referente ao Calendário Nacional de Vacinação 2024.</a:t>
            </a:r>
          </a:p>
          <a:p>
            <a:pPr marL="342900" indent="-3429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cs typeface="Arial" panose="020B0604020202020204" pitchFamily="34" charset="0"/>
              </a:rPr>
              <a:t>Brasil. Ministério da Saúde/Secretaria de Vigilância em Saúde/ Departamento de Imunização e Doenças Transmissíveis/ Coordenação Geral do Programa Nacional de Imunizações. </a:t>
            </a: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NOTA INFORMATIVA Nº 94/CGPNI/DEVIT/SVS/MS, 2017. </a:t>
            </a:r>
          </a:p>
          <a:p>
            <a:pPr marL="342900" indent="-3429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cs typeface="Arial" panose="020B0604020202020204" pitchFamily="34" charset="0"/>
              </a:rPr>
              <a:t>Brasil. Ministério da Saúde/Secretaria de Vigilância em Saúde/ Departamento de Imunização e Doenças Transmissíveis/ Coordenação Geral do Programa Nacional de Imunizações. </a:t>
            </a: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NOTA INFORMATIVA Nº 143/CGPNI/DEVIT/SVS/MS, 2014</a:t>
            </a:r>
          </a:p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cs typeface="Arial" panose="020B0604020202020204" pitchFamily="34" charset="0"/>
              </a:rPr>
              <a:t>Brasil. Ministério da Saúde/Secretaria de Vigilância em Saúde/ Departamento de Imunização e Doenças Transmissíveis/ Coordenação Geral do Programa Nacional de Imunizações. </a:t>
            </a: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OFÍCIO Nº 506/2020/CGPNI/DEIDT/SVS/MS, 22/10/2020.</a:t>
            </a:r>
          </a:p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Brasil. Ministério da Saúde. </a:t>
            </a:r>
            <a:r>
              <a:rPr lang="pt-BR" sz="2400" b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Sistema de Informações do Programa Nacional de Imunizações – SIPNI WEB</a:t>
            </a: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. Disponível </a:t>
            </a:r>
            <a:r>
              <a:rPr lang="pt-BR" sz="2400" dirty="0" err="1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em:</a:t>
            </a:r>
            <a:r>
              <a:rPr lang="pt-BR" sz="2400" dirty="0" err="1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  <a:hlinkClick r:id="rId3"/>
              </a:rPr>
              <a:t>http</a:t>
            </a: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  <a:hlinkClick r:id="rId3"/>
              </a:rPr>
              <a:t>://sipni-gestao.datasus.gov.br/si-</a:t>
            </a:r>
            <a:r>
              <a:rPr lang="pt-BR" sz="2400" dirty="0" err="1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  <a:hlinkClick r:id="rId3"/>
              </a:rPr>
              <a:t>pni</a:t>
            </a: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  <a:hlinkClick r:id="rId3"/>
              </a:rPr>
              <a:t>-web/faces/</a:t>
            </a:r>
            <a:r>
              <a:rPr lang="pt-BR" sz="2400" dirty="0" err="1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  <a:hlinkClick r:id="rId3"/>
              </a:rPr>
              <a:t>inicio.jsf</a:t>
            </a: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</a:p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cs typeface="Arial" panose="020B0604020202020204" pitchFamily="34" charset="0"/>
              </a:rPr>
              <a:t>Brasil. Ministério da Saúde. </a:t>
            </a:r>
            <a:r>
              <a:rPr lang="pt-BR" sz="2400" b="1" dirty="0">
                <a:latin typeface="Arial" panose="020B0604020202020204" pitchFamily="34" charset="0"/>
                <a:cs typeface="Arial" panose="020B0604020202020204" pitchFamily="34" charset="0"/>
              </a:rPr>
              <a:t>Memento terapêutico 2024 </a:t>
            </a:r>
            <a:r>
              <a:rPr lang="pt-BR" sz="2400" dirty="0">
                <a:latin typeface="Arial" panose="020B0604020202020204" pitchFamily="34" charset="0"/>
                <a:cs typeface="Arial" panose="020B0604020202020204" pitchFamily="34" charset="0"/>
              </a:rPr>
              <a:t>/ Fundação Oswaldo Cruz. Instituto de Tecnologia em Imunobiológicos. – Rio de Janeiro : Fiocruz, 2024.</a:t>
            </a:r>
            <a:endParaRPr lang="pt-BR" sz="2400" dirty="0"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MINAS GERAIS. Secretaria de Estado de Saúde de Minas Gerais. Subsecretaria de Vigilância em Saúde. Superintendência de Vigilância Epidemiológica. Diretoria de Vigilância de Agravos Transmissíveis. Coordenação de Imunização. </a:t>
            </a:r>
            <a:r>
              <a:rPr lang="pt-BR" sz="2400" b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Nota Técnica nº 1/SES/SUBVS-SVE-DVAT-CEPI/2023</a:t>
            </a: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. </a:t>
            </a:r>
          </a:p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MINAS GERAIS. Secretaria de Estado de Saúde de Minas Gerais. Subsecretaria de Vigilância em Saúde. Superintendência de Vigilância Epidemiológica. Diretoria de Vigilância de Agravos Transmissíveis. Coordenação de Imunização. </a:t>
            </a:r>
            <a:r>
              <a:rPr lang="pt-BR" sz="2400" b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Ofício Circular SES/SUBVS-SVE-DVDTI-CEPI nº. 3/2024</a:t>
            </a: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.</a:t>
            </a:r>
          </a:p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MINAS GERAIS. Secretaria de Estado de Saúde de Minas Gerais. Subsecretaria de Vigilância em Saúde. Superintendência de Vigilância Epidemiológica. Diretoria de Vigilância de Agravos Transmissíveis. Coordenação de Imunização. </a:t>
            </a:r>
            <a:r>
              <a:rPr lang="pt-BR" sz="2400" b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Memorando-Circular nº 114/2024/SES/SUBVS-SVE-DVDTI-CEPI</a:t>
            </a:r>
          </a:p>
          <a:p>
            <a:pPr marL="342900" indent="-342900">
              <a:lnSpc>
                <a:spcPct val="150000"/>
              </a:lnSpc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pt-BR" sz="2400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MINAS GERAIS. Secretaria de Estado de Saúde de Minas Gerais. Subsecretaria de Vigilância em Saúde. Superintendência de Vigilância Epidemiológica. Diretoria de Vigilância de Agravos Transmissíveis. Coordenação de Imunização. </a:t>
            </a:r>
            <a:r>
              <a:rPr lang="pt-BR" sz="2400" b="1" dirty="0"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Memorando-Circular nº 126/2024/SES/SUBVS-SVE-DVDTI-CEPI</a:t>
            </a:r>
          </a:p>
        </p:txBody>
      </p:sp>
    </p:spTree>
    <p:extLst>
      <p:ext uri="{BB962C8B-B14F-4D97-AF65-F5344CB8AC3E}">
        <p14:creationId xmlns:p14="http://schemas.microsoft.com/office/powerpoint/2010/main" val="31173706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aixaDeTexto 5">
            <a:extLst>
              <a:ext uri="{FF2B5EF4-FFF2-40B4-BE49-F238E27FC236}">
                <a16:creationId xmlns:a16="http://schemas.microsoft.com/office/drawing/2014/main" id="{EAA2D80B-BBD5-2441-B73D-C6C8363F040D}"/>
              </a:ext>
            </a:extLst>
          </p:cNvPr>
          <p:cNvSpPr txBox="1"/>
          <p:nvPr/>
        </p:nvSpPr>
        <p:spPr>
          <a:xfrm>
            <a:off x="7323946" y="62215"/>
            <a:ext cx="8864057" cy="20928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3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OBRIGADO!</a:t>
            </a:r>
          </a:p>
        </p:txBody>
      </p:sp>
      <p:sp>
        <p:nvSpPr>
          <p:cNvPr id="3" name="CaixaDeTexto 2"/>
          <p:cNvSpPr txBox="1"/>
          <p:nvPr/>
        </p:nvSpPr>
        <p:spPr>
          <a:xfrm>
            <a:off x="3279385" y="4638824"/>
            <a:ext cx="17541287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Coordenação Estadual do Programa de Imunizações – CEPI/SES/MG</a:t>
            </a: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pt-BR" sz="36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3600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Dúvidas/</a:t>
            </a:r>
            <a:r>
              <a:rPr kumimoji="0" lang="pt-BR" sz="3600" b="0" i="0" u="none" strike="noStrike" kern="1200" cap="none" spc="0" normalizeH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 demandas deverão ser verificadas com a URS de referência do município</a:t>
            </a:r>
            <a:endParaRPr kumimoji="0" lang="pt-BR" sz="36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Imagem 4"/>
          <p:cNvPicPr>
            <a:picLocks noChangeAspect="1"/>
          </p:cNvPicPr>
          <p:nvPr/>
        </p:nvPicPr>
        <p:blipFill rotWithShape="1">
          <a:blip r:embed="rId4"/>
          <a:srcRect l="31798" r="36036"/>
          <a:stretch/>
        </p:blipFill>
        <p:spPr>
          <a:xfrm>
            <a:off x="21107913" y="5346736"/>
            <a:ext cx="3279386" cy="5508000"/>
          </a:xfrm>
          <a:prstGeom prst="rect">
            <a:avLst/>
          </a:prstGeom>
        </p:spPr>
      </p:pic>
      <p:pic>
        <p:nvPicPr>
          <p:cNvPr id="7" name="Imagem 6"/>
          <p:cNvPicPr>
            <a:picLocks noChangeAspect="1"/>
          </p:cNvPicPr>
          <p:nvPr/>
        </p:nvPicPr>
        <p:blipFill rotWithShape="1">
          <a:blip r:embed="rId4"/>
          <a:srcRect l="31798" r="36036"/>
          <a:stretch/>
        </p:blipFill>
        <p:spPr>
          <a:xfrm>
            <a:off x="0" y="5346736"/>
            <a:ext cx="3279386" cy="5508000"/>
          </a:xfrm>
          <a:prstGeom prst="rect">
            <a:avLst/>
          </a:prstGeom>
        </p:spPr>
      </p:pic>
      <p:pic>
        <p:nvPicPr>
          <p:cNvPr id="8" name="Imagem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183974" y="2339685"/>
            <a:ext cx="9144000" cy="2114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3462804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Tema do Office">
  <a:themeElements>
    <a:clrScheme name="Tema do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Tema do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ma do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Tema do 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2.xml><?xml version="1.0" encoding="utf-8"?>
<a:themeOverride xmlns:a="http://schemas.openxmlformats.org/drawingml/2006/main">
  <a:clrScheme name="Tema do 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4712</TotalTime>
  <Words>3691</Words>
  <Application>Microsoft Office PowerPoint</Application>
  <PresentationFormat>Personalizar</PresentationFormat>
  <Paragraphs>413</Paragraphs>
  <Slides>50</Slides>
  <Notes>12</Notes>
  <HiddenSlides>0</HiddenSlides>
  <MMClips>0</MMClips>
  <ScaleCrop>false</ScaleCrop>
  <HeadingPairs>
    <vt:vector size="6" baseType="variant">
      <vt:variant>
        <vt:lpstr>Fontes usadas</vt:lpstr>
      </vt:variant>
      <vt:variant>
        <vt:i4>6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50</vt:i4>
      </vt:variant>
    </vt:vector>
  </HeadingPairs>
  <TitlesOfParts>
    <vt:vector size="57" baseType="lpstr">
      <vt:lpstr>Arial</vt:lpstr>
      <vt:lpstr>Arial Narrow</vt:lpstr>
      <vt:lpstr>Calibri</vt:lpstr>
      <vt:lpstr>Calibri Light</vt:lpstr>
      <vt:lpstr>Courier New</vt:lpstr>
      <vt:lpstr>Wingdings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Categorização dos municípios conforme epizootias,  Minas Gerais, ciclo 2024/2025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Deise Meireles</dc:creator>
  <cp:lastModifiedBy>Rosangela Aparecida de Azevedo</cp:lastModifiedBy>
  <cp:revision>593</cp:revision>
  <dcterms:created xsi:type="dcterms:W3CDTF">2022-03-07T14:29:25Z</dcterms:created>
  <dcterms:modified xsi:type="dcterms:W3CDTF">2025-04-04T17:10:43Z</dcterms:modified>
</cp:coreProperties>
</file>