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9" r:id="rId2"/>
    <p:sldId id="445" r:id="rId3"/>
    <p:sldId id="350" r:id="rId4"/>
    <p:sldId id="433" r:id="rId5"/>
    <p:sldId id="447" r:id="rId6"/>
    <p:sldId id="459" r:id="rId7"/>
    <p:sldId id="446" r:id="rId8"/>
    <p:sldId id="310" r:id="rId9"/>
    <p:sldId id="461" r:id="rId10"/>
    <p:sldId id="377" r:id="rId11"/>
    <p:sldId id="450" r:id="rId12"/>
    <p:sldId id="449" r:id="rId13"/>
    <p:sldId id="451" r:id="rId14"/>
    <p:sldId id="452" r:id="rId15"/>
    <p:sldId id="453" r:id="rId16"/>
    <p:sldId id="454" r:id="rId17"/>
    <p:sldId id="455" r:id="rId18"/>
    <p:sldId id="448" r:id="rId19"/>
    <p:sldId id="345" r:id="rId20"/>
    <p:sldId id="456" r:id="rId21"/>
    <p:sldId id="436" r:id="rId22"/>
    <p:sldId id="462" r:id="rId23"/>
    <p:sldId id="463" r:id="rId24"/>
    <p:sldId id="465" r:id="rId25"/>
    <p:sldId id="473" r:id="rId26"/>
    <p:sldId id="466" r:id="rId27"/>
    <p:sldId id="474" r:id="rId28"/>
    <p:sldId id="467" r:id="rId29"/>
    <p:sldId id="439" r:id="rId30"/>
    <p:sldId id="440" r:id="rId31"/>
    <p:sldId id="441" r:id="rId32"/>
    <p:sldId id="442" r:id="rId33"/>
    <p:sldId id="443" r:id="rId34"/>
    <p:sldId id="444" r:id="rId35"/>
    <p:sldId id="471" r:id="rId36"/>
    <p:sldId id="472" r:id="rId37"/>
    <p:sldId id="468" r:id="rId38"/>
    <p:sldId id="437" r:id="rId39"/>
    <p:sldId id="470" r:id="rId40"/>
    <p:sldId id="469" r:id="rId41"/>
    <p:sldId id="458" r:id="rId42"/>
    <p:sldId id="457" r:id="rId43"/>
    <p:sldId id="475" r:id="rId44"/>
    <p:sldId id="476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Kelly Leao" initials="BKL" lastIdx="2" clrIdx="0">
    <p:extLst>
      <p:ext uri="{19B8F6BF-5375-455C-9EA6-DF929625EA0E}">
        <p15:presenceInfo xmlns:p15="http://schemas.microsoft.com/office/powerpoint/2012/main" userId="S-1-5-21-2540041165-898136030-548834325-124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5A2B2-D26E-4133-A2E2-A795DB7B2B75}" v="1" dt="2021-05-31T18:52:55.307"/>
    <p1510:client id="{87C5AC0E-AEC2-4625-A95C-AD9A45D9B0F1}" v="11" dt="2021-06-28T17:40:51.028"/>
    <p1510:client id="{A22705CD-CAAF-4A5B-B451-5DCF2E0F2103}" v="863" dt="2021-05-31T18:52:01.581"/>
    <p1510:client id="{B7E96E4F-9DF7-4CB6-80B5-E133F0D0DF55}" v="6" dt="2021-06-28T17:56:23.516"/>
    <p1510:client id="{D8394945-305C-4128-8DCA-626DC3FCF420}" v="5" dt="2021-05-31T16:00:18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1912" autoAdjust="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1425-3970-49D2-A802-A41E54A08C8E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BDF5-99AE-45C3-9DFB-82F6BA081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46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20D10-4090-4A10-8084-5CB2B7BC545D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F4B7-FD60-4DFF-9D2C-A5A157978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6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09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22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74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4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4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4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81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30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F4B7-FD60-4DFF-9D2C-A5A157978BF9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4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5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4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8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2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4DB0-4D8C-4360-B771-23F7CC320F80}" type="datetimeFigureOut">
              <a:rPr lang="pt-BR" smtClean="0"/>
              <a:pPr/>
              <a:t>13/09/2021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AAB0-CCC4-4E7D-841C-0AF8D280402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-4506"/>
            <a:ext cx="12191238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08" y="587522"/>
            <a:ext cx="2882944" cy="28759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99" y="5534938"/>
            <a:ext cx="3380161" cy="3949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13185" y="3879176"/>
            <a:ext cx="92385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Programa Informatiza APS</a:t>
            </a:r>
          </a:p>
        </p:txBody>
      </p:sp>
    </p:spTree>
    <p:extLst>
      <p:ext uri="{BB962C8B-B14F-4D97-AF65-F5344CB8AC3E}">
        <p14:creationId xmlns:p14="http://schemas.microsoft.com/office/powerpoint/2010/main" val="367717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3015" y="1971676"/>
            <a:ext cx="10314110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/>
              <a:t> Serão consideradas elegíveis as equipes com as definições anteriormente citadas (</a:t>
            </a:r>
            <a:r>
              <a:rPr lang="pt-BR" sz="2400" b="1" dirty="0"/>
              <a:t>ser informatizada</a:t>
            </a:r>
            <a:r>
              <a:rPr lang="pt-BR" sz="2400" dirty="0"/>
              <a:t>, conforme portaria do programa; CNES; tipos de equipe do quadro anterior) e que </a:t>
            </a:r>
            <a:r>
              <a:rPr lang="pt-BR" sz="2400" b="1" dirty="0"/>
              <a:t>enviam os dados por prontuário eletrônico dos profissionais: médico, enfermeiro e técnico de enfermagem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solicitação de adesão será submetida à analise da Secretaria de Atenção à Saúde, que avaliará o cumprimento dos requisitos do programa Informatiza APS citados no item " </a:t>
            </a:r>
            <a:r>
              <a:rPr lang="pt-BR" sz="2400" dirty="0" smtClean="0"/>
              <a:t>Adesão“ da </a:t>
            </a:r>
            <a:r>
              <a:rPr lang="pt-BR" sz="2400" dirty="0"/>
              <a:t>Nota técnica nº33/2020 CGIAP/DESF/SAPS/MS</a:t>
            </a:r>
            <a:r>
              <a:rPr lang="pt-BR" sz="2400" dirty="0" smtClean="0"/>
              <a:t>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i="1" u="sng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Equipes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08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Adesão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106025" cy="1417638"/>
          </a:xfrm>
        </p:spPr>
        <p:txBody>
          <a:bodyPr/>
          <a:lstStyle/>
          <a:p>
            <a:r>
              <a:rPr lang="pt-BR" dirty="0"/>
              <a:t>O gestor entra no acesso restrito do </a:t>
            </a:r>
            <a:r>
              <a:rPr lang="pt-BR" dirty="0" err="1"/>
              <a:t>e-Gestor</a:t>
            </a:r>
            <a:r>
              <a:rPr lang="pt-BR" dirty="0"/>
              <a:t> para solicitar a adesão no perfil próprio do Informatiza APS.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2986087"/>
            <a:ext cx="7019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Adesão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42492"/>
            <a:ext cx="10515600" cy="32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Adesão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106025" cy="14176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2" y="1881188"/>
            <a:ext cx="85725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sz="40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0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0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0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Adesão</a:t>
            </a:r>
            <a:endParaRPr lang="pt-BR" sz="40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106025" cy="14176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1860306"/>
            <a:ext cx="8829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Adesão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106025" cy="14176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981200"/>
            <a:ext cx="86201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Adesão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106025" cy="1417638"/>
          </a:xfrm>
        </p:spPr>
        <p:txBody>
          <a:bodyPr/>
          <a:lstStyle/>
          <a:p>
            <a:r>
              <a:rPr lang="pt-BR" dirty="0"/>
              <a:t>O gestor poderá consultar como está o status da sua solicitação de adesão.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4" y="2609851"/>
            <a:ext cx="9696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Adesão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5"/>
            <a:ext cx="7151605" cy="75992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7" y="1938338"/>
            <a:ext cx="7027778" cy="336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8334703" y="1825625"/>
            <a:ext cx="35735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sistema Informatiza APS que já contém as equipes elegíveis que o município pode solicitar a adesão e o status da solicitação. Dentro do sistema o município encontra o status "</a:t>
            </a:r>
            <a:r>
              <a:rPr lang="pt-BR" b="1" u="sng" dirty="0">
                <a:solidFill>
                  <a:srgbClr val="FF0000"/>
                </a:solidFill>
              </a:rPr>
              <a:t>Minuta</a:t>
            </a:r>
            <a:r>
              <a:rPr lang="pt-BR" dirty="0"/>
              <a:t>" se trata de uma adesão, que foi solicitada e aceita, e que a portaria ainda será publicada com a homologação. E o status </a:t>
            </a:r>
            <a:r>
              <a:rPr lang="pt-BR" b="1" u="sng" dirty="0">
                <a:solidFill>
                  <a:srgbClr val="FF0000"/>
                </a:solidFill>
              </a:rPr>
              <a:t>"Homologado"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seria de uma adesão que já foi homologada e a portaria já publicada. Logo o município deve fazer o acompanhamento pelo sistema. </a:t>
            </a:r>
          </a:p>
        </p:txBody>
      </p:sp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2200275"/>
            <a:ext cx="10515600" cy="38862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</a:t>
            </a:r>
            <a:r>
              <a:rPr lang="pt-BR" b="1" u="sng" dirty="0"/>
              <a:t>solicitação de adesão será submetida à análise da Secretaria de Atenção Primária à Saúde</a:t>
            </a:r>
            <a:r>
              <a:rPr lang="pt-BR" dirty="0"/>
              <a:t>, do Ministério da Saúde, que avaliará o cumprimento dos requisitos do programa Informatiza APS citados no item de “Adesão”.</a:t>
            </a:r>
          </a:p>
          <a:p>
            <a:pPr algn="just"/>
            <a:r>
              <a:rPr lang="pt-BR" dirty="0"/>
              <a:t>Caso deferida a solicitação de adesão, será publicada portaria de homologação da adesão no </a:t>
            </a:r>
            <a:r>
              <a:rPr lang="pt-BR" i="1" dirty="0"/>
              <a:t>Diário Oficial da União, com as equipes participantes por município.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Homologação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73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466" y="2031389"/>
            <a:ext cx="10773480" cy="401478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u="sng" cap="all" dirty="0">
                <a:ea typeface="+mn-lt"/>
                <a:cs typeface="+mn-lt"/>
              </a:rPr>
              <a:t>NOTA TÉCNICA Nº 33/2020-CGIAP/DESF/SAPS/MS</a:t>
            </a:r>
            <a:endParaRPr lang="pt-BR" u="sng" cap="all" dirty="0">
              <a:ea typeface="+mn-lt"/>
              <a:cs typeface="+mn-lt"/>
            </a:endParaRPr>
          </a:p>
          <a:p>
            <a:pPr algn="just"/>
            <a:endParaRPr lang="pt-BR" sz="2000" dirty="0"/>
          </a:p>
          <a:p>
            <a:pPr marL="0" indent="0">
              <a:buNone/>
            </a:pPr>
            <a:r>
              <a:rPr lang="pt-BR" sz="2000" dirty="0"/>
              <a:t>– </a:t>
            </a:r>
            <a:r>
              <a:rPr lang="pt-BR" sz="2000" b="1" u="sng" dirty="0"/>
              <a:t>Quem pode aderir</a:t>
            </a:r>
            <a:r>
              <a:rPr lang="pt-BR" sz="2000" dirty="0"/>
              <a:t>, incluindo </a:t>
            </a:r>
            <a:r>
              <a:rPr lang="pt-BR" sz="2000" b="1" u="sng" dirty="0"/>
              <a:t>tipos de estabelecimentos</a:t>
            </a:r>
            <a:r>
              <a:rPr lang="pt-BR" sz="2000" dirty="0"/>
              <a:t> e </a:t>
            </a:r>
            <a:r>
              <a:rPr lang="pt-BR" sz="2000" b="1" u="sng" dirty="0"/>
              <a:t>tipos de equipes</a:t>
            </a:r>
            <a:r>
              <a:rPr lang="pt-BR" sz="2000" dirty="0"/>
              <a:t>; </a:t>
            </a:r>
            <a:endParaRPr lang="pt-BR" sz="2000" dirty="0">
              <a:cs typeface="Calibri"/>
            </a:endParaRPr>
          </a:p>
          <a:p>
            <a:pPr marL="0" indent="0">
              <a:buNone/>
            </a:pPr>
            <a:r>
              <a:rPr lang="pt-BR" sz="2000" dirty="0"/>
              <a:t>– Parâmetros de monitoramento: </a:t>
            </a:r>
            <a:r>
              <a:rPr lang="pt-BR" sz="2000" b="1" i="1" u="sng" dirty="0"/>
              <a:t>parâmetros mínimos de envio por consulta </a:t>
            </a:r>
            <a:r>
              <a:rPr lang="pt-BR" sz="2000" b="1" i="1" dirty="0"/>
              <a:t>e </a:t>
            </a:r>
            <a:r>
              <a:rPr lang="pt-BR" sz="2000" b="1" i="1" u="sng" dirty="0"/>
              <a:t>atividade por categoria profissional</a:t>
            </a:r>
            <a:r>
              <a:rPr lang="pt-BR" sz="2000" b="1" i="1" dirty="0"/>
              <a:t> de caráter mensal</a:t>
            </a:r>
            <a:r>
              <a:rPr lang="pt-BR" sz="2000" dirty="0"/>
              <a:t>; </a:t>
            </a:r>
            <a:endParaRPr lang="pt-BR" sz="2000" dirty="0">
              <a:cs typeface="Calibri"/>
            </a:endParaRPr>
          </a:p>
          <a:p>
            <a:pPr marL="0" indent="0">
              <a:buNone/>
            </a:pPr>
            <a:r>
              <a:rPr lang="pt-BR" sz="2000" dirty="0"/>
              <a:t>– Regras de </a:t>
            </a:r>
            <a:r>
              <a:rPr lang="pt-BR" sz="2000" b="1" i="1" u="sng" dirty="0"/>
              <a:t>suspensão do recurso</a:t>
            </a:r>
            <a:r>
              <a:rPr lang="pt-BR" sz="2000" dirty="0"/>
              <a:t>; </a:t>
            </a:r>
            <a:endParaRPr lang="pt-BR" sz="2000" dirty="0">
              <a:cs typeface="Calibri"/>
            </a:endParaRPr>
          </a:p>
          <a:p>
            <a:pPr marL="0" indent="0">
              <a:buNone/>
            </a:pPr>
            <a:r>
              <a:rPr lang="pt-BR" sz="2000" dirty="0"/>
              <a:t>– Regras para </a:t>
            </a:r>
            <a:r>
              <a:rPr lang="pt-BR" sz="2000" b="1" i="1" u="sng" dirty="0"/>
              <a:t>cancelamento da adesão ao programa</a:t>
            </a:r>
            <a:r>
              <a:rPr lang="pt-BR" sz="2000" dirty="0"/>
              <a:t>.  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cs typeface="Calibri"/>
            </a:endParaRPr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Informatiza APS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pt-BR" u="sng" dirty="0"/>
              <a:t>Marco Legal do Programa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pt-BR" dirty="0"/>
              <a:t>Portaria nº 2.983, de 11 de novembro de 2019 Institui o Programa de Apoio à Informatização e Qualificação dos Dados da Atenção Primária à Saúde - Informatiza APS, por meio da alteração das Portarias de Consolidação nº 5/GM/MS e nº 6/GM/MS, de 28 de setembro de 2017.</a:t>
            </a:r>
          </a:p>
        </p:txBody>
      </p:sp>
    </p:spTree>
    <p:extLst>
      <p:ext uri="{BB962C8B-B14F-4D97-AF65-F5344CB8AC3E}">
        <p14:creationId xmlns:p14="http://schemas.microsoft.com/office/powerpoint/2010/main" val="243325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000" b="1" i="1" u="sng" dirty="0"/>
              <a:t>Os parâmetros mínimos de quantidade e qualidade serão estabelecidos anualmente por nota técnica</a:t>
            </a:r>
            <a:r>
              <a:rPr lang="pt-BR" sz="2000" dirty="0"/>
              <a:t>, conforme a Portaria nº 2.983, de 11 de novembro de 2019, e serão considerados por </a:t>
            </a:r>
            <a:r>
              <a:rPr lang="pt-BR" sz="2000" dirty="0" err="1"/>
              <a:t>eSF</a:t>
            </a:r>
            <a:r>
              <a:rPr lang="pt-BR" sz="2000" dirty="0"/>
              <a:t> e </a:t>
            </a:r>
            <a:r>
              <a:rPr lang="pt-BR" sz="2000" dirty="0" err="1"/>
              <a:t>eAP</a:t>
            </a:r>
            <a:r>
              <a:rPr lang="pt-BR" sz="2000" dirty="0"/>
              <a:t>.</a:t>
            </a:r>
          </a:p>
          <a:p>
            <a:pPr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Cabe ressaltar que os </a:t>
            </a:r>
            <a:r>
              <a:rPr lang="pt-BR" sz="2000" b="1" u="sng" dirty="0"/>
              <a:t>parâmetros estabelecidos são critérios mínimos</a:t>
            </a:r>
            <a:r>
              <a:rPr lang="pt-BR" sz="2000" dirty="0"/>
              <a:t> com a </a:t>
            </a:r>
            <a:r>
              <a:rPr lang="pt-BR" sz="2000" b="1" u="sng" dirty="0"/>
              <a:t>finalidade exclusiva de averiguar se as </a:t>
            </a:r>
            <a:r>
              <a:rPr lang="pt-BR" sz="2000" b="1" u="sng" dirty="0" err="1"/>
              <a:t>eSF</a:t>
            </a:r>
            <a:r>
              <a:rPr lang="pt-BR" sz="2000" b="1" u="sng" dirty="0"/>
              <a:t> ou </a:t>
            </a:r>
            <a:r>
              <a:rPr lang="pt-BR" sz="2000" b="1" u="sng" dirty="0" err="1"/>
              <a:t>eAP</a:t>
            </a:r>
            <a:r>
              <a:rPr lang="pt-BR" sz="2000" b="1" u="sng" dirty="0"/>
              <a:t> com o uso de prontuário eletrônico estão enviando dados adequadamente</a:t>
            </a:r>
            <a:r>
              <a:rPr lang="pt-BR" sz="2000" dirty="0"/>
              <a:t>. Em hipótese alguma, os parâmetros citados devem ser confundidos com parâmetros assistenciais. </a:t>
            </a:r>
          </a:p>
          <a:p>
            <a:pPr>
              <a:buNone/>
            </a:pPr>
            <a:endParaRPr lang="pt-BR" sz="2000" dirty="0"/>
          </a:p>
          <a:p>
            <a:pPr algn="just"/>
            <a:r>
              <a:rPr lang="pt-BR" sz="2000" dirty="0"/>
              <a:t>Serão considerados para monitoramento a quantidade de </a:t>
            </a:r>
            <a:r>
              <a:rPr lang="pt-BR" sz="2000" b="1" u="sng" dirty="0"/>
              <a:t>dados enviados unicamente por meio de sistema de prontuário eletrônico</a:t>
            </a:r>
            <a:r>
              <a:rPr lang="pt-BR" sz="2000" dirty="0"/>
              <a:t> e o preenchimento dos campos obrigatórios de acordo com o modelo de informação da estratégia e-SUS APS para cada atendimento. 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2500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sz="2500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2500" b="1" u="sng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Monitoramento-Parâmetros </a:t>
            </a:r>
            <a:r>
              <a:rPr lang="pt-BR" sz="2500" b="1" u="sng" dirty="0" err="1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Minimos</a:t>
            </a:r>
            <a:endParaRPr lang="pt-BR" sz="25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7" y="1940833"/>
            <a:ext cx="7562850" cy="466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250940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38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endParaRPr lang="pt-BR" sz="3800" b="1" u="sng">
              <a:solidFill>
                <a:srgbClr val="ED7D31"/>
              </a:solidFill>
              <a:latin typeface="Calibri" panose="020F0502020204030204"/>
              <a:ea typeface="+mj-ea"/>
              <a:cs typeface="+mj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Relatórios de Monitoramento no E-Gestor</a:t>
            </a:r>
            <a:endParaRPr lang="en-US" sz="2400" b="1" u="sng">
              <a:solidFill>
                <a:srgbClr val="ED7D31"/>
              </a:solidFill>
              <a:latin typeface="Calibri" panose="020F0502020204030204"/>
              <a:ea typeface="+mj-ea"/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pt-BR" dirty="0">
              <a:ea typeface="+mn-lt"/>
              <a:cs typeface="+mn-lt"/>
            </a:endParaRPr>
          </a:p>
          <a:p>
            <a:pPr algn="ctr"/>
            <a:endParaRPr lang="pt-BR" b="1" u="sng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56620" y="2195512"/>
            <a:ext cx="10011480" cy="40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ea typeface="+mn-lt"/>
              <a:cs typeface="+mn-lt"/>
            </a:endParaRPr>
          </a:p>
          <a:p>
            <a:pPr marL="342900" marR="0" lvl="0" indent="-3429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u="sng" dirty="0" smtClean="0">
                <a:ea typeface="+mn-lt"/>
                <a:cs typeface="+mn-lt"/>
              </a:rPr>
              <a:t>Relatório </a:t>
            </a:r>
            <a:r>
              <a:rPr lang="pt-BR" sz="2400" u="sng" dirty="0">
                <a:ea typeface="+mn-lt"/>
                <a:cs typeface="+mn-lt"/>
              </a:rPr>
              <a:t>de Monitoramento</a:t>
            </a:r>
            <a:r>
              <a:rPr lang="pt-BR" sz="2400" dirty="0">
                <a:ea typeface="+mn-lt"/>
                <a:cs typeface="+mn-lt"/>
              </a:rPr>
              <a:t>(somente </a:t>
            </a:r>
            <a:r>
              <a:rPr lang="pt-BR" sz="2400" dirty="0" smtClean="0">
                <a:ea typeface="+mn-lt"/>
                <a:cs typeface="+mn-lt"/>
              </a:rPr>
              <a:t>disponível </a:t>
            </a:r>
            <a:r>
              <a:rPr lang="pt-BR" sz="2400" dirty="0">
                <a:ea typeface="+mn-lt"/>
                <a:cs typeface="+mn-lt"/>
              </a:rPr>
              <a:t>no acesso restrito do gestor municipal)</a:t>
            </a:r>
            <a:endParaRPr lang="pt-BR" sz="2400" dirty="0">
              <a:cs typeface="Calibri"/>
            </a:endParaRPr>
          </a:p>
          <a:p>
            <a:pPr marL="228600" marR="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Relatório</a:t>
            </a:r>
            <a:r>
              <a:rPr lang="pt-BR" sz="2400" u="sng" dirty="0"/>
              <a:t> de </a:t>
            </a:r>
            <a:r>
              <a:rPr lang="pt-BR" sz="2400" u="sng" dirty="0" smtClean="0"/>
              <a:t>Validação</a:t>
            </a:r>
            <a:r>
              <a:rPr lang="pt-BR" sz="2400" dirty="0" smtClean="0"/>
              <a:t>(SISAB</a:t>
            </a:r>
            <a:r>
              <a:rPr lang="pt-BR" sz="2400" dirty="0"/>
              <a:t>)</a:t>
            </a:r>
            <a:endParaRPr lang="pt-BR" sz="2400" dirty="0"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 u="sng" dirty="0"/>
              <a:t>Pagamento APS</a:t>
            </a:r>
            <a:r>
              <a:rPr lang="pt-BR" sz="2400" dirty="0"/>
              <a:t>(Financiamento APS)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7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85486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38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24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Relatórios de Monitoramento no E-Gestor</a:t>
            </a:r>
            <a:endParaRPr lang="en-US" sz="2400" b="1" u="sng">
              <a:solidFill>
                <a:srgbClr val="ED7D31"/>
              </a:solidFill>
              <a:latin typeface="Calibri" panose="020F0502020204030204"/>
              <a:ea typeface="+mj-ea"/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pt-BR" dirty="0">
              <a:ea typeface="+mn-lt"/>
              <a:cs typeface="+mn-lt"/>
            </a:endParaRPr>
          </a:p>
          <a:p>
            <a:pPr algn="ctr"/>
            <a:endParaRPr lang="pt-BR" b="1" u="sng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33174" y="1925881"/>
            <a:ext cx="10011480" cy="40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>
                <a:ea typeface="+mn-lt"/>
                <a:cs typeface="+mn-lt"/>
              </a:rPr>
              <a:t>Relatorio de Monitoramento</a:t>
            </a:r>
            <a:r>
              <a:rPr lang="pt-BR" sz="2400">
                <a:ea typeface="+mn-lt"/>
                <a:cs typeface="+mn-lt"/>
              </a:rPr>
              <a:t>(somente disponivel no acesso restrito do gestor municipal). Temporariamente Desatualizado 2021.</a:t>
            </a:r>
            <a:endParaRPr lang="pt-BR" sz="2400">
              <a:cs typeface="Calibri"/>
            </a:endParaRPr>
          </a:p>
          <a:p>
            <a:pPr marL="228600" marR="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pt-B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m 4" descr="Tabela&#10;&#10;Descrição gerada automaticamente">
            <a:extLst>
              <a:ext uri="{FF2B5EF4-FFF2-40B4-BE49-F238E27FC236}">
                <a16:creationId xmlns:a16="http://schemas.microsoft.com/office/drawing/2014/main" id="{792F5C10-EADF-4A9D-BCBF-C4B5858A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39" y="2753278"/>
            <a:ext cx="7784122" cy="38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4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85486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38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24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Relatórios de Monitoramento no E-Gestor</a:t>
            </a:r>
            <a:endParaRPr lang="en-US" sz="2400" b="1" u="sng">
              <a:solidFill>
                <a:srgbClr val="ED7D31"/>
              </a:solidFill>
              <a:latin typeface="Calibri" panose="020F0502020204030204"/>
              <a:ea typeface="+mj-ea"/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pt-BR" dirty="0">
              <a:ea typeface="+mn-lt"/>
              <a:cs typeface="+mn-lt"/>
            </a:endParaRPr>
          </a:p>
          <a:p>
            <a:pPr algn="ctr"/>
            <a:endParaRPr lang="pt-BR" b="1" u="sng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33174" y="1925881"/>
            <a:ext cx="10011480" cy="40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>
                <a:ea typeface="+mn-lt"/>
                <a:cs typeface="+mn-lt"/>
              </a:rPr>
              <a:t>Relatório Financiamento(E-Gestor)</a:t>
            </a:r>
            <a:endParaRPr lang="pt-BR" sz="2400">
              <a:cs typeface="Calibri"/>
            </a:endParaRPr>
          </a:p>
          <a:p>
            <a:pPr marL="228600" marR="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pt-B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29" y="2791875"/>
            <a:ext cx="6566535" cy="36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85486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38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24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Relatórios de Monitoramento no E-Gestor</a:t>
            </a:r>
            <a:endParaRPr lang="en-US" sz="2400" b="1" u="sng">
              <a:solidFill>
                <a:srgbClr val="ED7D31"/>
              </a:solidFill>
              <a:latin typeface="Calibri" panose="020F0502020204030204"/>
              <a:ea typeface="+mj-ea"/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pt-BR" dirty="0">
              <a:ea typeface="+mn-lt"/>
              <a:cs typeface="+mn-lt"/>
            </a:endParaRPr>
          </a:p>
          <a:p>
            <a:pPr algn="ctr"/>
            <a:endParaRPr lang="pt-BR" b="1" u="sng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33174" y="1925881"/>
            <a:ext cx="10471307" cy="40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 dirty="0">
                <a:ea typeface="+mn-lt"/>
                <a:cs typeface="+mn-lt"/>
              </a:rPr>
              <a:t>Relatório Financiamento(E-Gestor</a:t>
            </a:r>
            <a:r>
              <a:rPr lang="pt-BR" sz="2400" u="sng" dirty="0" smtClean="0">
                <a:ea typeface="+mn-lt"/>
                <a:cs typeface="+mn-lt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 dirty="0" smtClean="0">
                <a:ea typeface="+mn-lt"/>
                <a:cs typeface="+mn-lt"/>
              </a:rPr>
              <a:t>Opção de visualização: “Download”</a:t>
            </a:r>
            <a:endParaRPr lang="pt-BR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sz="2400" dirty="0">
                <a:cs typeface="Calibri"/>
              </a:rPr>
              <a:t>                                      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1257300" lvl="2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3225165"/>
            <a:ext cx="11610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7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85486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38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24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Relatórios de Monitoramento no E-Gestor</a:t>
            </a:r>
            <a:endParaRPr lang="en-US" sz="2400" b="1" u="sng">
              <a:solidFill>
                <a:srgbClr val="ED7D31"/>
              </a:solidFill>
              <a:latin typeface="Calibri" panose="020F0502020204030204"/>
              <a:ea typeface="+mj-ea"/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pt-BR" dirty="0">
              <a:ea typeface="+mn-lt"/>
              <a:cs typeface="+mn-lt"/>
            </a:endParaRPr>
          </a:p>
          <a:p>
            <a:pPr algn="ctr"/>
            <a:endParaRPr lang="pt-BR" b="1" u="sng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33174" y="1925881"/>
            <a:ext cx="10471307" cy="40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 dirty="0">
                <a:ea typeface="+mn-lt"/>
                <a:cs typeface="+mn-lt"/>
              </a:rPr>
              <a:t>Relatório Financiamento(E-Gestor</a:t>
            </a:r>
            <a:r>
              <a:rPr lang="pt-BR" sz="2400" u="sng" dirty="0" smtClean="0">
                <a:ea typeface="+mn-lt"/>
                <a:cs typeface="+mn-lt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 dirty="0">
                <a:ea typeface="+mn-lt"/>
                <a:cs typeface="+mn-lt"/>
              </a:rPr>
              <a:t>Opção de visualização: </a:t>
            </a:r>
            <a:r>
              <a:rPr lang="pt-BR" sz="2400" u="sng" dirty="0" smtClean="0">
                <a:ea typeface="+mn-lt"/>
                <a:cs typeface="+mn-lt"/>
              </a:rPr>
              <a:t>“Ver em Tela”</a:t>
            </a: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cs typeface="Calibri"/>
            </a:endParaRPr>
          </a:p>
          <a:p>
            <a:pPr marL="342900" marR="0" lvl="0" indent="-3429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sz="2400" dirty="0">
                <a:cs typeface="Calibri"/>
              </a:rPr>
              <a:t>                                      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1257300" lvl="2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m 7" descr="Tabela&#10;&#10;Descrição gerada automaticamente">
            <a:extLst>
              <a:ext uri="{FF2B5EF4-FFF2-40B4-BE49-F238E27FC236}">
                <a16:creationId xmlns:a16="http://schemas.microsoft.com/office/drawing/2014/main" id="{277813B4-F9BA-408C-9C00-9962CE20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90" y="2925112"/>
            <a:ext cx="5781812" cy="3784297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 flipV="1">
            <a:off x="6777990" y="6309360"/>
            <a:ext cx="2114550" cy="80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7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85486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38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2400" b="1" u="sng">
                <a:solidFill>
                  <a:srgbClr val="ED7D31"/>
                </a:solidFill>
                <a:latin typeface="Calibri" panose="020F0502020204030204"/>
                <a:ea typeface="+mj-ea"/>
                <a:cs typeface="+mj-cs"/>
              </a:rPr>
              <a:t>Relatórios de Monitoramento no E-Gestor</a:t>
            </a:r>
            <a:endParaRPr lang="en-US" sz="2400" b="1" u="sng">
              <a:solidFill>
                <a:srgbClr val="ED7D31"/>
              </a:solidFill>
              <a:latin typeface="Calibri" panose="020F0502020204030204"/>
              <a:ea typeface="+mj-ea"/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pt-BR" dirty="0">
              <a:ea typeface="+mn-lt"/>
              <a:cs typeface="+mn-lt"/>
            </a:endParaRPr>
          </a:p>
          <a:p>
            <a:pPr algn="ctr"/>
            <a:endParaRPr lang="pt-BR" b="1" u="sng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33174" y="1925881"/>
            <a:ext cx="10471307" cy="40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 dirty="0">
                <a:ea typeface="+mn-lt"/>
                <a:cs typeface="+mn-lt"/>
              </a:rPr>
              <a:t>Relatório Financiamento(E-Gestor</a:t>
            </a:r>
            <a:r>
              <a:rPr lang="pt-BR" sz="2400" u="sng" dirty="0" smtClean="0">
                <a:ea typeface="+mn-lt"/>
                <a:cs typeface="+mn-lt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u="sng" dirty="0">
                <a:ea typeface="+mn-lt"/>
                <a:cs typeface="+mn-lt"/>
              </a:rPr>
              <a:t>Opção de visualização: </a:t>
            </a:r>
            <a:r>
              <a:rPr lang="pt-BR" sz="2400" u="sng" dirty="0" smtClean="0">
                <a:ea typeface="+mn-lt"/>
                <a:cs typeface="+mn-lt"/>
              </a:rPr>
              <a:t>“Ver em Tela”</a:t>
            </a: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cs typeface="Calibri"/>
            </a:endParaRPr>
          </a:p>
          <a:p>
            <a:pPr marL="342900" marR="0" lvl="0" indent="-3429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sz="2400" dirty="0">
                <a:cs typeface="Calibri"/>
              </a:rPr>
              <a:t>                                      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1257300" lvl="2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u="sng" dirty="0"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06014"/>
            <a:ext cx="7669530" cy="5580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342" y="5006014"/>
            <a:ext cx="2921143" cy="5580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46013"/>
            <a:ext cx="10587285" cy="1260001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>
            <a:off x="8881110" y="3628782"/>
            <a:ext cx="1760220" cy="714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504342" y="3280410"/>
            <a:ext cx="1527598" cy="3693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t-BR" dirty="0" smtClean="0"/>
              <a:t>Detalhamento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353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20E66-1F1A-4F73-A2E5-56B52A00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39" y="893609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>
                <a:solidFill>
                  <a:srgbClr val="ED7D31"/>
                </a:solidFill>
                <a:latin typeface="Calibri"/>
                <a:cs typeface="Calibri"/>
              </a:rPr>
              <a:t>Informatiza APS</a:t>
            </a: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sz="2700" b="1" u="sng">
                <a:solidFill>
                  <a:srgbClr val="ED7D31"/>
                </a:solidFill>
                <a:latin typeface="Calibri" panose="020F0502020204030204"/>
              </a:rPr>
              <a:t>Relatórios de Monitoramento no E-Gestor</a:t>
            </a:r>
            <a:r>
              <a:rPr lang="pt-BR" sz="2700" b="1" u="sng" dirty="0">
                <a:solidFill>
                  <a:srgbClr val="ED7D31"/>
                </a:solidFill>
                <a:latin typeface="Calibri" panose="020F0502020204030204"/>
              </a:rPr>
              <a:t/>
            </a:r>
            <a:br>
              <a:rPr lang="pt-BR" sz="2700" b="1" u="sng" dirty="0">
                <a:solidFill>
                  <a:srgbClr val="ED7D31"/>
                </a:solidFill>
                <a:latin typeface="Calibri" panose="020F0502020204030204"/>
              </a:rPr>
            </a:br>
            <a:endParaRPr lang="pt-BR" sz="2700" b="1" u="sng" dirty="0">
              <a:solidFill>
                <a:srgbClr val="ED7D31"/>
              </a:solidFill>
              <a:latin typeface="Calibri" panose="020F0502020204030204"/>
            </a:endParaRPr>
          </a:p>
          <a:p>
            <a:pPr marL="342900" indent="-342900" algn="just">
              <a:spcBef>
                <a:spcPts val="1000"/>
              </a:spcBef>
              <a:buFont typeface="Arial,Sans-Serif"/>
              <a:buChar char="•"/>
            </a:pPr>
            <a:r>
              <a:rPr lang="pt-BR" sz="2700" u="sng">
                <a:latin typeface="+mn-lt"/>
                <a:ea typeface="+mn-lt"/>
                <a:cs typeface="+mn-lt"/>
              </a:rPr>
              <a:t>Relatório Financiamento(E-Gestor)</a:t>
            </a:r>
            <a:endParaRPr lang="pt-BR" sz="2700" u="sng" dirty="0">
              <a:latin typeface="+mn-lt"/>
              <a:ea typeface="+mn-lt"/>
              <a:cs typeface="+mn-lt"/>
            </a:endParaRPr>
          </a:p>
          <a:p>
            <a:pPr algn="ctr"/>
            <a:endParaRPr lang="pt-BR" b="1" u="sng" dirty="0">
              <a:latin typeface="Calibri"/>
              <a:cs typeface="Calibri"/>
            </a:endParaRPr>
          </a:p>
          <a:p>
            <a:endParaRPr lang="pt-BR" dirty="0">
              <a:cs typeface="Calibri Light"/>
            </a:endParaRPr>
          </a:p>
        </p:txBody>
      </p:sp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2B5400C3-B1DB-44F8-8D05-56CFC6489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542" y="3289684"/>
            <a:ext cx="9296400" cy="685800"/>
          </a:xfrm>
        </p:spPr>
      </p:pic>
      <p:pic>
        <p:nvPicPr>
          <p:cNvPr id="5" name="Imagem 5" descr="Tabela&#10;&#10;Descrição gerada automaticamente">
            <a:extLst>
              <a:ext uri="{FF2B5EF4-FFF2-40B4-BE49-F238E27FC236}">
                <a16:creationId xmlns:a16="http://schemas.microsoft.com/office/drawing/2014/main" id="{F00FD936-F9C5-447E-A125-A5A0C2D9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111" y="4455817"/>
            <a:ext cx="7462683" cy="12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9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5658" y="1914525"/>
            <a:ext cx="9968618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algn="just">
              <a:lnSpc>
                <a:spcPct val="150000"/>
              </a:lnSpc>
              <a:buNone/>
            </a:pPr>
            <a:r>
              <a:rPr lang="pt-BR" sz="1500" dirty="0"/>
              <a:t>	</a:t>
            </a:r>
          </a:p>
          <a:p>
            <a:pPr algn="just">
              <a:lnSpc>
                <a:spcPct val="150000"/>
              </a:lnSpc>
            </a:pPr>
            <a:r>
              <a:rPr lang="pt-BR" sz="1500" b="1" i="1" u="sng" dirty="0"/>
              <a:t>Neste relatório podemos ver se as equipes estão enviando informações ao Ministério da Saúde provenientes de sistema de prontuário eletrônico(PEC ou Sistemas Próprios). </a:t>
            </a:r>
            <a:r>
              <a:rPr lang="pt-BR" sz="1500" dirty="0"/>
              <a:t>	</a:t>
            </a:r>
          </a:p>
          <a:p>
            <a:pPr algn="just">
              <a:lnSpc>
                <a:spcPct val="150000"/>
              </a:lnSpc>
            </a:pPr>
            <a:r>
              <a:rPr lang="pt-BR" sz="1500" dirty="0"/>
              <a:t>	Os dados disponíveis neste relatório são oriundos dos sistemas da estratégia </a:t>
            </a:r>
            <a:r>
              <a:rPr lang="pt-BR" sz="1500" dirty="0" err="1"/>
              <a:t>e-SUS</a:t>
            </a:r>
            <a:r>
              <a:rPr lang="pt-BR" sz="1500" dirty="0"/>
              <a:t> AB, referidos como a Aplicação utilizada pelo serviço, que podem ser do tipo: Coleta de Dados Simplificada (CDS - em modo Online ou </a:t>
            </a:r>
            <a:r>
              <a:rPr lang="pt-BR" sz="1500" dirty="0" err="1"/>
              <a:t>Offline</a:t>
            </a:r>
            <a:r>
              <a:rPr lang="pt-BR" sz="1500" dirty="0"/>
              <a:t>), Prontuário Eletrônico do Cidadão (PEC), </a:t>
            </a:r>
            <a:r>
              <a:rPr lang="pt-BR" sz="1500" dirty="0" err="1"/>
              <a:t>Android</a:t>
            </a:r>
            <a:r>
              <a:rPr lang="pt-BR" sz="1500" dirty="0"/>
              <a:t>® ou por meio de Sistema Próprio utilizando a tecnologia de transporte apache THRIFT. </a:t>
            </a:r>
          </a:p>
          <a:p>
            <a:pPr algn="just">
              <a:lnSpc>
                <a:spcPct val="150000"/>
              </a:lnSpc>
            </a:pPr>
            <a:r>
              <a:rPr lang="pt-BR" sz="1500" dirty="0"/>
              <a:t>	</a:t>
            </a:r>
            <a:r>
              <a:rPr lang="pt-BR" sz="1500" b="1" i="1" u="sng" dirty="0"/>
              <a:t>As variáveis processadas, validadas e apresentadas neste relatório são as mesmas descritas no modelo de informação CDS da estratégia </a:t>
            </a:r>
            <a:r>
              <a:rPr lang="pt-BR" sz="1500" b="1" i="1" u="sng" dirty="0" err="1"/>
              <a:t>e-SUS</a:t>
            </a:r>
            <a:r>
              <a:rPr lang="pt-BR" sz="1500" b="1" i="1" u="sng" dirty="0"/>
              <a:t> APS. </a:t>
            </a:r>
            <a:r>
              <a:rPr lang="pt-BR" sz="1500" b="1" i="1" u="sng" dirty="0">
                <a:solidFill>
                  <a:srgbClr val="00B050"/>
                </a:solidFill>
              </a:rPr>
              <a:t>Essas fichas consideram campos obrigatórios essenciais para garantia da qualidade da informação recebida na base do Centralizador Nacional</a:t>
            </a:r>
            <a:r>
              <a:rPr lang="pt-BR" sz="1500" b="1" i="1" u="sng" dirty="0"/>
              <a:t>, as regras e campos podem ser consultados no LEDI(Layout </a:t>
            </a:r>
            <a:r>
              <a:rPr lang="pt-BR" sz="1500" b="1" i="1" u="sng" dirty="0" err="1"/>
              <a:t>e-SUS</a:t>
            </a:r>
            <a:r>
              <a:rPr lang="pt-BR" sz="1500" b="1" i="1" u="sng" dirty="0"/>
              <a:t> APS de Dados e Interface).</a:t>
            </a:r>
          </a:p>
          <a:p>
            <a:pPr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56621" y="2195513"/>
            <a:ext cx="9401880" cy="661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Relatório</a:t>
            </a:r>
            <a:r>
              <a:rPr lang="pt-BR" b="1" u="sng" dirty="0"/>
              <a:t> de Validação(SISAB)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u="sng" dirty="0"/>
              <a:t>2021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b="1" u="sng" dirty="0"/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="1" u="sng" dirty="0"/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="1" u="sng" dirty="0"/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Informatiza APS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pt-BR" dirty="0">
                <a:ea typeface="+mn-lt"/>
                <a:cs typeface="+mn-lt"/>
              </a:rPr>
              <a:t>Objetivo de informatizar todas as equipes de Saúde da Família - </a:t>
            </a:r>
            <a:r>
              <a:rPr lang="pt-BR" dirty="0" err="1">
                <a:ea typeface="+mn-lt"/>
                <a:cs typeface="+mn-lt"/>
              </a:rPr>
              <a:t>eSF</a:t>
            </a:r>
            <a:r>
              <a:rPr lang="pt-BR" dirty="0">
                <a:ea typeface="+mn-lt"/>
                <a:cs typeface="+mn-lt"/>
              </a:rPr>
              <a:t> e equipes de Atenção Primária à Saúde - </a:t>
            </a:r>
            <a:r>
              <a:rPr lang="pt-BR" dirty="0" err="1">
                <a:ea typeface="+mn-lt"/>
                <a:cs typeface="+mn-lt"/>
              </a:rPr>
              <a:t>eAP</a:t>
            </a:r>
            <a:r>
              <a:rPr lang="pt-BR" dirty="0">
                <a:ea typeface="+mn-lt"/>
                <a:cs typeface="+mn-lt"/>
              </a:rPr>
              <a:t> do País e de qualificar os dados em saúde dos municípios e Distrito Federal.</a:t>
            </a:r>
            <a:r>
              <a:rPr lang="pt-BR" dirty="0"/>
              <a:t> Com vistas à </a:t>
            </a:r>
            <a:r>
              <a:rPr lang="pt-BR" b="1" u="sng" dirty="0"/>
              <a:t>implantação de sistema de prontuário eletrônico</a:t>
            </a:r>
            <a:r>
              <a:rPr lang="pt-BR" dirty="0"/>
              <a:t> em todos os consultórios utilizados pelas equipes de Saúde da Família e de Atenção Primária, qualificando os dados subsidiando a gestão dos serviços de saúde e melhoria clínica.</a:t>
            </a:r>
          </a:p>
        </p:txBody>
      </p:sp>
    </p:spTree>
    <p:extLst>
      <p:ext uri="{BB962C8B-B14F-4D97-AF65-F5344CB8AC3E}">
        <p14:creationId xmlns:p14="http://schemas.microsoft.com/office/powerpoint/2010/main" val="243325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9968618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algn="just">
              <a:lnSpc>
                <a:spcPct val="150000"/>
              </a:lnSpc>
              <a:buNone/>
            </a:pPr>
            <a:r>
              <a:rPr lang="pt-BR" sz="2400" dirty="0"/>
              <a:t>	Para Cada Ficha, possui um conjunto de campos, definidos no modelo LEDI, que são processados, validados e apresentados.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2400" dirty="0"/>
              <a:t>	</a:t>
            </a:r>
            <a:r>
              <a:rPr lang="pt-BR" sz="2400" b="1" u="sng" dirty="0"/>
              <a:t>Link para conhecimento do Dicionário de Dados do modelo LEDI: </a:t>
            </a:r>
            <a:r>
              <a:rPr lang="pt-BR" sz="2400" i="1" dirty="0"/>
              <a:t>https://integracao.esusab.ufsc.br/v20/</a:t>
            </a:r>
            <a:endParaRPr lang="pt-BR" sz="1700" i="1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56621" y="2195513"/>
            <a:ext cx="9401880" cy="661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Relatório</a:t>
            </a:r>
            <a:r>
              <a:rPr lang="pt-BR" sz="2400" b="1" u="sng" dirty="0"/>
              <a:t> de Validação(SISAB)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="1" u="sng" dirty="0"/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="1" u="sng" dirty="0"/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9968618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algn="just">
              <a:lnSpc>
                <a:spcPct val="150000"/>
              </a:lnSpc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56621" y="2195513"/>
            <a:ext cx="9401880" cy="661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Relatório</a:t>
            </a:r>
            <a:r>
              <a:rPr lang="pt-BR" sz="2400" b="1" u="sng" dirty="0"/>
              <a:t> de Validação(SISAB)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="1" u="sng" dirty="0"/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b="1" u="sng" dirty="0"/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" y="2795979"/>
            <a:ext cx="7138987" cy="38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8129588" y="2857498"/>
            <a:ext cx="3829050" cy="35548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PERÍODO</a:t>
            </a:r>
          </a:p>
          <a:p>
            <a:pPr algn="ctr"/>
            <a:endParaRPr lang="pt-BR" u="sng" dirty="0"/>
          </a:p>
          <a:p>
            <a:pPr algn="just">
              <a:lnSpc>
                <a:spcPct val="150000"/>
              </a:lnSpc>
            </a:pPr>
            <a:r>
              <a:rPr lang="pt-BR" dirty="0"/>
              <a:t>Selecione o mês da informação que será apresentada, podendo o usuário </a:t>
            </a:r>
            <a:r>
              <a:rPr lang="pt-BR" u="sng" dirty="0"/>
              <a:t>selecionar um mês referente a data que a informação foi enviada para o Ministério da Saúde </a:t>
            </a:r>
            <a:r>
              <a:rPr lang="pt-BR" b="1" u="sng" dirty="0"/>
              <a:t>- opção envio</a:t>
            </a:r>
            <a:r>
              <a:rPr lang="pt-BR" dirty="0"/>
              <a:t>, </a:t>
            </a:r>
            <a:r>
              <a:rPr lang="pt-BR" i="1" u="sng" dirty="0"/>
              <a:t>ou a data que a informação foi produzida - </a:t>
            </a:r>
            <a:r>
              <a:rPr lang="pt-BR" b="1" i="1" u="sng" dirty="0"/>
              <a:t>opção produção.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314950" y="2857500"/>
            <a:ext cx="2828925" cy="828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9968618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algn="just">
              <a:lnSpc>
                <a:spcPct val="150000"/>
              </a:lnSpc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7" y="2595954"/>
            <a:ext cx="7138987" cy="38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28613" y="2628900"/>
            <a:ext cx="3743325" cy="41088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/>
              <a:t>Variáveis disponíveis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Região, UF, IBGE, Município, CNES,Tipo de Unidade, INE, Tipo de Equipe,CNS, CBO, </a:t>
            </a:r>
            <a:r>
              <a:rPr lang="pt-BR" b="1" u="sng" dirty="0"/>
              <a:t>Aplicação Utilizada</a:t>
            </a:r>
            <a:r>
              <a:rPr lang="pt-BR" dirty="0"/>
              <a:t>, </a:t>
            </a:r>
            <a:r>
              <a:rPr lang="pt-BR" b="1" u="sng" dirty="0"/>
              <a:t>Ficha,</a:t>
            </a:r>
            <a:r>
              <a:rPr lang="pt-BR" dirty="0"/>
              <a:t> </a:t>
            </a:r>
            <a:r>
              <a:rPr lang="pt-BR" b="1" u="sng" dirty="0"/>
              <a:t>Data de fechamento</a:t>
            </a:r>
            <a:r>
              <a:rPr lang="pt-BR" dirty="0"/>
              <a:t>, </a:t>
            </a:r>
            <a:r>
              <a:rPr lang="pt-BR" b="1" u="sng" dirty="0"/>
              <a:t>Data de atendimento</a:t>
            </a:r>
            <a:r>
              <a:rPr lang="pt-BR" dirty="0"/>
              <a:t>, </a:t>
            </a:r>
            <a:r>
              <a:rPr lang="pt-BR" b="1" u="sng" dirty="0"/>
              <a:t>Data de envio</a:t>
            </a:r>
            <a:r>
              <a:rPr lang="pt-BR" dirty="0"/>
              <a:t>, </a:t>
            </a:r>
            <a:r>
              <a:rPr lang="pt-BR" b="1" u="sng" dirty="0"/>
              <a:t>Data de Fechamento</a:t>
            </a:r>
            <a:r>
              <a:rPr lang="pt-BR" dirty="0"/>
              <a:t>, </a:t>
            </a:r>
            <a:r>
              <a:rPr lang="pt-BR" b="1" u="sng" dirty="0"/>
              <a:t>Envio no prazo</a:t>
            </a:r>
            <a:r>
              <a:rPr lang="pt-BR" dirty="0"/>
              <a:t>.</a:t>
            </a:r>
            <a:endParaRPr lang="pt-BR" b="1" u="sng" dirty="0"/>
          </a:p>
          <a:p>
            <a:pPr algn="ctr"/>
            <a:endParaRPr lang="pt-BR" b="1" u="sng" dirty="0"/>
          </a:p>
          <a:p>
            <a:pPr algn="ctr"/>
            <a:endParaRPr lang="pt-BR" b="1" u="sng" dirty="0"/>
          </a:p>
          <a:p>
            <a:pPr algn="ctr"/>
            <a:endParaRPr lang="pt-BR" b="1" u="sng" dirty="0"/>
          </a:p>
          <a:p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186238" y="3829050"/>
            <a:ext cx="503749" cy="1052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36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9968618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algn="just">
              <a:lnSpc>
                <a:spcPct val="150000"/>
              </a:lnSpc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95537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4363" y="1500188"/>
            <a:ext cx="11044238" cy="50783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/>
              <a:t>Variáveis disponíveis</a:t>
            </a:r>
          </a:p>
          <a:p>
            <a:pPr algn="ctr">
              <a:lnSpc>
                <a:spcPct val="150000"/>
              </a:lnSpc>
            </a:pPr>
            <a:endParaRPr lang="pt-BR" b="1" u="sng" dirty="0"/>
          </a:p>
          <a:p>
            <a:pPr>
              <a:lnSpc>
                <a:spcPct val="150000"/>
              </a:lnSpc>
            </a:pPr>
            <a:r>
              <a:rPr lang="pt-BR" b="1" u="sng" dirty="0"/>
              <a:t>Data de fechamento</a:t>
            </a:r>
            <a:r>
              <a:rPr lang="pt-BR" dirty="0"/>
              <a:t>: Data limite para o envio de dados da competência para fechamento.</a:t>
            </a:r>
          </a:p>
          <a:p>
            <a:pPr>
              <a:lnSpc>
                <a:spcPct val="150000"/>
              </a:lnSpc>
            </a:pPr>
            <a:r>
              <a:rPr lang="pt-BR" b="1" u="sng" dirty="0"/>
              <a:t>Ficha:  </a:t>
            </a:r>
            <a:r>
              <a:rPr lang="pt-BR" dirty="0"/>
              <a:t>: Indica o tipo de ficha (modelo) que foi realizado o registro.</a:t>
            </a:r>
            <a:endParaRPr lang="pt-BR" b="1" u="sng" dirty="0"/>
          </a:p>
          <a:p>
            <a:pPr>
              <a:lnSpc>
                <a:spcPct val="150000"/>
              </a:lnSpc>
            </a:pPr>
            <a:r>
              <a:rPr lang="pt-BR" b="1" u="sng" dirty="0"/>
              <a:t>Data de atendimento</a:t>
            </a:r>
            <a:r>
              <a:rPr lang="pt-BR" dirty="0"/>
              <a:t>: Data em que o registro de atendimento foi realizado.</a:t>
            </a:r>
          </a:p>
          <a:p>
            <a:pPr>
              <a:lnSpc>
                <a:spcPct val="150000"/>
              </a:lnSpc>
            </a:pPr>
            <a:r>
              <a:rPr lang="pt-BR" b="1" u="sng" dirty="0"/>
              <a:t>Data de envio</a:t>
            </a:r>
            <a:r>
              <a:rPr lang="pt-BR" dirty="0"/>
              <a:t>: Data em que o dado foi recebido no centralizador nacional.</a:t>
            </a:r>
          </a:p>
          <a:p>
            <a:pPr>
              <a:lnSpc>
                <a:spcPct val="150000"/>
              </a:lnSpc>
            </a:pPr>
            <a:r>
              <a:rPr lang="pt-BR" b="1" u="sng" dirty="0"/>
              <a:t>Envio no prazo</a:t>
            </a:r>
            <a:r>
              <a:rPr lang="pt-BR" dirty="0"/>
              <a:t>: Indica se a ficha foi enviada dentro do prazo da competência de envio referente à competência de registro, que considera o envio de dados até o décimo dia útil após o fechamento do mês.</a:t>
            </a:r>
            <a:endParaRPr lang="pt-BR" b="1" u="sng" dirty="0"/>
          </a:p>
          <a:p>
            <a:pPr>
              <a:lnSpc>
                <a:spcPct val="150000"/>
              </a:lnSpc>
            </a:pPr>
            <a:r>
              <a:rPr lang="pt-BR" i="1" u="sng" dirty="0"/>
              <a:t>Observação: Uma ficha pode conter mais de um registro de atendimento/cadastro quando o envio for realizado por CDS ou Sistema Próprio.</a:t>
            </a:r>
            <a:endParaRPr lang="pt-BR" b="1" i="1" u="sng" dirty="0"/>
          </a:p>
          <a:p>
            <a:pPr algn="ctr"/>
            <a:endParaRPr lang="pt-BR" b="1" u="sng" dirty="0"/>
          </a:p>
          <a:p>
            <a:pPr algn="ctr"/>
            <a:endParaRPr lang="pt-BR" b="1" u="sng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9968618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algn="just">
              <a:lnSpc>
                <a:spcPct val="150000"/>
              </a:lnSpc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7" y="2595954"/>
            <a:ext cx="7138987" cy="38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200025" y="3357562"/>
            <a:ext cx="3743325" cy="21698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Aproveitamento de dados</a:t>
            </a:r>
          </a:p>
          <a:p>
            <a:pPr algn="ctr">
              <a:lnSpc>
                <a:spcPct val="150000"/>
              </a:lnSpc>
            </a:pPr>
            <a:r>
              <a:rPr lang="pt-BR" b="1" u="sng" dirty="0"/>
              <a:t>Aprovado, Reprovado, Não se Aplica,Duplicado, Data Inválida</a:t>
            </a:r>
          </a:p>
          <a:p>
            <a:pPr algn="ctr"/>
            <a:endParaRPr lang="pt-BR" b="1" u="sng" dirty="0"/>
          </a:p>
          <a:p>
            <a:pPr algn="ctr"/>
            <a:endParaRPr lang="pt-BR" b="1" u="sng" dirty="0"/>
          </a:p>
          <a:p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3943350" y="5514975"/>
            <a:ext cx="628650" cy="4857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50" y="2650867"/>
            <a:ext cx="10502970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800" dirty="0" smtClean="0"/>
              <a:t>	No </a:t>
            </a:r>
            <a:r>
              <a:rPr lang="pt-BR" sz="1800" dirty="0"/>
              <a:t>relatório de validação é possível retirar um </a:t>
            </a:r>
            <a:r>
              <a:rPr lang="pt-BR" sz="1800" b="1" u="sng" dirty="0"/>
              <a:t>relatório de envio </a:t>
            </a:r>
            <a:r>
              <a:rPr lang="pt-BR" sz="1800" dirty="0"/>
              <a:t>contendo, o </a:t>
            </a:r>
            <a:r>
              <a:rPr lang="pt-BR" sz="1800" b="1" u="sng" dirty="0"/>
              <a:t>CBO</a:t>
            </a:r>
            <a:r>
              <a:rPr lang="pt-BR" sz="1800" dirty="0"/>
              <a:t>, </a:t>
            </a:r>
            <a:r>
              <a:rPr lang="pt-BR" sz="1800" b="1" u="sng" dirty="0"/>
              <a:t>Ficha</a:t>
            </a:r>
            <a:r>
              <a:rPr lang="pt-BR" sz="1800" dirty="0"/>
              <a:t>, </a:t>
            </a:r>
            <a:r>
              <a:rPr lang="pt-BR" sz="1800" b="1" u="sng" dirty="0"/>
              <a:t>a data do atendimento</a:t>
            </a:r>
            <a:r>
              <a:rPr lang="pt-BR" sz="1800" dirty="0"/>
              <a:t> presente na ficha, </a:t>
            </a:r>
            <a:r>
              <a:rPr lang="pt-BR" sz="1800" b="1" u="sng" dirty="0"/>
              <a:t>data do envio da aplicação</a:t>
            </a:r>
            <a:r>
              <a:rPr lang="pt-BR" sz="1800" dirty="0"/>
              <a:t> para o Centralizador Nacional, </a:t>
            </a:r>
            <a:r>
              <a:rPr lang="pt-BR" sz="1800" b="1" u="sng" dirty="0"/>
              <a:t>a data do fechamento</a:t>
            </a:r>
            <a:r>
              <a:rPr lang="pt-BR" sz="1800" dirty="0"/>
              <a:t> da competência SISAB, e de forma automática o sistema informa se a ficha foi enviada dentro do período de processamento da competência </a:t>
            </a:r>
            <a:r>
              <a:rPr lang="pt-BR" sz="1800" dirty="0" smtClean="0"/>
              <a:t>atual, o </a:t>
            </a:r>
            <a:r>
              <a:rPr lang="pt-BR" sz="1800" b="1" u="sng" dirty="0" smtClean="0"/>
              <a:t>tipo de validação</a:t>
            </a:r>
            <a:r>
              <a:rPr lang="pt-BR" sz="1800" dirty="0" smtClean="0"/>
              <a:t> e por ultimo o </a:t>
            </a:r>
            <a:r>
              <a:rPr lang="pt-BR" sz="1800" b="1" u="sng" dirty="0" smtClean="0"/>
              <a:t>total de fichas</a:t>
            </a:r>
            <a:r>
              <a:rPr lang="pt-BR" sz="1800" dirty="0" smtClean="0"/>
              <a:t> .</a:t>
            </a:r>
            <a:endParaRPr lang="pt-BR" sz="1800" dirty="0"/>
          </a:p>
          <a:p>
            <a:pPr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>
              <a:lnSpc>
                <a:spcPct val="100000"/>
              </a:lnSpc>
              <a:buNone/>
            </a:pPr>
            <a:r>
              <a:rPr lang="pt-BR" sz="1800" dirty="0" smtClean="0"/>
              <a:t>	Com </a:t>
            </a:r>
            <a:r>
              <a:rPr lang="pt-BR" sz="1800" dirty="0"/>
              <a:t>a possibilidade de aprofundar a avaliação dos dados </a:t>
            </a:r>
            <a:r>
              <a:rPr lang="pt-BR" sz="1800" dirty="0" smtClean="0"/>
              <a:t>enviados, o pode-se incluir </a:t>
            </a:r>
            <a:r>
              <a:rPr lang="pt-BR" sz="1800" b="1" u="sng" dirty="0"/>
              <a:t>CNS do profissional</a:t>
            </a:r>
            <a:r>
              <a:rPr lang="pt-BR" sz="1800" dirty="0"/>
              <a:t> </a:t>
            </a:r>
            <a:r>
              <a:rPr lang="pt-BR" sz="1800" dirty="0" smtClean="0"/>
              <a:t>que produziu </a:t>
            </a:r>
            <a:r>
              <a:rPr lang="pt-BR" sz="1800" dirty="0"/>
              <a:t>aquela </a:t>
            </a:r>
            <a:r>
              <a:rPr lang="pt-BR" sz="1800" dirty="0" smtClean="0"/>
              <a:t>ficha.</a:t>
            </a:r>
          </a:p>
          <a:p>
            <a:pPr>
              <a:lnSpc>
                <a:spcPct val="100000"/>
              </a:lnSpc>
              <a:buNone/>
            </a:pPr>
            <a:endParaRPr lang="pt-BR" sz="1800" dirty="0"/>
          </a:p>
          <a:p>
            <a:pPr>
              <a:lnSpc>
                <a:spcPct val="100000"/>
              </a:lnSpc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794510" y="395585"/>
            <a:ext cx="88239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 de Envio de Dados</a:t>
            </a:r>
          </a:p>
          <a:p>
            <a:pPr algn="ctr"/>
            <a:r>
              <a:rPr lang="pt-BR" sz="2800" b="1" u="sng" dirty="0" smtClean="0">
                <a:latin typeface="Calibri" panose="020F0502020204030204"/>
                <a:ea typeface="+mj-ea"/>
                <a:cs typeface="+mj-cs"/>
                <a:sym typeface="Arial"/>
              </a:rPr>
              <a:t>(Sugestão)</a:t>
            </a:r>
            <a:endParaRPr lang="pt-BR" sz="2800" b="1" u="sng" dirty="0"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90" y="3909119"/>
            <a:ext cx="10696575" cy="619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5449371"/>
            <a:ext cx="10560615" cy="4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0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4109" y="2700516"/>
            <a:ext cx="11130915" cy="7286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800" dirty="0" smtClean="0"/>
              <a:t>	No </a:t>
            </a:r>
            <a:r>
              <a:rPr lang="pt-BR" sz="1800" dirty="0"/>
              <a:t>relatório de validação é possível </a:t>
            </a:r>
            <a:r>
              <a:rPr lang="pt-BR" sz="1800" dirty="0" smtClean="0"/>
              <a:t>verificar detalhar qual foi a causa principal da reprovação dos dados </a:t>
            </a:r>
            <a:r>
              <a:rPr lang="pt-BR" sz="1800" dirty="0" err="1" smtClean="0"/>
              <a:t>enviados.No</a:t>
            </a:r>
            <a:r>
              <a:rPr lang="pt-BR" sz="1800" dirty="0" smtClean="0"/>
              <a:t> campo validação, o sistema apresenta ,entre parênteses, qual o motivo da ficha ter sido reprovada. </a:t>
            </a:r>
            <a:r>
              <a:rPr lang="pt-BR" sz="1800" i="1" u="sng" dirty="0" smtClean="0"/>
              <a:t>Caso a competência SISAB ainda não tenha encerrado</a:t>
            </a:r>
            <a:r>
              <a:rPr lang="pt-BR" sz="1800" dirty="0" smtClean="0"/>
              <a:t>, o sistema apresenta o </a:t>
            </a:r>
            <a:r>
              <a:rPr lang="pt-BR" sz="1800" b="1" u="sng" dirty="0" smtClean="0"/>
              <a:t>status “Preliminar&gt;” </a:t>
            </a:r>
            <a:r>
              <a:rPr lang="pt-BR" sz="1800" dirty="0" smtClean="0"/>
              <a:t>+ </a:t>
            </a:r>
            <a:r>
              <a:rPr lang="pt-BR" sz="1800" b="1" u="sng" dirty="0" smtClean="0"/>
              <a:t>aprovação ou reprovação</a:t>
            </a:r>
            <a:r>
              <a:rPr lang="pt-BR" sz="1800" dirty="0" smtClean="0"/>
              <a:t>(motivo da reprovação).</a:t>
            </a:r>
            <a:endParaRPr lang="pt-BR" sz="1800" dirty="0"/>
          </a:p>
          <a:p>
            <a:pPr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>
              <a:lnSpc>
                <a:spcPct val="100000"/>
              </a:lnSpc>
              <a:buNone/>
            </a:pPr>
            <a:r>
              <a:rPr lang="pt-BR" sz="1800" dirty="0" smtClean="0"/>
              <a:t>	</a:t>
            </a:r>
            <a:endParaRPr lang="pt-BR" sz="1800" dirty="0"/>
          </a:p>
          <a:p>
            <a:pPr>
              <a:lnSpc>
                <a:spcPct val="100000"/>
              </a:lnSpc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794510" y="395585"/>
            <a:ext cx="88239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 de Envio de Dados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24110" y="4650939"/>
            <a:ext cx="10502970" cy="72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t-BR" sz="1800" dirty="0" smtClean="0"/>
              <a:t>	</a:t>
            </a:r>
            <a:r>
              <a:rPr lang="pt-BR" sz="1800" i="1" u="sng" dirty="0" smtClean="0"/>
              <a:t>Com a competência SISAB encerrada</a:t>
            </a:r>
            <a:r>
              <a:rPr lang="pt-BR" sz="1800" dirty="0" smtClean="0"/>
              <a:t>, o </a:t>
            </a:r>
            <a:r>
              <a:rPr lang="pt-BR" sz="1800" b="1" u="sng" dirty="0" smtClean="0"/>
              <a:t>SISAB retira o status preliminar dos dados</a:t>
            </a:r>
            <a:r>
              <a:rPr lang="pt-BR" sz="1800" dirty="0" smtClean="0"/>
              <a:t>, passando para validação final.</a:t>
            </a:r>
          </a:p>
          <a:p>
            <a:pPr>
              <a:buFont typeface="Arial" panose="020B0604020202020204" pitchFamily="34" charset="0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 smtClean="0"/>
              <a:t>	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50" y="3810119"/>
            <a:ext cx="10925175" cy="6667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0" y="5548671"/>
            <a:ext cx="10925175" cy="3905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50" y="5939196"/>
            <a:ext cx="109251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5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803B0-CB08-4DDD-9DAF-A489D9D6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623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>Informatiza APS</a:t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>Suspensão do recurso </a:t>
            </a:r>
            <a:endParaRPr lang="pt-BR" dirty="0">
              <a:ea typeface="+mj-lt"/>
              <a:cs typeface="+mj-lt"/>
            </a:endParaRPr>
          </a:p>
          <a:p>
            <a:endParaRPr lang="pt-BR" dirty="0"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407419-BD4B-4E44-91EE-7FFACDE4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08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u="sng" dirty="0">
                <a:ea typeface="+mn-lt"/>
                <a:cs typeface="+mn-lt"/>
              </a:rPr>
              <a:t>A suspensão do recurso do programa não suspende o repasse de custeio de outros programas</a:t>
            </a:r>
            <a:r>
              <a:rPr lang="pt-BR" u="sng" dirty="0">
                <a:ea typeface="+mn-lt"/>
                <a:cs typeface="+mn-lt"/>
              </a:rPr>
              <a:t> </a:t>
            </a:r>
            <a:r>
              <a:rPr lang="pt-BR" dirty="0">
                <a:ea typeface="+mn-lt"/>
                <a:cs typeface="+mn-lt"/>
              </a:rPr>
              <a:t>do Ministério da Saúde, ou seja, o processo de suspensão será concebido de forma separada.</a:t>
            </a:r>
          </a:p>
          <a:p>
            <a:pPr algn="just"/>
            <a:r>
              <a:rPr lang="pt-BR" dirty="0">
                <a:ea typeface="+mn-lt"/>
                <a:cs typeface="+mn-lt"/>
              </a:rPr>
              <a:t>O incentivo mensal referente ao programa Informatiza APS ficará suspenso até que as irregularidades sejam sanadas.</a:t>
            </a:r>
          </a:p>
          <a:p>
            <a:pPr algn="just"/>
            <a:r>
              <a:rPr lang="pt-BR" dirty="0">
                <a:ea typeface="+mn-lt"/>
                <a:cs typeface="+mn-lt"/>
              </a:rPr>
              <a:t>Para o programa Informatiza APS </a:t>
            </a:r>
            <a:r>
              <a:rPr lang="pt-BR" b="1" u="sng" dirty="0">
                <a:ea typeface="+mn-lt"/>
                <a:cs typeface="+mn-lt"/>
              </a:rPr>
              <a:t>não haverá repasse retroativo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b="1" u="sng" dirty="0">
                <a:ea typeface="+mn-lt"/>
                <a:cs typeface="+mn-lt"/>
              </a:rPr>
              <a:t>mesmo que os dados sejam enviados de maneira retroativa para corrigir erros passados</a:t>
            </a:r>
            <a:r>
              <a:rPr lang="pt-BR" dirty="0">
                <a:ea typeface="+mn-lt"/>
                <a:cs typeface="+mn-lt"/>
              </a:rPr>
              <a:t>. No entanto, essa correção pode evitar acúmulo de perda de dados para o cálculo de indicadores de outros programas do Ministério da Saúde e, por isso, não deve ser ignorada.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657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2320" y="1864221"/>
            <a:ext cx="10011480" cy="4014789"/>
          </a:xfrm>
        </p:spPr>
        <p:txBody>
          <a:bodyPr>
            <a:noAutofit/>
          </a:bodyPr>
          <a:lstStyle/>
          <a:p>
            <a:pPr algn="just"/>
            <a:r>
              <a:rPr lang="pt-BR" sz="2400" b="1" u="sng" dirty="0">
                <a:ea typeface="+mn-lt"/>
                <a:cs typeface="+mn-lt"/>
              </a:rPr>
              <a:t>Cadastro da </a:t>
            </a:r>
            <a:r>
              <a:rPr lang="pt-BR" sz="2400" b="1" u="sng" dirty="0" err="1">
                <a:ea typeface="+mn-lt"/>
                <a:cs typeface="+mn-lt"/>
              </a:rPr>
              <a:t>eSF</a:t>
            </a:r>
            <a:r>
              <a:rPr lang="pt-BR" sz="2400" b="1" u="sng" dirty="0">
                <a:ea typeface="+mn-lt"/>
                <a:cs typeface="+mn-lt"/>
              </a:rPr>
              <a:t> ou </a:t>
            </a:r>
            <a:r>
              <a:rPr lang="pt-BR" sz="2400" b="1" u="sng" dirty="0" err="1">
                <a:ea typeface="+mn-lt"/>
                <a:cs typeface="+mn-lt"/>
              </a:rPr>
              <a:t>eAP</a:t>
            </a:r>
            <a:r>
              <a:rPr lang="pt-BR" sz="2400" b="1" u="sng" dirty="0">
                <a:ea typeface="+mn-lt"/>
                <a:cs typeface="+mn-lt"/>
              </a:rPr>
              <a:t> no SCNES não conforme ao estabelecido</a:t>
            </a:r>
            <a:r>
              <a:rPr lang="pt-BR" sz="2400" dirty="0">
                <a:ea typeface="+mn-lt"/>
                <a:cs typeface="+mn-lt"/>
              </a:rPr>
              <a:t>, segundo item de adesão da Nota Técnica referente ao monitoramento;</a:t>
            </a:r>
          </a:p>
          <a:p>
            <a:pPr algn="just"/>
            <a:r>
              <a:rPr lang="pt-BR" sz="2400" b="1" u="sng" dirty="0">
                <a:ea typeface="+mn-lt"/>
                <a:cs typeface="+mn-lt"/>
              </a:rPr>
              <a:t>Ausência do envio de dados da Atenção Primária à Saúde, por meio de prontuário eletrônico, por três competências consecutivas</a:t>
            </a:r>
            <a:r>
              <a:rPr lang="pt-BR" sz="2400" dirty="0">
                <a:ea typeface="+mn-lt"/>
                <a:cs typeface="+mn-lt"/>
              </a:rPr>
              <a:t>. Esse envio pode ser de dados de qualquer profissional. </a:t>
            </a:r>
          </a:p>
          <a:p>
            <a:pPr algn="just"/>
            <a:r>
              <a:rPr lang="pt-BR" sz="2400" b="1" u="sng" dirty="0">
                <a:ea typeface="+mn-lt"/>
                <a:cs typeface="+mn-lt"/>
              </a:rPr>
              <a:t>Não alcance de parâmetros mínimos dos números de consultas médicas E de consultas de enfermagem , por três competências consecutivas</a:t>
            </a:r>
            <a:r>
              <a:rPr lang="pt-BR" sz="2400" dirty="0">
                <a:ea typeface="+mn-lt"/>
                <a:cs typeface="+mn-lt"/>
              </a:rPr>
              <a:t>, observados os períodos dos referidos itens. </a:t>
            </a:r>
          </a:p>
          <a:p>
            <a:pPr algn="just"/>
            <a:r>
              <a:rPr lang="pt-BR" sz="2400" dirty="0">
                <a:ea typeface="+mn-lt"/>
                <a:cs typeface="+mn-lt"/>
              </a:rPr>
              <a:t>Não alcance de algum dos parâmetros mínimos de consultas médicas OU de consultas de enfermagem, por seis competências consecutivas. </a:t>
            </a:r>
          </a:p>
          <a:p>
            <a:pPr algn="just"/>
            <a:r>
              <a:rPr lang="pt-BR" sz="2400" dirty="0">
                <a:ea typeface="+mn-lt"/>
                <a:cs typeface="+mn-lt"/>
              </a:rPr>
              <a:t>O incentivo mensal referente ao programa Informatiza APS ficará suspenso até que as irregularidades sejam sanadas. </a:t>
            </a:r>
          </a:p>
          <a:p>
            <a:pPr marL="0" indent="0" algn="just">
              <a:buNone/>
            </a:pPr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048000" y="0"/>
            <a:ext cx="6096000" cy="215443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Suspensão do recurso </a:t>
            </a:r>
          </a:p>
          <a:p>
            <a:pPr algn="ctr"/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C7B9-F924-4D13-A514-D7903AD6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>
                <a:solidFill>
                  <a:srgbClr val="ED7D31"/>
                </a:solidFill>
                <a:latin typeface="Calibri"/>
                <a:cs typeface="Calibri"/>
              </a:rPr>
              <a:t>Informatiza APS</a:t>
            </a: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>
                <a:solidFill>
                  <a:srgbClr val="ED7D31"/>
                </a:solidFill>
                <a:latin typeface="Calibri"/>
                <a:cs typeface="Calibri"/>
              </a:rPr>
              <a:t>Suspensão do recurso </a:t>
            </a:r>
            <a:endParaRPr lang="pt-BR"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E648C-1DB6-4DCD-93DC-F98D2F2F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173"/>
            <a:ext cx="10515600" cy="4437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1800" b="1" u="sng" dirty="0">
                <a:cs typeface="Calibri"/>
              </a:rPr>
              <a:t>Exemplo</a:t>
            </a:r>
            <a:r>
              <a:rPr lang="pt-BR" sz="1800" dirty="0">
                <a:cs typeface="Calibri"/>
              </a:rPr>
              <a:t>: </a:t>
            </a:r>
            <a:r>
              <a:rPr lang="pt-BR" sz="1800" dirty="0">
                <a:ea typeface="+mn-lt"/>
                <a:cs typeface="+mn-lt"/>
              </a:rPr>
              <a:t>Não alcance de, no mínimo, 96 consultas médicas </a:t>
            </a:r>
            <a:r>
              <a:rPr lang="pt-BR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</a:t>
            </a:r>
            <a:r>
              <a:rPr lang="pt-BR" sz="1800" dirty="0">
                <a:ea typeface="+mn-lt"/>
                <a:cs typeface="+mn-lt"/>
              </a:rPr>
              <a:t> 60 consultas de enfermagem, registradas em prontuário eletrônico, durante 3 </a:t>
            </a:r>
            <a:r>
              <a:rPr lang="pt-BR" sz="1800" dirty="0" smtClean="0">
                <a:ea typeface="+mn-lt"/>
                <a:cs typeface="+mn-lt"/>
              </a:rPr>
              <a:t>competências consecutivas</a:t>
            </a:r>
            <a:r>
              <a:rPr lang="pt-BR" sz="1800" dirty="0">
                <a:ea typeface="+mn-lt"/>
                <a:cs typeface="+mn-lt"/>
              </a:rPr>
              <a:t>. </a:t>
            </a:r>
            <a:r>
              <a:rPr lang="pt-BR" sz="1800" b="1" u="sng" dirty="0" smtClean="0">
                <a:ea typeface="+mn-lt"/>
                <a:cs typeface="+mn-lt"/>
              </a:rPr>
              <a:t>Município</a:t>
            </a:r>
            <a:r>
              <a:rPr lang="pt-BR" sz="1800" b="1" u="sng" dirty="0" smtClean="0">
                <a:cs typeface="Calibri"/>
              </a:rPr>
              <a:t> </a:t>
            </a:r>
            <a:r>
              <a:rPr lang="pt-BR" sz="1800" b="1" u="sng" dirty="0">
                <a:cs typeface="Calibri"/>
              </a:rPr>
              <a:t>Tipologia Urbana</a:t>
            </a:r>
            <a:r>
              <a:rPr lang="pt-BR" sz="1800" dirty="0">
                <a:cs typeface="Calibri"/>
              </a:rPr>
              <a:t>:</a:t>
            </a:r>
          </a:p>
          <a:p>
            <a:endParaRPr lang="pt-BR" dirty="0">
              <a:cs typeface="Calibri"/>
            </a:endParaRPr>
          </a:p>
        </p:txBody>
      </p:sp>
      <p:pic>
        <p:nvPicPr>
          <p:cNvPr id="5" name="Imagem 5" descr="Tabela&#10;&#10;Descrição gerada automaticamente">
            <a:extLst>
              <a:ext uri="{FF2B5EF4-FFF2-40B4-BE49-F238E27FC236}">
                <a16:creationId xmlns:a16="http://schemas.microsoft.com/office/drawing/2014/main" id="{85D0736D-75F3-49F4-B5EE-5659BCDA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37" y="2795429"/>
            <a:ext cx="7143134" cy="865498"/>
          </a:xfrm>
          <a:prstGeom prst="rect">
            <a:avLst/>
          </a:prstGeom>
        </p:spPr>
      </p:pic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25F92D31-6103-4063-9C50-0882AEA9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265" y="3902767"/>
            <a:ext cx="7143134" cy="26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012" y="565151"/>
            <a:ext cx="9551411" cy="11701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000" u="sng" dirty="0">
                <a:sym typeface="Arial"/>
              </a:rPr>
              <a:t/>
            </a:r>
            <a:br>
              <a:rPr lang="pt-BR" sz="4000" u="sng" dirty="0">
                <a:sym typeface="Arial"/>
              </a:rPr>
            </a:b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1" y="1400176"/>
            <a:ext cx="11364912" cy="5027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ctr" defTabSz="457200">
              <a:lnSpc>
                <a:spcPct val="110000"/>
              </a:lnSpc>
              <a:spcBef>
                <a:spcPct val="20000"/>
              </a:spcBef>
              <a:buNone/>
            </a:pPr>
            <a:r>
              <a:rPr lang="pt-BR" sz="2400" u="sng" dirty="0"/>
              <a:t>Conceitos importantes do Informatiza APS</a:t>
            </a:r>
          </a:p>
          <a:p>
            <a:pPr marL="342900" lvl="0" indent="-342900" algn="ctr" defTabSz="457200">
              <a:lnSpc>
                <a:spcPct val="110000"/>
              </a:lnSpc>
              <a:spcBef>
                <a:spcPct val="20000"/>
              </a:spcBef>
              <a:buNone/>
            </a:pPr>
            <a:r>
              <a:rPr lang="pt-BR" sz="2400" dirty="0"/>
              <a:t>(Portaria nº 2.983 de 11 de novembro de 2019)</a:t>
            </a:r>
          </a:p>
          <a:p>
            <a:pPr marL="342900" lvl="0" indent="-342900" algn="ctr" defTabSz="457200">
              <a:lnSpc>
                <a:spcPct val="110000"/>
              </a:lnSpc>
              <a:spcBef>
                <a:spcPct val="20000"/>
              </a:spcBef>
              <a:buNone/>
            </a:pPr>
            <a:endParaRPr lang="pt-BR" sz="2400" dirty="0"/>
          </a:p>
          <a:p>
            <a:pPr marL="342900" lvl="0" indent="-342900" algn="just" defTabSz="457200">
              <a:lnSpc>
                <a:spcPct val="11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sz="2400" dirty="0"/>
              <a:t>II - </a:t>
            </a:r>
            <a:r>
              <a:rPr lang="pt-BR" sz="2400" b="1" i="1" u="sng" dirty="0"/>
              <a:t>Sistema de prontuário eletrônico</a:t>
            </a:r>
            <a:r>
              <a:rPr lang="pt-BR" sz="2400" dirty="0"/>
              <a:t>: sistema a ser utilizado em toda a rede de Atenção Primária à Saúde, </a:t>
            </a:r>
            <a:r>
              <a:rPr lang="pt-BR" sz="2400" b="1" u="sng" dirty="0"/>
              <a:t>preferencialmente</a:t>
            </a:r>
            <a:r>
              <a:rPr lang="pt-BR" sz="2400" dirty="0"/>
              <a:t> o </a:t>
            </a:r>
            <a:r>
              <a:rPr lang="pt-BR" sz="2400" b="1" u="sng" dirty="0"/>
              <a:t>Prontuário Eletrônico do Cidadão - PEC da estratégia e-SUS APS</a:t>
            </a:r>
            <a:r>
              <a:rPr lang="pt-BR" sz="2400" dirty="0"/>
              <a:t>, disponibilizado pelo Ministério da Saúde, </a:t>
            </a:r>
            <a:r>
              <a:rPr lang="pt-BR" sz="2400" b="1" i="1" u="sng" dirty="0"/>
              <a:t>ou outro sistema compatível</a:t>
            </a:r>
            <a:r>
              <a:rPr lang="pt-BR" sz="2400" i="1" dirty="0"/>
              <a:t> com o modelo de dados adotado pelo Ministério da Saúde, devendo ser observado, para fins de integração com a base de dados do sistema de informação da Atenção Primária à Saúde, o modelo mais recente do padrão Layout e-SUS APS de Dados de Interface (LEDI) de comunicação entre os sistemas, conforme especificação técnica do sistema e-SUS APS.</a:t>
            </a:r>
            <a:endParaRPr lang="en-US" sz="2500" i="1" u="sng" dirty="0"/>
          </a:p>
        </p:txBody>
      </p:sp>
    </p:spTree>
    <p:extLst>
      <p:ext uri="{BB962C8B-B14F-4D97-AF65-F5344CB8AC3E}">
        <p14:creationId xmlns:p14="http://schemas.microsoft.com/office/powerpoint/2010/main" val="1303027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C7B9-F924-4D13-A514-D7903AD6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u="sng">
                <a:solidFill>
                  <a:srgbClr val="ED7D31"/>
                </a:solidFill>
                <a:latin typeface="Calibri"/>
                <a:cs typeface="Calibri"/>
              </a:rPr>
              <a:t>Informatiza APS</a:t>
            </a: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/>
            </a:r>
            <a:b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pt-BR" b="1" u="sng">
                <a:solidFill>
                  <a:srgbClr val="ED7D31"/>
                </a:solidFill>
                <a:latin typeface="Calibri"/>
                <a:cs typeface="Calibri"/>
              </a:rPr>
              <a:t>Suspensão do recurso </a:t>
            </a:r>
            <a:endParaRPr lang="pt-BR"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E648C-1DB6-4DCD-93DC-F98D2F2F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173"/>
            <a:ext cx="10515600" cy="4437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1800">
                <a:cs typeface="Calibri"/>
              </a:rPr>
              <a:t>Exemplo: </a:t>
            </a:r>
            <a:r>
              <a:rPr lang="pt-BR" sz="1800">
                <a:ea typeface="+mn-lt"/>
                <a:cs typeface="+mn-lt"/>
              </a:rPr>
              <a:t>Não alcance de, no mínimo, 96 consultas médicas OU 60 consultas de enfermagem, registradas em prontuário eletrônico, por 6 meses consecutivos.</a:t>
            </a:r>
            <a:endParaRPr lang="pt-BR">
              <a:ea typeface="+mn-lt"/>
              <a:cs typeface="+mn-lt"/>
            </a:endParaRPr>
          </a:p>
          <a:p>
            <a:endParaRPr lang="pt-BR" dirty="0">
              <a:cs typeface="Calibri"/>
            </a:endParaRPr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38E42C18-8CAC-4CDE-BBBC-2EC82F5F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65" y="2968826"/>
            <a:ext cx="8740876" cy="32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50" y="2091690"/>
            <a:ext cx="9386640" cy="36118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a typeface="+mn-lt"/>
                <a:cs typeface="+mn-lt"/>
              </a:rPr>
              <a:t>O cancelamento da participação do programa Informatiza APS ocorrerá nos seguintes casos: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ea typeface="+mn-lt"/>
                <a:cs typeface="+mn-lt"/>
              </a:rPr>
              <a:t>A equipe que tiver a participação homologada </a:t>
            </a:r>
            <a:r>
              <a:rPr lang="pt-BR" sz="2400" b="1" u="sng" dirty="0">
                <a:ea typeface="+mn-lt"/>
                <a:cs typeface="+mn-lt"/>
              </a:rPr>
              <a:t>não enviar dados por sistema de prontuário eletrônico no período de seis meses consecutivos </a:t>
            </a:r>
            <a:r>
              <a:rPr lang="pt-BR" sz="2400" dirty="0">
                <a:ea typeface="+mn-lt"/>
                <a:cs typeface="+mn-lt"/>
              </a:rPr>
              <a:t>após a publicação da portaria de homologação.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u="sng" dirty="0">
                <a:ea typeface="+mn-lt"/>
                <a:cs typeface="+mn-lt"/>
              </a:rPr>
              <a:t>A equipe ser suspensa durante seis competências consecutivas, por qualquer dos motivos apresentados no item de suspensão</a:t>
            </a:r>
            <a:r>
              <a:rPr lang="pt-BR" dirty="0">
                <a:ea typeface="+mn-lt"/>
                <a:cs typeface="+mn-lt"/>
              </a:rPr>
              <a:t>.</a:t>
            </a:r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4000" b="1" u="sng" dirty="0"/>
              <a:t>Cancelamento do recurso </a:t>
            </a:r>
          </a:p>
          <a:p>
            <a:pPr algn="ctr"/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pt-BR" sz="2400" dirty="0"/>
          </a:p>
          <a:p>
            <a:r>
              <a:rPr lang="pt-BR" sz="2400" dirty="0"/>
              <a:t>Total de equipes homologadas: 4360</a:t>
            </a:r>
          </a:p>
          <a:p>
            <a:r>
              <a:rPr lang="pt-BR" sz="2400" dirty="0"/>
              <a:t>Total de equipes homologadas e não pagas(Competência 05/2021): 313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Total de equipes pagas</a:t>
            </a:r>
            <a:r>
              <a:rPr lang="pt-BR" sz="2400" dirty="0">
                <a:ea typeface="+mn-lt"/>
                <a:cs typeface="+mn-lt"/>
              </a:rPr>
              <a:t>(Competência 05/2021)</a:t>
            </a:r>
            <a:r>
              <a:rPr lang="pt-BR" sz="2400" dirty="0"/>
              <a:t>: 3037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Total de solicitações com status “</a:t>
            </a:r>
            <a:r>
              <a:rPr lang="pt-BR" sz="2400" b="1" dirty="0"/>
              <a:t>Minuta</a:t>
            </a:r>
            <a:r>
              <a:rPr lang="pt-BR" sz="2400" dirty="0"/>
              <a:t>”: 38</a:t>
            </a:r>
          </a:p>
          <a:p>
            <a:r>
              <a:rPr lang="pt-BR" sz="2400" dirty="0"/>
              <a:t>Total de Solicitações com status “</a:t>
            </a:r>
            <a:r>
              <a:rPr lang="pt-BR" sz="2400" b="1" dirty="0"/>
              <a:t>Indeferidas</a:t>
            </a:r>
            <a:r>
              <a:rPr lang="pt-BR" sz="2400" dirty="0"/>
              <a:t>”: 30</a:t>
            </a:r>
          </a:p>
          <a:p>
            <a:r>
              <a:rPr lang="pt-BR" sz="2400" dirty="0"/>
              <a:t>Total de Solicitações com status “</a:t>
            </a:r>
            <a:r>
              <a:rPr lang="pt-BR" sz="2400" b="1" dirty="0"/>
              <a:t>Elegível</a:t>
            </a:r>
            <a:r>
              <a:rPr lang="pt-BR" sz="2400" dirty="0"/>
              <a:t>”: 167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Total de Solicitações com status “</a:t>
            </a:r>
            <a:r>
              <a:rPr lang="pt-BR" sz="2400" b="1" dirty="0"/>
              <a:t>Solicitado</a:t>
            </a:r>
            <a:r>
              <a:rPr lang="pt-BR" sz="2400" dirty="0"/>
              <a:t>”: 561</a:t>
            </a:r>
            <a:br>
              <a:rPr lang="pt-BR" sz="2400" dirty="0"/>
            </a:br>
            <a:endParaRPr lang="pt-BR" sz="2400" dirty="0" smtClean="0"/>
          </a:p>
          <a:p>
            <a:r>
              <a:rPr lang="pt-BR" sz="1200" i="1" u="sng" dirty="0" smtClean="0"/>
              <a:t>Fonte: Informatiza APS- </a:t>
            </a:r>
            <a:r>
              <a:rPr lang="pt-BR" sz="1200" i="1" u="sng" dirty="0" err="1" smtClean="0"/>
              <a:t>Relatorio</a:t>
            </a:r>
            <a:r>
              <a:rPr lang="pt-BR" sz="1200" i="1" u="sng" dirty="0" smtClean="0"/>
              <a:t> de Financiamento / e-gestor</a:t>
            </a:r>
            <a:endParaRPr lang="pt-BR" sz="1200" i="1" u="sng" dirty="0"/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119437" y="395585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Informatiza APS</a:t>
            </a: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pt-BR" sz="38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  <a:sym typeface="Arial"/>
              </a:rPr>
              <a:t>Monitoramento</a:t>
            </a:r>
            <a:endParaRPr lang="pt-BR" sz="3800" b="1" u="sng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296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7000" y="2170748"/>
            <a:ext cx="11154480" cy="401478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sz="2400" dirty="0"/>
          </a:p>
          <a:p>
            <a:pPr marL="0" indent="0" algn="ctr">
              <a:buNone/>
            </a:pPr>
            <a:r>
              <a:rPr lang="pt-BR" sz="4800" b="1" u="sng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Contato: </a:t>
            </a:r>
          </a:p>
          <a:p>
            <a:pPr marL="0" indent="0" algn="ctr">
              <a:buNone/>
            </a:pPr>
            <a:r>
              <a:rPr lang="pt-BR" sz="4800" b="1" u="sng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ceaps@saúde.mg.gov.br</a:t>
            </a:r>
            <a:endParaRPr lang="pt-BR" sz="4800" dirty="0"/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3595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pt-BR" sz="31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220" y="2043112"/>
            <a:ext cx="10011480" cy="401478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sz="2400" dirty="0"/>
          </a:p>
          <a:p>
            <a:pPr marL="0" indent="0" algn="ctr">
              <a:buNone/>
            </a:pPr>
            <a:r>
              <a:rPr lang="pt-BR" sz="7800" b="1" u="sng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Obrigado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1861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012" y="565151"/>
            <a:ext cx="9551411" cy="11701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000" u="sng" dirty="0">
                <a:sym typeface="Arial"/>
              </a:rPr>
              <a:t/>
            </a:r>
            <a:br>
              <a:rPr lang="pt-BR" sz="4000" u="sng" dirty="0">
                <a:sym typeface="Arial"/>
              </a:rPr>
            </a:b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1" y="1400176"/>
            <a:ext cx="11364912" cy="5027128"/>
          </a:xfrm>
        </p:spPr>
        <p:txBody>
          <a:bodyPr>
            <a:normAutofit/>
          </a:bodyPr>
          <a:lstStyle/>
          <a:p>
            <a:pPr marL="342900" lvl="0" indent="-342900" algn="ctr" defTabSz="457200">
              <a:lnSpc>
                <a:spcPct val="110000"/>
              </a:lnSpc>
              <a:spcBef>
                <a:spcPct val="20000"/>
              </a:spcBef>
              <a:buNone/>
            </a:pPr>
            <a:r>
              <a:rPr lang="pt-BR" sz="2400" u="sng" dirty="0"/>
              <a:t>Conceitos importantes do Informatiza APS</a:t>
            </a:r>
          </a:p>
          <a:p>
            <a:pPr marL="342900" lvl="0" indent="-342900" algn="ctr" defTabSz="457200">
              <a:lnSpc>
                <a:spcPct val="110000"/>
              </a:lnSpc>
              <a:spcBef>
                <a:spcPct val="20000"/>
              </a:spcBef>
              <a:buNone/>
            </a:pPr>
            <a:r>
              <a:rPr lang="pt-BR" sz="2400" dirty="0"/>
              <a:t>(Portaria nº 2.983 de 11 de novembro de 2019)</a:t>
            </a:r>
          </a:p>
          <a:p>
            <a:pPr marL="342900" lvl="0" indent="-342900" defTabSz="457200">
              <a:lnSpc>
                <a:spcPct val="110000"/>
              </a:lnSpc>
              <a:spcBef>
                <a:spcPct val="20000"/>
              </a:spcBef>
              <a:buNone/>
            </a:pPr>
            <a:r>
              <a:rPr lang="pt-BR" sz="2400" dirty="0"/>
              <a:t>(Cont.)</a:t>
            </a:r>
          </a:p>
          <a:p>
            <a:pPr marL="342900" lvl="0" indent="-342900" algn="just" defTabSz="457200">
              <a:lnSpc>
                <a:spcPct val="110000"/>
              </a:lnSpc>
              <a:spcBef>
                <a:spcPct val="20000"/>
              </a:spcBef>
              <a:buNone/>
            </a:pPr>
            <a:r>
              <a:rPr lang="pt-BR" sz="1900" dirty="0"/>
              <a:t>III - </a:t>
            </a:r>
            <a:r>
              <a:rPr lang="pt-BR" sz="1900" b="1" u="sng" dirty="0"/>
              <a:t>prontuário eletrônico</a:t>
            </a:r>
            <a:r>
              <a:rPr lang="pt-BR" sz="1900" dirty="0"/>
              <a:t>: repositório de informações mantidas de forma eletrônica, compreendendo as informações de saúde, clínicas e administrativas, originadas das ações das diversas categorias profissionais que compõem a APS, ao longo da vida de um indivíduo. (NR)</a:t>
            </a:r>
          </a:p>
          <a:p>
            <a:pPr marL="342900" lvl="0" indent="-342900" algn="just" defTabSz="457200">
              <a:lnSpc>
                <a:spcPct val="110000"/>
              </a:lnSpc>
              <a:spcBef>
                <a:spcPct val="20000"/>
              </a:spcBef>
              <a:buNone/>
            </a:pPr>
            <a:r>
              <a:rPr lang="pt-BR" sz="1900" b="1" dirty="0"/>
              <a:t>Parágrafo único. O sistema de prontuário eletrônico deve atender aos requisitos definidos pelo Ministério da Saúde, inclusive para fins de interoperabilidade, e possuir as seguintes características principais: </a:t>
            </a:r>
            <a:r>
              <a:rPr lang="pt-BR" sz="1900" dirty="0"/>
              <a:t>I - registro de </a:t>
            </a:r>
            <a:r>
              <a:rPr lang="pt-BR" sz="1900" dirty="0" err="1"/>
              <a:t>anamnese</a:t>
            </a:r>
            <a:r>
              <a:rPr lang="pt-BR" sz="1900" dirty="0"/>
              <a:t>, exame objetivo e variáveis clínicas; II - prescrição de medicamentos ou outros métodos terapêuticos; III - emissão de atestados e outros documentos clínicos; IV - solicitação de exames e outros métodos diagnósticos complementares; V - encaminhamentos a outros pontos da rede de atenção à saúde; e VI - acesso rápido aos problemas de saúde e intervenções atuais."</a:t>
            </a:r>
          </a:p>
        </p:txBody>
      </p:sp>
    </p:spTree>
    <p:extLst>
      <p:ext uri="{BB962C8B-B14F-4D97-AF65-F5344CB8AC3E}">
        <p14:creationId xmlns:p14="http://schemas.microsoft.com/office/powerpoint/2010/main" val="130302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130A4-C594-4566-8DC2-6EFC5BDB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>
                <a:solidFill>
                  <a:srgbClr val="ED7D31"/>
                </a:solidFill>
                <a:latin typeface="Calibri"/>
                <a:cs typeface="Calibri"/>
              </a:rPr>
              <a:t>Informatiza APS</a:t>
            </a:r>
            <a:endParaRPr lang="pt-BR" dirty="0"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26307-D2E2-4BA7-AB64-5006CE32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Importante:</a:t>
            </a:r>
            <a:r>
              <a:rPr lang="pt-BR" dirty="0">
                <a:ea typeface="+mn-lt"/>
                <a:cs typeface="+mn-lt"/>
              </a:rPr>
              <a:t> </a:t>
            </a:r>
            <a:r>
              <a:rPr lang="pt-BR" u="sng" dirty="0">
                <a:ea typeface="+mn-lt"/>
                <a:cs typeface="+mn-lt"/>
              </a:rPr>
              <a:t>CDS off-line ou on-line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b="1" u="sng" dirty="0">
                <a:ea typeface="+mn-lt"/>
                <a:cs typeface="+mn-lt"/>
              </a:rPr>
              <a:t>não conta para o Informatiza APS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dirty="0">
                <a:highlight>
                  <a:srgbClr val="FFFF00"/>
                </a:highlight>
                <a:ea typeface="+mn-lt"/>
                <a:cs typeface="+mn-lt"/>
              </a:rPr>
              <a:t>somente são contabilizados os atendimentos provenientes do uso do </a:t>
            </a:r>
            <a:r>
              <a:rPr lang="pt-BR" u="sng" dirty="0">
                <a:highlight>
                  <a:srgbClr val="FFFF00"/>
                </a:highlight>
                <a:ea typeface="+mn-lt"/>
                <a:cs typeface="+mn-lt"/>
              </a:rPr>
              <a:t>Prontuário Eletrônico do Cidadão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>
              <a:cs typeface="Calibri"/>
            </a:endParaRPr>
          </a:p>
        </p:txBody>
      </p:sp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434E3EA-2994-45B4-B8B1-BF46982A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61" y="3228240"/>
            <a:ext cx="6717324" cy="33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9012" y="565151"/>
            <a:ext cx="9551411" cy="11701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Equipes</a:t>
            </a:r>
            <a:r>
              <a:rPr lang="pt-BR" sz="4000" u="sng" dirty="0">
                <a:sym typeface="Arial"/>
              </a:rPr>
              <a:t/>
            </a:r>
            <a:br>
              <a:rPr lang="pt-BR" sz="4000" u="sng" dirty="0">
                <a:sym typeface="Arial"/>
              </a:rPr>
            </a:b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1" y="2286000"/>
            <a:ext cx="11108266" cy="4141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just" defTabSz="457200">
              <a:lnSpc>
                <a:spcPct val="11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sz="2400" dirty="0"/>
              <a:t>As </a:t>
            </a:r>
            <a:r>
              <a:rPr lang="pt-BR" sz="2400" b="1" u="sng" dirty="0"/>
              <a:t>equipes elegíveis para o financiamento</a:t>
            </a:r>
            <a:r>
              <a:rPr lang="pt-BR" sz="2400" dirty="0"/>
              <a:t> do programa Informatiza APS </a:t>
            </a:r>
            <a:r>
              <a:rPr lang="pt-BR" sz="2400" i="1" dirty="0"/>
              <a:t>devem já ser </a:t>
            </a:r>
            <a:r>
              <a:rPr lang="pt-BR" sz="2400" b="1" i="1" u="sng" dirty="0"/>
              <a:t>credenciadas</a:t>
            </a:r>
            <a:r>
              <a:rPr lang="pt-BR" sz="2400" i="1" dirty="0"/>
              <a:t> pelo Ministério da Saúde</a:t>
            </a:r>
            <a:r>
              <a:rPr lang="pt-BR" sz="2400" dirty="0"/>
              <a:t>, estar devidamente </a:t>
            </a:r>
            <a:r>
              <a:rPr lang="pt-BR" sz="2400" b="1" u="sng" dirty="0"/>
              <a:t>cadastradas</a:t>
            </a:r>
            <a:r>
              <a:rPr lang="pt-BR" sz="2400" dirty="0"/>
              <a:t> no Sistema Nacional de Cadastro de Estabelecimentos de Saúde (SCNES) e </a:t>
            </a:r>
            <a:r>
              <a:rPr lang="pt-BR" sz="2400" b="1" u="sng" dirty="0"/>
              <a:t>vinculadas</a:t>
            </a:r>
            <a:r>
              <a:rPr lang="pt-BR" sz="2400" dirty="0"/>
              <a:t> a um dos seguintes estabelecimentos: </a:t>
            </a:r>
            <a:r>
              <a:rPr lang="pt-BR" sz="2400" i="1" u="sng" dirty="0"/>
              <a:t>01 - Posto de Saúde, 02 - Centro de Saúde/Unidade Básica, 15 - Unidade Mista, 32 - Unidade Móvel Fluvial e 40 - Unidade Móvel Terrestre.</a:t>
            </a:r>
            <a:endParaRPr lang="en-US" sz="2500" i="1" u="sng" dirty="0"/>
          </a:p>
        </p:txBody>
      </p:sp>
    </p:spTree>
    <p:extLst>
      <p:ext uri="{BB962C8B-B14F-4D97-AF65-F5344CB8AC3E}">
        <p14:creationId xmlns:p14="http://schemas.microsoft.com/office/powerpoint/2010/main" val="130302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561095" y="-323165"/>
            <a:ext cx="13924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95299" y="1800225"/>
            <a:ext cx="10977563" cy="1171575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t-BR" dirty="0"/>
          </a:p>
          <a:p>
            <a:r>
              <a:rPr lang="pt-BR" dirty="0"/>
              <a:t>Para ser elegível, o tipo da equipe deve ser um dos listados no Quadro  abaixo: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1" y="3062288"/>
            <a:ext cx="3305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225" y="4648200"/>
            <a:ext cx="3314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99013" y="565151"/>
            <a:ext cx="9430938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sz="4200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sym typeface="Arial"/>
              </a:rPr>
              <a:t>Equipes</a:t>
            </a:r>
            <a:r>
              <a:rPr lang="pt-BR" sz="4000" u="sng" dirty="0">
                <a:sym typeface="Arial"/>
              </a:rPr>
              <a:t/>
            </a:r>
            <a:br>
              <a:rPr lang="pt-BR" sz="4000" u="sng" dirty="0">
                <a:sym typeface="Arial"/>
              </a:rPr>
            </a:b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299967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6D419-5270-405D-9994-520C06B8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ea typeface="+mj-lt"/>
                <a:cs typeface="+mj-lt"/>
              </a:rPr>
              <a:t/>
            </a:r>
            <a:br>
              <a:rPr lang="pt-BR" dirty="0">
                <a:ea typeface="+mj-lt"/>
                <a:cs typeface="+mj-lt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Informatiza APS</a:t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/>
            </a:r>
            <a:b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</a:br>
            <a:r>
              <a:rPr lang="pt-BR" b="1" u="sng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Equipes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2D9C96-0BEF-4520-8D6B-B6D6C134D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pt-BR" dirty="0">
              <a:ea typeface="+mn-lt"/>
              <a:cs typeface="+mn-lt"/>
            </a:endParaRPr>
          </a:p>
          <a:p>
            <a:pPr algn="just"/>
            <a:endParaRPr lang="pt-BR" dirty="0">
              <a:ea typeface="+mn-lt"/>
              <a:cs typeface="+mn-lt"/>
            </a:endParaRPr>
          </a:p>
          <a:p>
            <a:pPr algn="just"/>
            <a:r>
              <a:rPr lang="pt-BR" dirty="0">
                <a:ea typeface="+mn-lt"/>
                <a:cs typeface="+mn-lt"/>
              </a:rPr>
              <a:t>Conforme critérios definidos na Portaria nº 2.983, </a:t>
            </a:r>
            <a:r>
              <a:rPr lang="pt-BR" b="1" u="sng" dirty="0">
                <a:ea typeface="+mn-lt"/>
                <a:cs typeface="+mn-lt"/>
              </a:rPr>
              <a:t>são consideradas equipes informatizadas</a:t>
            </a:r>
            <a:r>
              <a:rPr lang="pt-BR" dirty="0">
                <a:ea typeface="+mn-lt"/>
                <a:cs typeface="+mn-lt"/>
              </a:rPr>
              <a:t> aquelas que, </a:t>
            </a:r>
            <a:r>
              <a:rPr lang="pt-BR" b="1" i="1" u="sng" dirty="0">
                <a:ea typeface="+mn-lt"/>
                <a:cs typeface="+mn-lt"/>
              </a:rPr>
              <a:t>em pelo menos uma das três competências anteriores à solicitação de adesão</a:t>
            </a:r>
            <a:r>
              <a:rPr lang="pt-BR" dirty="0">
                <a:ea typeface="+mn-lt"/>
                <a:cs typeface="+mn-lt"/>
              </a:rPr>
              <a:t> ao Programa Informatiza APS, </a:t>
            </a:r>
            <a:r>
              <a:rPr lang="pt-BR" b="1" dirty="0">
                <a:ea typeface="+mn-lt"/>
                <a:cs typeface="+mn-lt"/>
              </a:rPr>
              <a:t>t</a:t>
            </a:r>
            <a:r>
              <a:rPr lang="pt-BR" b="1" dirty="0" smtClean="0">
                <a:ea typeface="+mn-lt"/>
                <a:cs typeface="+mn-lt"/>
              </a:rPr>
              <a:t>erem </a:t>
            </a:r>
            <a:r>
              <a:rPr lang="pt-BR" b="1" dirty="0">
                <a:ea typeface="+mn-lt"/>
                <a:cs typeface="+mn-lt"/>
              </a:rPr>
              <a:t>enviado informações</a:t>
            </a:r>
            <a:r>
              <a:rPr lang="pt-BR" dirty="0">
                <a:ea typeface="+mn-lt"/>
                <a:cs typeface="+mn-lt"/>
              </a:rPr>
              <a:t> ao Ministério da Saúde </a:t>
            </a:r>
            <a:r>
              <a:rPr lang="pt-BR" b="1" i="1" u="sng" dirty="0">
                <a:ea typeface="+mn-lt"/>
                <a:cs typeface="+mn-lt"/>
              </a:rPr>
              <a:t>provenientes de sistema de prontuário eletrônico</a:t>
            </a:r>
            <a:r>
              <a:rPr lang="pt-BR" dirty="0">
                <a:ea typeface="+mn-lt"/>
                <a:cs typeface="+mn-lt"/>
              </a:rPr>
              <a:t>(PEC ou Sistemas Próprios).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257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20461</TotalTime>
  <Words>2778</Words>
  <Application>Microsoft Office PowerPoint</Application>
  <PresentationFormat>Widescreen</PresentationFormat>
  <Paragraphs>317</Paragraphs>
  <Slides>44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Arial,Sans-Serif</vt:lpstr>
      <vt:lpstr>Calibri</vt:lpstr>
      <vt:lpstr>Calibri Light</vt:lpstr>
      <vt:lpstr>Courier New</vt:lpstr>
      <vt:lpstr>Wingdings</vt:lpstr>
      <vt:lpstr>Tema do Office</vt:lpstr>
      <vt:lpstr>Apresentação do PowerPoint</vt:lpstr>
      <vt:lpstr>Informatiza APS</vt:lpstr>
      <vt:lpstr>Informatiza APS</vt:lpstr>
      <vt:lpstr> Informatiza APS   </vt:lpstr>
      <vt:lpstr> Informatiza APS   </vt:lpstr>
      <vt:lpstr>Informatiza APS</vt:lpstr>
      <vt:lpstr> Informatiza APS  Equipes </vt:lpstr>
      <vt:lpstr> Informatiza APS  Equipes </vt:lpstr>
      <vt:lpstr> Informatiza APS  Equipes</vt:lpstr>
      <vt:lpstr>Informatiza APS  Equipes</vt:lpstr>
      <vt:lpstr>Informatiza APS  Adesão</vt:lpstr>
      <vt:lpstr>Informatiza APS  Adesão</vt:lpstr>
      <vt:lpstr>Informatiza APS  Adesão</vt:lpstr>
      <vt:lpstr>Informatiza APS  Adesão</vt:lpstr>
      <vt:lpstr>Informatiza APS  Adesão</vt:lpstr>
      <vt:lpstr>Informatiza APS  Adesão</vt:lpstr>
      <vt:lpstr>Informatiza APS  Adesão</vt:lpstr>
      <vt:lpstr>Informatiza APS  Homologação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Informatiza APS  Relatórios de Monitoramento no E-Gestor  Relatório Financiamento(E-Gestor)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Informatiza APS  Suspensão do recurso  </vt:lpstr>
      <vt:lpstr>               </vt:lpstr>
      <vt:lpstr>Informatiza APS  Suspensão do recurso </vt:lpstr>
      <vt:lpstr>Informatiza APS  Suspensão do recurso </vt:lpstr>
      <vt:lpstr>               </vt:lpstr>
      <vt:lpstr>               </vt:lpstr>
      <vt:lpstr>               </vt:lpstr>
      <vt:lpstr>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DEISIANE ARAUJO MEIRELES</dc:creator>
  <cp:lastModifiedBy>Igor de Souza da Matta (SES)</cp:lastModifiedBy>
  <cp:revision>719</cp:revision>
  <dcterms:created xsi:type="dcterms:W3CDTF">2019-09-19T15:12:20Z</dcterms:created>
  <dcterms:modified xsi:type="dcterms:W3CDTF">2021-09-13T12:26:09Z</dcterms:modified>
</cp:coreProperties>
</file>