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Roboto Condensed"/>
      <p:regular r:id="rId19"/>
      <p:bold r:id="rId20"/>
      <p:italic r:id="rId21"/>
      <p:boldItalic r:id="rId22"/>
    </p:embeddedFont>
    <p:embeddedFont>
      <p:font typeface="Roboto Condensed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ifENbeKxu9YgJQSM0aSoglxUKr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.fntdata"/><Relationship Id="rId22" Type="http://schemas.openxmlformats.org/officeDocument/2006/relationships/font" Target="fonts/RobotoCondensed-boldItalic.fntdata"/><Relationship Id="rId21" Type="http://schemas.openxmlformats.org/officeDocument/2006/relationships/font" Target="fonts/RobotoCondensed-italic.fntdata"/><Relationship Id="rId24" Type="http://schemas.openxmlformats.org/officeDocument/2006/relationships/font" Target="fonts/RobotoCondensedMedium-bold.fntdata"/><Relationship Id="rId23" Type="http://schemas.openxmlformats.org/officeDocument/2006/relationships/font" Target="fonts/RobotoCondensed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CondensedMedium-boldItalic.fntdata"/><Relationship Id="rId25" Type="http://schemas.openxmlformats.org/officeDocument/2006/relationships/font" Target="fonts/RobotoCondensedMedium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Condensed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ec5eb02f6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g1ec5eb02f6b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ec5eb02f6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g1ec5eb02f6b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ec5eb02f6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g1ec5eb02f6b_0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c5eb02f6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g1ec5eb02f6b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ec5eb02f6b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g1ec5eb02f6b_0_2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ec5eb02f6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g1ec5eb02f6b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c5eb02f6b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1ec5eb02f6b_0_1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c5eb02f6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1ec5eb02f6b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c5eb02f6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g1ec5eb02f6b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ec5eb02f6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g1ec5eb02f6b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c5eb02f6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g1ec5eb02f6b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c5eb02f6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g1ec5eb02f6b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8F8F"/>
              </a:buClr>
              <a:buSzPts val="2400"/>
              <a:buNone/>
              <a:defRPr sz="2400">
                <a:solidFill>
                  <a:srgbClr val="8F8F8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8F8F"/>
              </a:buClr>
              <a:buSzPts val="2000"/>
              <a:buNone/>
              <a:defRPr sz="2000">
                <a:solidFill>
                  <a:srgbClr val="8F8F8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8F8F"/>
              </a:buClr>
              <a:buSzPts val="1800"/>
              <a:buNone/>
              <a:defRPr sz="1800">
                <a:solidFill>
                  <a:srgbClr val="8F8F8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8F8F"/>
              </a:buClr>
              <a:buSzPts val="1600"/>
              <a:buNone/>
              <a:defRPr sz="1600">
                <a:solidFill>
                  <a:srgbClr val="8F8F8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8F8F"/>
              </a:buClr>
              <a:buSzPts val="1600"/>
              <a:buNone/>
              <a:defRPr sz="1600">
                <a:solidFill>
                  <a:srgbClr val="8F8F8F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8F8F"/>
              </a:buClr>
              <a:buSzPts val="1600"/>
              <a:buNone/>
              <a:defRPr sz="1600">
                <a:solidFill>
                  <a:srgbClr val="8F8F8F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8F8F"/>
              </a:buClr>
              <a:buSzPts val="1600"/>
              <a:buNone/>
              <a:defRPr sz="1600">
                <a:solidFill>
                  <a:srgbClr val="8F8F8F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8F8F"/>
              </a:buClr>
              <a:buSzPts val="1600"/>
              <a:buNone/>
              <a:defRPr sz="1600">
                <a:solidFill>
                  <a:srgbClr val="8F8F8F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8F8F"/>
              </a:buClr>
              <a:buSzPts val="1600"/>
              <a:buNone/>
              <a:defRPr sz="1600">
                <a:solidFill>
                  <a:srgbClr val="8F8F8F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5.jpg"/><Relationship Id="rId5" Type="http://schemas.openxmlformats.org/officeDocument/2006/relationships/image" Target="../media/image19.jpg"/><Relationship Id="rId6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20.jpg"/><Relationship Id="rId5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2.jpg"/><Relationship Id="rId5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78600" y="4200675"/>
            <a:ext cx="8518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3D3D3D"/>
                </a:solidFill>
                <a:highlight>
                  <a:schemeClr val="lt1"/>
                </a:highlight>
              </a:rPr>
              <a:t>Subsecretaria de Acesso a Serviços de Saúde</a:t>
            </a:r>
            <a:r>
              <a:rPr lang="pt-BR" sz="2000">
                <a:solidFill>
                  <a:srgbClr val="3D3D3D"/>
                </a:solidFill>
                <a:highlight>
                  <a:schemeClr val="lt1"/>
                </a:highlight>
              </a:rPr>
              <a:t>​</a:t>
            </a:r>
            <a:endParaRPr sz="2000">
              <a:solidFill>
                <a:srgbClr val="3D3D3D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3D3D3D"/>
                </a:solidFill>
                <a:highlight>
                  <a:schemeClr val="lt1"/>
                </a:highlight>
              </a:rPr>
              <a:t>Superintendência de Regulação do Acesso</a:t>
            </a:r>
            <a:r>
              <a:rPr lang="pt-BR" sz="2000">
                <a:solidFill>
                  <a:srgbClr val="3D3D3D"/>
                </a:solidFill>
                <a:highlight>
                  <a:schemeClr val="lt1"/>
                </a:highlight>
              </a:rPr>
              <a:t>​</a:t>
            </a:r>
            <a:endParaRPr sz="2000">
              <a:solidFill>
                <a:srgbClr val="3D3D3D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3D3D3D"/>
                </a:solidFill>
                <a:highlight>
                  <a:schemeClr val="lt1"/>
                </a:highlight>
              </a:rPr>
              <a:t>Diretoria de Estratégias em Regulação Eletiva</a:t>
            </a:r>
            <a:endParaRPr b="1" sz="2000">
              <a:solidFill>
                <a:srgbClr val="3D3D3D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3D3D3D"/>
                </a:solidFill>
                <a:highlight>
                  <a:schemeClr val="lt1"/>
                </a:highlight>
              </a:rPr>
              <a:t>Diretoria de Regulação do Acesso de Urgência e Emergência</a:t>
            </a:r>
            <a:endParaRPr b="1" sz="2000">
              <a:solidFill>
                <a:srgbClr val="3D3D3D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2200">
              <a:solidFill>
                <a:schemeClr val="dk2"/>
              </a:solidFill>
              <a:highlight>
                <a:schemeClr val="lt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78595" y="2641286"/>
            <a:ext cx="8518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pt-BR" sz="50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Regulação do Acesso</a:t>
            </a:r>
            <a:endParaRPr b="0" i="0" sz="14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ec5eb02f6b_0_74"/>
          <p:cNvSpPr txBox="1"/>
          <p:nvPr/>
        </p:nvSpPr>
        <p:spPr>
          <a:xfrm>
            <a:off x="378595" y="286808"/>
            <a:ext cx="8518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pt-BR" sz="5000">
                <a:solidFill>
                  <a:schemeClr val="accent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Estudo de Caso</a:t>
            </a:r>
            <a:endParaRPr b="0" i="0" sz="14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70" name="Google Shape;170;g1ec5eb02f6b_0_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70570"/>
            <a:ext cx="2282925" cy="16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ec5eb02f6b_0_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7575" y="3490125"/>
            <a:ext cx="612675" cy="5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ec5eb02f6b_0_74"/>
          <p:cNvSpPr txBox="1"/>
          <p:nvPr/>
        </p:nvSpPr>
        <p:spPr>
          <a:xfrm>
            <a:off x="242450" y="1557575"/>
            <a:ext cx="9300000" cy="11082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highlight>
                  <a:srgbClr val="EDEBE9"/>
                </a:highlight>
                <a:latin typeface="Verdana"/>
                <a:ea typeface="Verdana"/>
                <a:cs typeface="Verdana"/>
                <a:sym typeface="Verdana"/>
              </a:rPr>
              <a:t>Após quatro dias de espera, a vaga da Dona Esperança foi confirmada no  Hospital de outra Macrorregião, de modo que a senhora foi transferida  através de transporte </a:t>
            </a:r>
            <a:r>
              <a:rPr b="1" i="1" lang="pt-BR" sz="2000">
                <a:highlight>
                  <a:srgbClr val="EDEBE9"/>
                </a:highlight>
                <a:latin typeface="Trebuchet MS"/>
                <a:ea typeface="Trebuchet MS"/>
                <a:cs typeface="Trebuchet MS"/>
                <a:sym typeface="Trebuchet MS"/>
              </a:rPr>
              <a:t>interhospitalar</a:t>
            </a:r>
            <a:endParaRPr sz="2000">
              <a:highlight>
                <a:srgbClr val="EDEBE9"/>
              </a:highlight>
            </a:endParaRPr>
          </a:p>
        </p:txBody>
      </p:sp>
      <p:sp>
        <p:nvSpPr>
          <p:cNvPr id="173" name="Google Shape;173;g1ec5eb02f6b_0_74"/>
          <p:cNvSpPr txBox="1"/>
          <p:nvPr/>
        </p:nvSpPr>
        <p:spPr>
          <a:xfrm>
            <a:off x="2282925" y="3092750"/>
            <a:ext cx="7259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Sra. Esperança foi assistida na integralidade de sua  necessidade, recebeu alta hospitalar com contra  referência para acompanhamento no município de  origem e </a:t>
            </a:r>
            <a:r>
              <a:rPr b="1" lang="pt-BR" sz="2000"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segue com o tratamento na rede</a:t>
            </a:r>
            <a:endParaRPr sz="2000">
              <a:highlight>
                <a:schemeClr val="lt1"/>
              </a:highlight>
            </a:endParaRPr>
          </a:p>
        </p:txBody>
      </p:sp>
      <p:pic>
        <p:nvPicPr>
          <p:cNvPr id="174" name="Google Shape;174;g1ec5eb02f6b_0_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7275" y="4083652"/>
            <a:ext cx="1873825" cy="225650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ec5eb02f6b_0_74"/>
          <p:cNvSpPr txBox="1"/>
          <p:nvPr/>
        </p:nvSpPr>
        <p:spPr>
          <a:xfrm>
            <a:off x="378600" y="5087525"/>
            <a:ext cx="798900" cy="5850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highlight>
                  <a:srgbClr val="F4CCCC"/>
                </a:highlight>
                <a:latin typeface="Trebuchet MS"/>
                <a:ea typeface="Trebuchet MS"/>
                <a:cs typeface="Trebuchet MS"/>
                <a:sym typeface="Trebuchet MS"/>
              </a:rPr>
              <a:t>TDCO COMAVE</a:t>
            </a:r>
            <a:endParaRPr sz="900">
              <a:highlight>
                <a:srgbClr val="F4CCCC"/>
              </a:highlight>
            </a:endParaRPr>
          </a:p>
        </p:txBody>
      </p:sp>
      <p:sp>
        <p:nvSpPr>
          <p:cNvPr id="176" name="Google Shape;176;g1ec5eb02f6b_0_74"/>
          <p:cNvSpPr txBox="1"/>
          <p:nvPr/>
        </p:nvSpPr>
        <p:spPr>
          <a:xfrm>
            <a:off x="1495195" y="5087513"/>
            <a:ext cx="701100" cy="3849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highlight>
                  <a:srgbClr val="F4CCCC"/>
                </a:highlight>
                <a:latin typeface="Trebuchet MS"/>
                <a:ea typeface="Trebuchet MS"/>
                <a:cs typeface="Trebuchet MS"/>
                <a:sym typeface="Trebuchet MS"/>
              </a:rPr>
              <a:t>BOA</a:t>
            </a:r>
            <a:endParaRPr sz="900">
              <a:highlight>
                <a:srgbClr val="F4CCCC"/>
              </a:highlight>
            </a:endParaRPr>
          </a:p>
        </p:txBody>
      </p:sp>
      <p:sp>
        <p:nvSpPr>
          <p:cNvPr id="177" name="Google Shape;177;g1ec5eb02f6b_0_74"/>
          <p:cNvSpPr txBox="1"/>
          <p:nvPr/>
        </p:nvSpPr>
        <p:spPr>
          <a:xfrm>
            <a:off x="1077575" y="5565325"/>
            <a:ext cx="1018500" cy="5850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highlight>
                  <a:srgbClr val="F4CCCC"/>
                </a:highlight>
                <a:latin typeface="Trebuchet MS"/>
                <a:ea typeface="Trebuchet MS"/>
                <a:cs typeface="Trebuchet MS"/>
                <a:sym typeface="Trebuchet MS"/>
              </a:rPr>
              <a:t>UTI Móvel Terrestre</a:t>
            </a:r>
            <a:endParaRPr sz="900">
              <a:highlight>
                <a:srgbClr val="F4CCCC"/>
              </a:highlight>
            </a:endParaRPr>
          </a:p>
        </p:txBody>
      </p:sp>
      <p:sp>
        <p:nvSpPr>
          <p:cNvPr id="178" name="Google Shape;178;g1ec5eb02f6b_0_74"/>
          <p:cNvSpPr txBox="1"/>
          <p:nvPr/>
        </p:nvSpPr>
        <p:spPr>
          <a:xfrm>
            <a:off x="125363" y="4466825"/>
            <a:ext cx="2283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rgbClr val="EC7D31"/>
                </a:solidFill>
                <a:highlight>
                  <a:srgbClr val="EDEBE9"/>
                </a:highlight>
                <a:latin typeface="Trebuchet MS"/>
                <a:ea typeface="Trebuchet MS"/>
                <a:cs typeface="Trebuchet MS"/>
                <a:sym typeface="Trebuchet MS"/>
              </a:rPr>
              <a:t>Limites físicos da macro não são impedimento para a  garantia da assistência</a:t>
            </a:r>
            <a:endParaRPr sz="1200"/>
          </a:p>
        </p:txBody>
      </p:sp>
      <p:sp>
        <p:nvSpPr>
          <p:cNvPr id="179" name="Google Shape;179;g1ec5eb02f6b_0_74"/>
          <p:cNvSpPr txBox="1"/>
          <p:nvPr/>
        </p:nvSpPr>
        <p:spPr>
          <a:xfrm>
            <a:off x="4831775" y="4630900"/>
            <a:ext cx="1575900" cy="785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highlight>
                  <a:srgbClr val="F4CCCC"/>
                </a:highlight>
                <a:latin typeface="Trebuchet MS"/>
                <a:ea typeface="Trebuchet MS"/>
                <a:cs typeface="Trebuchet MS"/>
                <a:sym typeface="Trebuchet MS"/>
              </a:rPr>
              <a:t>Importância do  planejamento em saúde​</a:t>
            </a:r>
            <a:endParaRPr sz="900">
              <a:highlight>
                <a:srgbClr val="F4CCCC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1ec5eb02f6b_0_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1250" y="2955575"/>
            <a:ext cx="2278625" cy="327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1ec5eb02f6b_0_80"/>
          <p:cNvSpPr txBox="1"/>
          <p:nvPr/>
        </p:nvSpPr>
        <p:spPr>
          <a:xfrm>
            <a:off x="378595" y="286808"/>
            <a:ext cx="8518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pt-BR" sz="5000">
                <a:solidFill>
                  <a:schemeClr val="accent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Estudo de Caso</a:t>
            </a:r>
            <a:endParaRPr b="0" i="0" sz="14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6" name="Google Shape;186;g1ec5eb02f6b_0_80"/>
          <p:cNvSpPr txBox="1"/>
          <p:nvPr/>
        </p:nvSpPr>
        <p:spPr>
          <a:xfrm>
            <a:off x="1645250" y="1593288"/>
            <a:ext cx="7704600" cy="11082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highlight>
                  <a:srgbClr val="EDEBE9"/>
                </a:highlight>
                <a:latin typeface="Verdana"/>
                <a:ea typeface="Verdana"/>
                <a:cs typeface="Verdana"/>
                <a:sym typeface="Verdana"/>
              </a:rPr>
              <a:t>Sra. Esperança já retornou para sua casa e hoje se encontra  ativa, feliz e fazendo o que mais gosta, cuidando do seu jardim  para que ele floresça sempre!</a:t>
            </a:r>
            <a:endParaRPr sz="2000">
              <a:highlight>
                <a:srgbClr val="EDEBE9"/>
              </a:highlight>
            </a:endParaRPr>
          </a:p>
        </p:txBody>
      </p:sp>
      <p:sp>
        <p:nvSpPr>
          <p:cNvPr id="187" name="Google Shape;187;g1ec5eb02f6b_0_80"/>
          <p:cNvSpPr txBox="1"/>
          <p:nvPr/>
        </p:nvSpPr>
        <p:spPr>
          <a:xfrm>
            <a:off x="1853050" y="2765075"/>
            <a:ext cx="63384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77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Quando a perguntam sobre a qualidade de seu  atendimento, ela responde que, apesar de algumas  dificuldades, </a:t>
            </a:r>
            <a:r>
              <a:rPr b="1" i="1" lang="pt-BR" sz="2000"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sabe que o SUS foi essencial na sua melhora!</a:t>
            </a:r>
            <a:r>
              <a:rPr lang="pt-BR" sz="2000"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​</a:t>
            </a:r>
            <a:endParaRPr sz="2000"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77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Sabemos que a história de Dona Esperança exemplifica  a trajetória de milhares de pessoas pelo SUS/MG.</a:t>
            </a:r>
            <a:r>
              <a:rPr lang="pt-BR" sz="2000"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​</a:t>
            </a:r>
            <a:endParaRPr sz="2000"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8" name="Google Shape;188;g1ec5eb02f6b_0_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1450" y="3996218"/>
            <a:ext cx="1437325" cy="1964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ec5eb02f6b_0_86"/>
          <p:cNvSpPr txBox="1"/>
          <p:nvPr/>
        </p:nvSpPr>
        <p:spPr>
          <a:xfrm>
            <a:off x="222720" y="148258"/>
            <a:ext cx="8518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pt-BR" sz="4300">
                <a:solidFill>
                  <a:schemeClr val="accent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Apontamentos </a:t>
            </a:r>
            <a:endParaRPr b="0" i="0" sz="7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94" name="Google Shape;194;g1ec5eb02f6b_0_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12400"/>
            <a:ext cx="9559626" cy="54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ec5eb02f6b_0_92"/>
          <p:cNvSpPr txBox="1"/>
          <p:nvPr/>
        </p:nvSpPr>
        <p:spPr>
          <a:xfrm>
            <a:off x="84095" y="-24917"/>
            <a:ext cx="8518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pt-BR" sz="5000">
                <a:solidFill>
                  <a:schemeClr val="accent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Dados</a:t>
            </a:r>
            <a:endParaRPr b="0" i="0" sz="14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0" name="Google Shape;200;g1ec5eb02f6b_0_92"/>
          <p:cNvSpPr txBox="1"/>
          <p:nvPr/>
        </p:nvSpPr>
        <p:spPr>
          <a:xfrm>
            <a:off x="1088645" y="836972"/>
            <a:ext cx="8518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500">
                <a:solidFill>
                  <a:schemeClr val="dk2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Solicitação de Internação e Internação Realizada de 2020 a 2022</a:t>
            </a:r>
            <a:endParaRPr b="0" i="0" sz="2500" u="none" cap="none" strike="noStrike">
              <a:solidFill>
                <a:srgbClr val="000000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pic>
        <p:nvPicPr>
          <p:cNvPr id="201" name="Google Shape;201;g1ec5eb02f6b_0_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1837" y="1593275"/>
            <a:ext cx="12315675" cy="526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1ec5eb02f6b_0_2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975" y="809574"/>
            <a:ext cx="8104925" cy="46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ec5eb02f6b_0_293"/>
          <p:cNvSpPr txBox="1"/>
          <p:nvPr/>
        </p:nvSpPr>
        <p:spPr>
          <a:xfrm>
            <a:off x="5420825" y="3792675"/>
            <a:ext cx="3757800" cy="15240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dk1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Contatos:</a:t>
            </a:r>
            <a:endParaRPr sz="2100">
              <a:solidFill>
                <a:schemeClr val="dk1"/>
              </a:solidFill>
              <a:highlight>
                <a:srgbClr val="B6D7A8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dk1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       sra.subass@saude.mg.gov.br</a:t>
            </a:r>
            <a:endParaRPr sz="2100">
              <a:solidFill>
                <a:schemeClr val="dk1"/>
              </a:solidFill>
              <a:highlight>
                <a:srgbClr val="B6D7A8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dk1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        dere@saude.mg.gov.br</a:t>
            </a:r>
            <a:endParaRPr sz="2100">
              <a:solidFill>
                <a:schemeClr val="dk1"/>
              </a:solidFill>
              <a:highlight>
                <a:srgbClr val="B6D7A8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dk1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        draue@saude.mg.gov.br</a:t>
            </a:r>
            <a:endParaRPr sz="2100">
              <a:solidFill>
                <a:schemeClr val="dk1"/>
              </a:solidFill>
              <a:highlight>
                <a:srgbClr val="B6D7A8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highlight>
                <a:srgbClr val="B6D7A8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ec5eb02f6b_0_11"/>
          <p:cNvSpPr txBox="1"/>
          <p:nvPr/>
        </p:nvSpPr>
        <p:spPr>
          <a:xfrm>
            <a:off x="363170" y="844072"/>
            <a:ext cx="8518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700">
                <a:solidFill>
                  <a:schemeClr val="dk2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Dimensões da Regulação em Saúde</a:t>
            </a:r>
            <a:endParaRPr b="0" i="0" sz="2400" u="none" cap="none" strike="noStrike">
              <a:solidFill>
                <a:srgbClr val="000000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pic>
        <p:nvPicPr>
          <p:cNvPr id="91" name="Google Shape;91;g1ec5eb02f6b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575" y="1486725"/>
            <a:ext cx="8270150" cy="46692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ec5eb02f6b_0_11"/>
          <p:cNvSpPr txBox="1"/>
          <p:nvPr/>
        </p:nvSpPr>
        <p:spPr>
          <a:xfrm>
            <a:off x="363170" y="165483"/>
            <a:ext cx="8518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pt-BR" sz="4800">
                <a:solidFill>
                  <a:schemeClr val="accent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Introdução</a:t>
            </a:r>
            <a:endParaRPr b="0" i="0" sz="12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c5eb02f6b_0_104"/>
          <p:cNvSpPr txBox="1"/>
          <p:nvPr/>
        </p:nvSpPr>
        <p:spPr>
          <a:xfrm>
            <a:off x="363170" y="844072"/>
            <a:ext cx="8518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700">
                <a:solidFill>
                  <a:schemeClr val="dk2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Dimensões da Regulação em Saúde</a:t>
            </a:r>
            <a:endParaRPr b="0" i="0" sz="2400" u="none" cap="none" strike="noStrike">
              <a:solidFill>
                <a:srgbClr val="000000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98" name="Google Shape;98;g1ec5eb02f6b_0_104"/>
          <p:cNvSpPr txBox="1"/>
          <p:nvPr/>
        </p:nvSpPr>
        <p:spPr>
          <a:xfrm>
            <a:off x="363170" y="165483"/>
            <a:ext cx="8518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pt-BR" sz="4800">
                <a:solidFill>
                  <a:schemeClr val="accent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Introdução</a:t>
            </a:r>
            <a:endParaRPr b="0" i="0" sz="12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99" name="Google Shape;99;g1ec5eb02f6b_0_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3263" y="1640400"/>
            <a:ext cx="6138326" cy="44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252532" y="165483"/>
            <a:ext cx="8518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pt-BR" sz="5000">
                <a:solidFill>
                  <a:schemeClr val="accent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Estudo de Caso</a:t>
            </a:r>
            <a:endParaRPr b="0" i="0" sz="14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765150" y="1027376"/>
            <a:ext cx="8606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000">
                <a:solidFill>
                  <a:srgbClr val="4472C4"/>
                </a:solidFill>
                <a:highlight>
                  <a:schemeClr val="lt1"/>
                </a:highlight>
              </a:rPr>
              <a:t>O Caminho das Pedras da Dona Esperança: a trajetória de uma cidadã pela regulação do acesso no SUS​</a:t>
            </a:r>
            <a:endParaRPr b="0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450" y="2262000"/>
            <a:ext cx="3214650" cy="35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3904950" y="2014150"/>
            <a:ext cx="5466900" cy="5541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highlight>
                  <a:srgbClr val="EDEBE9"/>
                </a:highlight>
              </a:rPr>
              <a:t>Esta é a Dona Esperança!​</a:t>
            </a:r>
            <a:endParaRPr sz="2400"/>
          </a:p>
        </p:txBody>
      </p:sp>
      <p:sp>
        <p:nvSpPr>
          <p:cNvPr id="108" name="Google Shape;108;p2"/>
          <p:cNvSpPr txBox="1"/>
          <p:nvPr/>
        </p:nvSpPr>
        <p:spPr>
          <a:xfrm>
            <a:off x="3773500" y="2642775"/>
            <a:ext cx="6113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highlight>
                  <a:schemeClr val="lt1"/>
                </a:highlight>
              </a:rPr>
              <a:t>A Dona Esperança tem 70 anos, mora no município de Mineirolândia (MG) e adora jardinar!​</a:t>
            </a:r>
            <a:endParaRPr sz="2200">
              <a:highlight>
                <a:schemeClr val="lt1"/>
              </a:highlight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1650" y="3555025"/>
            <a:ext cx="2180200" cy="265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c5eb02f6b_0_5"/>
          <p:cNvSpPr txBox="1"/>
          <p:nvPr/>
        </p:nvSpPr>
        <p:spPr>
          <a:xfrm>
            <a:off x="378595" y="286808"/>
            <a:ext cx="8518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pt-BR" sz="5000">
                <a:solidFill>
                  <a:schemeClr val="accent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Estudo de Caso</a:t>
            </a:r>
            <a:endParaRPr b="0" i="0" sz="14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15" name="Google Shape;115;g1ec5eb02f6b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754825"/>
            <a:ext cx="3026398" cy="296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1ec5eb02f6b_0_5"/>
          <p:cNvSpPr txBox="1"/>
          <p:nvPr/>
        </p:nvSpPr>
        <p:spPr>
          <a:xfrm>
            <a:off x="3221175" y="1375250"/>
            <a:ext cx="6498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highlight>
                  <a:schemeClr val="lt1"/>
                </a:highlight>
              </a:rPr>
              <a:t>Dona Esperança é acompanhada regularmente pela equipe de saúde da família do município em que reside e faz acompanhamento adicional devido a um quadro crônico de litíase - a famosa pedra nos rins!</a:t>
            </a:r>
            <a:endParaRPr sz="2100">
              <a:highlight>
                <a:schemeClr val="lt1"/>
              </a:highlight>
            </a:endParaRPr>
          </a:p>
        </p:txBody>
      </p:sp>
      <p:pic>
        <p:nvPicPr>
          <p:cNvPr id="117" name="Google Shape;117;g1ec5eb02f6b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5169">
            <a:off x="8002275" y="3231351"/>
            <a:ext cx="1716900" cy="17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1ec5eb02f6b_0_5"/>
          <p:cNvSpPr txBox="1"/>
          <p:nvPr/>
        </p:nvSpPr>
        <p:spPr>
          <a:xfrm>
            <a:off x="3290450" y="2874400"/>
            <a:ext cx="4781100" cy="27705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highlight>
                  <a:srgbClr val="EDEBE9"/>
                </a:highlight>
              </a:rPr>
              <a:t>Em dezembro de 2022 ela teve um episódio de dor aguda de cólica renal e foi atendida no pronto atendimento do município, no qual foi medicada para a dor e recebeu alta com a orientação de procurar sua equipe de saúde da família para a continuidade do atendimento de forma eletiva.​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c5eb02f6b_0_56"/>
          <p:cNvSpPr txBox="1"/>
          <p:nvPr/>
        </p:nvSpPr>
        <p:spPr>
          <a:xfrm>
            <a:off x="378595" y="286808"/>
            <a:ext cx="8518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pt-BR" sz="5000">
                <a:solidFill>
                  <a:schemeClr val="accent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Estudo de Caso</a:t>
            </a:r>
            <a:endParaRPr b="0" i="0" sz="14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24" name="Google Shape;124;g1ec5eb02f6b_0_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02" y="2055925"/>
            <a:ext cx="3369100" cy="30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1ec5eb02f6b_0_56"/>
          <p:cNvSpPr txBox="1"/>
          <p:nvPr/>
        </p:nvSpPr>
        <p:spPr>
          <a:xfrm>
            <a:off x="2973900" y="1217975"/>
            <a:ext cx="6727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highlight>
                  <a:schemeClr val="lt1"/>
                </a:highlight>
              </a:rPr>
              <a:t>Após ser avaliada pelo médico da estratégia de saúde da família,  foi </a:t>
            </a:r>
            <a:r>
              <a:rPr b="1" lang="pt-BR" sz="2200"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encaminhada para acompanhamento urológico ambulatorial</a:t>
            </a:r>
            <a:endParaRPr sz="2200">
              <a:highlight>
                <a:schemeClr val="lt1"/>
              </a:highlight>
            </a:endParaRPr>
          </a:p>
        </p:txBody>
      </p:sp>
      <p:pic>
        <p:nvPicPr>
          <p:cNvPr id="126" name="Google Shape;126;g1ec5eb02f6b_0_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4100" y="4599625"/>
            <a:ext cx="1457425" cy="14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ec5eb02f6b_0_56"/>
          <p:cNvSpPr txBox="1"/>
          <p:nvPr/>
        </p:nvSpPr>
        <p:spPr>
          <a:xfrm>
            <a:off x="3598200" y="2646025"/>
            <a:ext cx="6103200" cy="18777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highlight>
                  <a:srgbClr val="EDEBE9"/>
                </a:highlight>
                <a:latin typeface="Trebuchet MS"/>
                <a:ea typeface="Trebuchet MS"/>
                <a:cs typeface="Trebuchet MS"/>
                <a:sym typeface="Trebuchet MS"/>
              </a:rPr>
              <a:t>O setor de regulação do município, </a:t>
            </a:r>
            <a:r>
              <a:rPr b="1" lang="pt-BR" sz="2200">
                <a:highlight>
                  <a:srgbClr val="EDEBE9"/>
                </a:highlight>
                <a:latin typeface="Trebuchet MS"/>
                <a:ea typeface="Trebuchet MS"/>
                <a:cs typeface="Trebuchet MS"/>
                <a:sym typeface="Trebuchet MS"/>
              </a:rPr>
              <a:t>responsável pela gestão da fila </a:t>
            </a:r>
            <a:r>
              <a:rPr b="1" lang="pt-BR" sz="2200">
                <a:highlight>
                  <a:srgbClr val="EDEBE9"/>
                </a:highlight>
                <a:latin typeface="Trebuchet MS"/>
                <a:ea typeface="Trebuchet MS"/>
                <a:cs typeface="Trebuchet MS"/>
                <a:sym typeface="Trebuchet MS"/>
              </a:rPr>
              <a:t>de procedimentos eletivos</a:t>
            </a:r>
            <a:r>
              <a:rPr lang="pt-BR" sz="2200">
                <a:highlight>
                  <a:srgbClr val="EDEBE9"/>
                </a:highlight>
              </a:rPr>
              <a:t> avaliou e  priorizou o caso de Dona Esperança, realizando o agendamento no município  de referência.​</a:t>
            </a:r>
            <a:endParaRPr sz="2200"/>
          </a:p>
        </p:txBody>
      </p:sp>
      <p:sp>
        <p:nvSpPr>
          <p:cNvPr id="128" name="Google Shape;128;g1ec5eb02f6b_0_56"/>
          <p:cNvSpPr txBox="1"/>
          <p:nvPr/>
        </p:nvSpPr>
        <p:spPr>
          <a:xfrm>
            <a:off x="3203875" y="2236725"/>
            <a:ext cx="1368000" cy="577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highlight>
                  <a:srgbClr val="F4CCCC"/>
                </a:highlight>
                <a:latin typeface="Calibri"/>
                <a:ea typeface="Calibri"/>
                <a:cs typeface="Calibri"/>
                <a:sym typeface="Calibri"/>
              </a:rPr>
              <a:t>Regionalização de saúde</a:t>
            </a:r>
            <a:endParaRPr sz="1500">
              <a:highlight>
                <a:srgbClr val="F4CCC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ec5eb02f6b_0_56"/>
          <p:cNvSpPr txBox="1"/>
          <p:nvPr/>
        </p:nvSpPr>
        <p:spPr>
          <a:xfrm>
            <a:off x="5771650" y="2236725"/>
            <a:ext cx="1255500" cy="3870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highlight>
                  <a:srgbClr val="F4CCCC"/>
                </a:highlight>
                <a:latin typeface="Calibri"/>
                <a:ea typeface="Calibri"/>
                <a:cs typeface="Calibri"/>
                <a:sym typeface="Calibri"/>
              </a:rPr>
              <a:t>Pactuação</a:t>
            </a:r>
            <a:endParaRPr sz="1500">
              <a:highlight>
                <a:srgbClr val="F4CCC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1ec5eb02f6b_0_56"/>
          <p:cNvSpPr txBox="1"/>
          <p:nvPr/>
        </p:nvSpPr>
        <p:spPr>
          <a:xfrm>
            <a:off x="8226913" y="2141475"/>
            <a:ext cx="1065000" cy="577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highlight>
                  <a:srgbClr val="F4CCCC"/>
                </a:highlight>
                <a:latin typeface="Calibri"/>
                <a:ea typeface="Calibri"/>
                <a:cs typeface="Calibri"/>
                <a:sym typeface="Calibri"/>
              </a:rPr>
              <a:t>Grade de referência</a:t>
            </a:r>
            <a:endParaRPr sz="1500">
              <a:highlight>
                <a:srgbClr val="F4CCC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1ec5eb02f6b_0_56"/>
          <p:cNvSpPr txBox="1"/>
          <p:nvPr/>
        </p:nvSpPr>
        <p:spPr>
          <a:xfrm>
            <a:off x="4298450" y="4618975"/>
            <a:ext cx="1255500" cy="577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highlight>
                  <a:srgbClr val="F4CCCC"/>
                </a:highlight>
                <a:latin typeface="Calibri"/>
                <a:ea typeface="Calibri"/>
                <a:cs typeface="Calibri"/>
                <a:sym typeface="Calibri"/>
              </a:rPr>
              <a:t>Protocolos de priorização</a:t>
            </a:r>
            <a:endParaRPr sz="1500">
              <a:highlight>
                <a:srgbClr val="F4CCC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1ec5eb02f6b_0_56"/>
          <p:cNvSpPr txBox="1"/>
          <p:nvPr/>
        </p:nvSpPr>
        <p:spPr>
          <a:xfrm>
            <a:off x="6393900" y="4618975"/>
            <a:ext cx="1368000" cy="3870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highlight>
                  <a:srgbClr val="F4CCCC"/>
                </a:highlight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 sz="1500">
              <a:highlight>
                <a:srgbClr val="F4CCC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ec5eb02f6b_0_44"/>
          <p:cNvSpPr txBox="1"/>
          <p:nvPr/>
        </p:nvSpPr>
        <p:spPr>
          <a:xfrm>
            <a:off x="378595" y="286808"/>
            <a:ext cx="8518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pt-BR" sz="5000">
                <a:solidFill>
                  <a:schemeClr val="accent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Estudo de Caso</a:t>
            </a:r>
            <a:endParaRPr b="0" i="0" sz="14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38" name="Google Shape;138;g1ec5eb02f6b_0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70475"/>
            <a:ext cx="2866875" cy="24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ec5eb02f6b_0_44"/>
          <p:cNvSpPr txBox="1"/>
          <p:nvPr/>
        </p:nvSpPr>
        <p:spPr>
          <a:xfrm>
            <a:off x="819625" y="1264500"/>
            <a:ext cx="8518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highlight>
                  <a:schemeClr val="lt1"/>
                </a:highlight>
              </a:rPr>
              <a:t>A consulta foi agendada no município de referência e o </a:t>
            </a:r>
            <a:r>
              <a:rPr b="1" lang="pt-BR" sz="2100"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município de  Mineirolândia </a:t>
            </a:r>
            <a:r>
              <a:rPr lang="pt-BR" sz="2100">
                <a:highlight>
                  <a:schemeClr val="lt1"/>
                </a:highlight>
              </a:rPr>
              <a:t>(residência) </a:t>
            </a:r>
            <a:r>
              <a:rPr b="1" lang="pt-BR" sz="2100"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realizou o transporte eletivo, levando a  Sra. Esperança até sua consulta!</a:t>
            </a:r>
            <a:endParaRPr sz="2100">
              <a:highlight>
                <a:schemeClr val="lt1"/>
              </a:highlight>
            </a:endParaRPr>
          </a:p>
        </p:txBody>
      </p:sp>
      <p:pic>
        <p:nvPicPr>
          <p:cNvPr id="140" name="Google Shape;140;g1ec5eb02f6b_0_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361825"/>
            <a:ext cx="1012025" cy="49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ec5eb02f6b_0_44"/>
          <p:cNvSpPr txBox="1"/>
          <p:nvPr/>
        </p:nvSpPr>
        <p:spPr>
          <a:xfrm>
            <a:off x="2866875" y="2534700"/>
            <a:ext cx="6949800" cy="21240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highlight>
                  <a:srgbClr val="EDEBE9"/>
                </a:highlight>
              </a:rPr>
              <a:t>Após a avaliação, o urologista solicitou um  exame de imagem e o resultado apontou  para a necessidade de uma cirurgia eletiva  para a retirada do cálculo renal. Por essa  razão, Dona Esperança foi cadastrada na  </a:t>
            </a:r>
            <a:r>
              <a:rPr b="1" lang="pt-BR" sz="2100">
                <a:highlight>
                  <a:srgbClr val="EDEBE9"/>
                </a:highlight>
                <a:latin typeface="Trebuchet MS"/>
                <a:ea typeface="Trebuchet MS"/>
                <a:cs typeface="Trebuchet MS"/>
                <a:sym typeface="Trebuchet MS"/>
              </a:rPr>
              <a:t>fila de cirurgias eletivas da ferramenta  de regulação estadual, o </a:t>
            </a:r>
            <a:r>
              <a:rPr b="1" i="1" lang="pt-BR" sz="2100">
                <a:highlight>
                  <a:srgbClr val="EDEBE9"/>
                </a:highlight>
                <a:latin typeface="Trebuchet MS"/>
                <a:ea typeface="Trebuchet MS"/>
                <a:cs typeface="Trebuchet MS"/>
                <a:sym typeface="Trebuchet MS"/>
              </a:rPr>
              <a:t>SUSfácilMG!</a:t>
            </a:r>
            <a:r>
              <a:rPr lang="pt-BR" sz="2100">
                <a:highlight>
                  <a:srgbClr val="EDEBE9"/>
                </a:highlight>
                <a:latin typeface="Trebuchet MS"/>
                <a:ea typeface="Trebuchet MS"/>
                <a:cs typeface="Trebuchet MS"/>
                <a:sym typeface="Trebuchet MS"/>
              </a:rPr>
              <a:t>​</a:t>
            </a:r>
            <a:endParaRPr sz="2100"/>
          </a:p>
        </p:txBody>
      </p:sp>
      <p:pic>
        <p:nvPicPr>
          <p:cNvPr id="142" name="Google Shape;142;g1ec5eb02f6b_0_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7408" y="4566600"/>
            <a:ext cx="1330718" cy="18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1ec5eb02f6b_0_44"/>
          <p:cNvSpPr txBox="1"/>
          <p:nvPr/>
        </p:nvSpPr>
        <p:spPr>
          <a:xfrm>
            <a:off x="1420100" y="2315250"/>
            <a:ext cx="2379000" cy="5850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highlight>
                  <a:srgbClr val="F4CCCC"/>
                </a:highlight>
                <a:latin typeface="Trebuchet MS"/>
                <a:ea typeface="Trebuchet MS"/>
                <a:cs typeface="Trebuchet MS"/>
                <a:sym typeface="Trebuchet MS"/>
              </a:rPr>
              <a:t>A importância da política de  transportes</a:t>
            </a:r>
            <a:endParaRPr sz="900">
              <a:highlight>
                <a:srgbClr val="F4CCCC"/>
              </a:highlight>
            </a:endParaRPr>
          </a:p>
        </p:txBody>
      </p:sp>
      <p:sp>
        <p:nvSpPr>
          <p:cNvPr id="144" name="Google Shape;144;g1ec5eb02f6b_0_44"/>
          <p:cNvSpPr txBox="1"/>
          <p:nvPr/>
        </p:nvSpPr>
        <p:spPr>
          <a:xfrm>
            <a:off x="6434313" y="2119200"/>
            <a:ext cx="1330800" cy="415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highlight>
                  <a:srgbClr val="F4CCCC"/>
                </a:highlight>
                <a:latin typeface="Trebuchet MS"/>
                <a:ea typeface="Trebuchet MS"/>
                <a:cs typeface="Trebuchet MS"/>
                <a:sym typeface="Trebuchet MS"/>
              </a:rPr>
              <a:t>TFD estadual</a:t>
            </a:r>
            <a:endParaRPr sz="1100">
              <a:highlight>
                <a:srgbClr val="F4CCCC"/>
              </a:highlight>
            </a:endParaRPr>
          </a:p>
        </p:txBody>
      </p:sp>
      <p:sp>
        <p:nvSpPr>
          <p:cNvPr id="145" name="Google Shape;145;g1ec5eb02f6b_0_44"/>
          <p:cNvSpPr txBox="1"/>
          <p:nvPr/>
        </p:nvSpPr>
        <p:spPr>
          <a:xfrm>
            <a:off x="5103513" y="4774500"/>
            <a:ext cx="1330800" cy="677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highlight>
                  <a:srgbClr val="F4CCCC"/>
                </a:highlight>
                <a:latin typeface="Trebuchet MS"/>
                <a:ea typeface="Trebuchet MS"/>
                <a:cs typeface="Trebuchet MS"/>
                <a:sym typeface="Trebuchet MS"/>
              </a:rPr>
              <a:t>Gestão da fila eletiva</a:t>
            </a:r>
            <a:endParaRPr sz="1200">
              <a:highlight>
                <a:srgbClr val="F4CCCC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1ec5eb02f6b_0_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7000" y="2945075"/>
            <a:ext cx="3294150" cy="23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1ec5eb02f6b_0_62"/>
          <p:cNvSpPr txBox="1"/>
          <p:nvPr/>
        </p:nvSpPr>
        <p:spPr>
          <a:xfrm>
            <a:off x="378595" y="286808"/>
            <a:ext cx="8518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pt-BR" sz="5000">
                <a:solidFill>
                  <a:schemeClr val="accent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Estudo de Caso</a:t>
            </a:r>
            <a:endParaRPr b="0" i="0" sz="14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2" name="Google Shape;152;g1ec5eb02f6b_0_62"/>
          <p:cNvSpPr txBox="1"/>
          <p:nvPr/>
        </p:nvSpPr>
        <p:spPr>
          <a:xfrm>
            <a:off x="239675" y="1148700"/>
            <a:ext cx="9562500" cy="11082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highlight>
                  <a:srgbClr val="EDEBE9"/>
                </a:highlight>
              </a:rPr>
              <a:t>Após um tempo considerável aguardando a cirurgia, Sra. Esperança sentiu uma dor muito forte e dificuldade em urinar e procurou novamente o pronto atendimento do município</a:t>
            </a:r>
            <a:endParaRPr sz="2000">
              <a:highlight>
                <a:srgbClr val="EDEBE9"/>
              </a:highlight>
            </a:endParaRPr>
          </a:p>
        </p:txBody>
      </p:sp>
      <p:sp>
        <p:nvSpPr>
          <p:cNvPr id="153" name="Google Shape;153;g1ec5eb02f6b_0_62"/>
          <p:cNvSpPr txBox="1"/>
          <p:nvPr/>
        </p:nvSpPr>
        <p:spPr>
          <a:xfrm>
            <a:off x="378600" y="2402875"/>
            <a:ext cx="61896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highlight>
                  <a:schemeClr val="lt1"/>
                </a:highlight>
              </a:rPr>
              <a:t>No atendimento da urgência, ela foi medicada e realizou um ultrassom, que evidenciou uma obstrução no ureter esquerdo, com grande risco de evolução para uma insuficiência renal aguda   com   necessidade   de    internação  em   leito  hospitalar</a:t>
            </a:r>
            <a:endParaRPr sz="2000">
              <a:highlight>
                <a:schemeClr val="lt1"/>
              </a:highlight>
            </a:endParaRPr>
          </a:p>
        </p:txBody>
      </p:sp>
      <p:pic>
        <p:nvPicPr>
          <p:cNvPr id="154" name="Google Shape;154;g1ec5eb02f6b_0_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118750"/>
            <a:ext cx="3055950" cy="273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1ec5eb02f6b_0_62"/>
          <p:cNvSpPr txBox="1"/>
          <p:nvPr/>
        </p:nvSpPr>
        <p:spPr>
          <a:xfrm>
            <a:off x="3064325" y="3951275"/>
            <a:ext cx="34305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highlight>
                  <a:schemeClr val="lt1"/>
                </a:highlight>
              </a:rPr>
              <a:t>para realização de procedimento cirúrgico de urgência. Assim, o pronto atendimento realizou o cadastro da solicitação de transferência da paciente no SUSfácilMG!</a:t>
            </a:r>
            <a:endParaRPr sz="2000">
              <a:highlight>
                <a:schemeClr val="lt1"/>
              </a:highlight>
            </a:endParaRPr>
          </a:p>
        </p:txBody>
      </p:sp>
      <p:sp>
        <p:nvSpPr>
          <p:cNvPr id="156" name="Google Shape;156;g1ec5eb02f6b_0_62"/>
          <p:cNvSpPr txBox="1"/>
          <p:nvPr/>
        </p:nvSpPr>
        <p:spPr>
          <a:xfrm>
            <a:off x="2880638" y="1971775"/>
            <a:ext cx="1330800" cy="431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highlight>
                  <a:srgbClr val="F4CCCC"/>
                </a:highlight>
                <a:latin typeface="Trebuchet MS"/>
                <a:ea typeface="Trebuchet MS"/>
                <a:cs typeface="Trebuchet MS"/>
                <a:sym typeface="Trebuchet MS"/>
              </a:rPr>
              <a:t>RUE/SAMU</a:t>
            </a:r>
            <a:endParaRPr sz="1200">
              <a:highlight>
                <a:srgbClr val="F4CCCC"/>
              </a:highlight>
            </a:endParaRPr>
          </a:p>
        </p:txBody>
      </p:sp>
      <p:sp>
        <p:nvSpPr>
          <p:cNvPr id="157" name="Google Shape;157;g1ec5eb02f6b_0_62"/>
          <p:cNvSpPr txBox="1"/>
          <p:nvPr/>
        </p:nvSpPr>
        <p:spPr>
          <a:xfrm>
            <a:off x="6830663" y="5631200"/>
            <a:ext cx="1330800" cy="431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highlight>
                  <a:srgbClr val="F4CCCC"/>
                </a:highlight>
                <a:latin typeface="Trebuchet MS"/>
                <a:ea typeface="Trebuchet MS"/>
                <a:cs typeface="Trebuchet MS"/>
                <a:sym typeface="Trebuchet MS"/>
              </a:rPr>
              <a:t>Valora Minas</a:t>
            </a:r>
            <a:endParaRPr sz="1200">
              <a:highlight>
                <a:srgbClr val="F4CCCC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c5eb02f6b_0_68"/>
          <p:cNvSpPr txBox="1"/>
          <p:nvPr/>
        </p:nvSpPr>
        <p:spPr>
          <a:xfrm>
            <a:off x="0" y="2"/>
            <a:ext cx="8518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pt-BR" sz="4600">
                <a:solidFill>
                  <a:schemeClr val="accent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Estudo de Caso</a:t>
            </a:r>
            <a:endParaRPr b="0" i="0" sz="10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3" name="Google Shape;163;g1ec5eb02f6b_0_68"/>
          <p:cNvSpPr txBox="1"/>
          <p:nvPr/>
        </p:nvSpPr>
        <p:spPr>
          <a:xfrm>
            <a:off x="1299375" y="800400"/>
            <a:ext cx="7580400" cy="8004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highlight>
                  <a:srgbClr val="EDEBE9"/>
                </a:highlight>
              </a:rPr>
              <a:t>Essa solicitação veio por meio de um formulário para a Central de Regulação e seguiu o seguinte fluxo:​</a:t>
            </a:r>
            <a:endParaRPr sz="2000">
              <a:highlight>
                <a:srgbClr val="EDEBE9"/>
              </a:highlight>
            </a:endParaRPr>
          </a:p>
        </p:txBody>
      </p:sp>
      <p:pic>
        <p:nvPicPr>
          <p:cNvPr id="164" name="Google Shape;164;g1ec5eb02f6b_0_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775" y="1531525"/>
            <a:ext cx="8209600" cy="45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CMS">
      <a:dk1>
        <a:srgbClr val="3D3D3D"/>
      </a:dk1>
      <a:lt1>
        <a:srgbClr val="FFFFFF"/>
      </a:lt1>
      <a:dk2>
        <a:srgbClr val="606060"/>
      </a:dk2>
      <a:lt2>
        <a:srgbClr val="DEDDD9"/>
      </a:lt2>
      <a:accent1>
        <a:srgbClr val="0580B7"/>
      </a:accent1>
      <a:accent2>
        <a:srgbClr val="F18517"/>
      </a:accent2>
      <a:accent3>
        <a:srgbClr val="88BD2A"/>
      </a:accent3>
      <a:accent4>
        <a:srgbClr val="F59E00"/>
      </a:accent4>
      <a:accent5>
        <a:srgbClr val="2996D4"/>
      </a:accent5>
      <a:accent6>
        <a:srgbClr val="42C1F9"/>
      </a:accent6>
      <a:hlink>
        <a:srgbClr val="F59E00"/>
      </a:hlink>
      <a:folHlink>
        <a:srgbClr val="668D1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2023-11-22T15:04:11Z</dcterms:created>
  <dc:creator>Keylla Gomes Martins Amelotti</dc:creator>
</cp:coreProperties>
</file>