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49"/>
  </p:notesMasterIdLst>
  <p:sldIdLst>
    <p:sldId id="257" r:id="rId5"/>
    <p:sldId id="274" r:id="rId6"/>
    <p:sldId id="275" r:id="rId7"/>
    <p:sldId id="279" r:id="rId8"/>
    <p:sldId id="276" r:id="rId9"/>
    <p:sldId id="280" r:id="rId10"/>
    <p:sldId id="281" r:id="rId11"/>
    <p:sldId id="282" r:id="rId12"/>
    <p:sldId id="283" r:id="rId13"/>
    <p:sldId id="28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8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256" r:id="rId48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43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040"/>
    <a:srgbClr val="38A64A"/>
    <a:srgbClr val="329DDD"/>
    <a:srgbClr val="A7C8F0"/>
    <a:srgbClr val="EF9F9F"/>
    <a:srgbClr val="E9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102"/>
      </p:cViewPr>
      <p:guideLst>
        <p:guide orient="horz" pos="4343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0A527-279F-43AD-B988-E237882455C2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A9734-EBB4-4E44-80A0-C23CD319B9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8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57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32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38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31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96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9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65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13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76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78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0A0-2C64-D447-B62E-42FFA84680EB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88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C0A0-2C64-D447-B62E-42FFA84680EB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9C34-4D1A-5244-A2F7-575A6C066B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1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forms/d/e/1FAIpQLSevEjS2NkUoZXnEamWAvzjF3xoJ1dk_oiguYc8bMDEZ_c59BA/viewfor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aude.mg.gov.br/acordofes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3745523" y="5073752"/>
            <a:ext cx="20055003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171/23</a:t>
            </a:r>
          </a:p>
          <a:p>
            <a:pPr algn="ctr"/>
            <a:r>
              <a:rPr lang="pt-BR" sz="104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Aspectos Legais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672194" y="10897833"/>
            <a:ext cx="3844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>
                <a:latin typeface="Calibri" panose="020F0502020204030204" pitchFamily="34" charset="0"/>
                <a:cs typeface="Calibri" panose="020F0502020204030204" pitchFamily="34" charset="0"/>
              </a:rPr>
              <a:t>Setembro/2023</a:t>
            </a:r>
            <a:endParaRPr lang="pt-BR" sz="4400"/>
          </a:p>
        </p:txBody>
      </p:sp>
    </p:spTree>
    <p:extLst>
      <p:ext uri="{BB962C8B-B14F-4D97-AF65-F5344CB8AC3E}">
        <p14:creationId xmlns:p14="http://schemas.microsoft.com/office/powerpoint/2010/main" val="133767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n° 48.671/2023</a:t>
            </a:r>
          </a:p>
        </p:txBody>
      </p:sp>
      <p:sp>
        <p:nvSpPr>
          <p:cNvPr id="20" name="Canto Dobrado 19"/>
          <p:cNvSpPr/>
          <p:nvPr/>
        </p:nvSpPr>
        <p:spPr>
          <a:xfrm>
            <a:off x="3881804" y="3061921"/>
            <a:ext cx="17487900" cy="6800850"/>
          </a:xfrm>
          <a:prstGeom prst="foldedCorner">
            <a:avLst>
              <a:gd name="adj" fmla="val 2044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bject 10"/>
          <p:cNvSpPr txBox="1"/>
          <p:nvPr/>
        </p:nvSpPr>
        <p:spPr>
          <a:xfrm>
            <a:off x="5021873" y="3925369"/>
            <a:ext cx="13565065" cy="2586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r>
              <a:rPr lang="pt-BR" sz="4800" b="1" u="sng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Finalidade:</a:t>
            </a: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endParaRPr lang="pt-BR" sz="4800" b="1" u="sng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r>
              <a:rPr lang="pt-BR" sz="48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Regulamentar a Lei Complementar nº 171/2023.</a:t>
            </a:r>
          </a:p>
        </p:txBody>
      </p:sp>
    </p:spTree>
    <p:extLst>
      <p:ext uri="{BB962C8B-B14F-4D97-AF65-F5344CB8AC3E}">
        <p14:creationId xmlns:p14="http://schemas.microsoft.com/office/powerpoint/2010/main" val="15364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n° 48.671/2023</a:t>
            </a:r>
          </a:p>
        </p:txBody>
      </p:sp>
      <p:sp>
        <p:nvSpPr>
          <p:cNvPr id="4" name="object 10"/>
          <p:cNvSpPr txBox="1"/>
          <p:nvPr/>
        </p:nvSpPr>
        <p:spPr>
          <a:xfrm>
            <a:off x="2165501" y="3012831"/>
            <a:ext cx="15584649" cy="3294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r>
              <a:rPr lang="pt-BR" sz="4000" b="1" u="sng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Segundo o §1º, art. 1º do Decreto</a:t>
            </a: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endParaRPr lang="pt-BR" sz="3600" b="1" u="sng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97815" marR="5080" indent="-28575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3600">
                <a:cs typeface="Arial" panose="020B0604020202020204" pitchFamily="34" charset="0"/>
              </a:rPr>
              <a:t>A transposição e a transferência </a:t>
            </a:r>
            <a:r>
              <a:rPr lang="pt-BR" sz="3600" i="1">
                <a:cs typeface="Arial" panose="020B0604020202020204" pitchFamily="34" charset="0"/>
              </a:rPr>
              <a:t>aplicam-se também aos consórcios públicos de saúde, </a:t>
            </a:r>
            <a:r>
              <a:rPr lang="pt-BR" sz="3600">
                <a:cs typeface="Arial" panose="020B0604020202020204" pitchFamily="34" charset="0"/>
              </a:rPr>
              <a:t>regularmente constituídos nos termos da Lei Federal nº 11.107, de 6 de abril de 2005</a:t>
            </a:r>
            <a:r>
              <a:rPr lang="pt-BR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n° 48.671/2023</a:t>
            </a:r>
          </a:p>
        </p:txBody>
      </p:sp>
      <p:sp>
        <p:nvSpPr>
          <p:cNvPr id="2" name="Retângulo Arredondado 1"/>
          <p:cNvSpPr/>
          <p:nvPr/>
        </p:nvSpPr>
        <p:spPr>
          <a:xfrm>
            <a:off x="1552207" y="3376246"/>
            <a:ext cx="19320731" cy="47830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object 10"/>
          <p:cNvSpPr txBox="1"/>
          <p:nvPr/>
        </p:nvSpPr>
        <p:spPr>
          <a:xfrm>
            <a:off x="1711570" y="4275567"/>
            <a:ext cx="17824938" cy="27988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 regras de transposições e transferências de saldos constantes objeto do ACORDO FES firmado com o ESTADO, MPMG, TCEMG, AMM e COSEMS homologado perante o Tribunal de Justiça de Minas Gerais, em 08/11/2021, estão dispostas na Cláusula 8ª do Termo Aditivo ao Acordo. </a:t>
            </a: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(§3º, art. 1º)</a:t>
            </a:r>
          </a:p>
        </p:txBody>
      </p:sp>
    </p:spTree>
    <p:extLst>
      <p:ext uri="{BB962C8B-B14F-4D97-AF65-F5344CB8AC3E}">
        <p14:creationId xmlns:p14="http://schemas.microsoft.com/office/powerpoint/2010/main" val="13292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n° 48.671/2023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1552207" y="3376246"/>
            <a:ext cx="19320731" cy="47830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object 10"/>
          <p:cNvSpPr txBox="1"/>
          <p:nvPr/>
        </p:nvSpPr>
        <p:spPr>
          <a:xfrm>
            <a:off x="1676401" y="3579531"/>
            <a:ext cx="17385322" cy="4086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r>
              <a:rPr lang="pt-BR" sz="4000" b="1" u="sng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Da aplicação dos recursos</a:t>
            </a: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endParaRPr lang="pt-BR" sz="4000" b="1" u="sng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Os saldos a serem transferidos deverão ser destinados exclusivamente à realização de ações e serviços públicos de saúde, conforme critérios definidos nos </a:t>
            </a:r>
            <a:r>
              <a:rPr lang="pt-BR" sz="400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arts</a:t>
            </a:r>
            <a:r>
              <a:rPr lang="pt-BR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2º, 3º e 4º da Lei Complementar nº 141/2012. </a:t>
            </a:r>
            <a:r>
              <a:rPr lang="pt-BR" sz="40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(Inciso II, art. 2º)</a:t>
            </a: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t-BR" sz="2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n° 48.671/2023</a:t>
            </a:r>
          </a:p>
        </p:txBody>
      </p:sp>
      <p:sp>
        <p:nvSpPr>
          <p:cNvPr id="4" name="object 10"/>
          <p:cNvSpPr txBox="1"/>
          <p:nvPr/>
        </p:nvSpPr>
        <p:spPr>
          <a:xfrm>
            <a:off x="2801816" y="3386100"/>
            <a:ext cx="19038276" cy="910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r>
              <a:rPr lang="pt-BR" sz="4000" b="1" u="sng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Dos prazos (art. 4º)</a:t>
            </a: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endParaRPr lang="pt-BR" sz="4000" b="1" u="sng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Saldos constantes: 24 meses após o recebimento dos recursos no FMS e Consórcios Públicos de Saúde, com </a:t>
            </a:r>
            <a:r>
              <a:rPr lang="pt-BR" sz="4000" i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ordem de pagamento acatada pelo banco.</a:t>
            </a: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t-BR" sz="4000" i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Saldos financeiros: 31/12/2025.</a:t>
            </a: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t-BR" sz="40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r>
              <a:rPr lang="pt-BR" sz="4000" b="1" u="sng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Observações (art. 4º, incisos I, II e III)</a:t>
            </a: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endParaRPr lang="pt-BR" sz="4000" b="1" u="sng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É possível solicitar a dilação de prazo, desde que devidamente motivado;</a:t>
            </a: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Em caso de inexecução financeira, os recursos deverão ser devolvidos ao FES;</a:t>
            </a: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 execução dos recursos deverá observar a LOA do respectivo exercício</a:t>
            </a: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t-BR" sz="2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n° 48.671/2023</a:t>
            </a:r>
          </a:p>
        </p:txBody>
      </p:sp>
      <p:sp>
        <p:nvSpPr>
          <p:cNvPr id="4" name="object 10"/>
          <p:cNvSpPr txBox="1"/>
          <p:nvPr/>
        </p:nvSpPr>
        <p:spPr>
          <a:xfrm>
            <a:off x="3815862" y="2969521"/>
            <a:ext cx="18516599" cy="9076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r>
              <a:rPr lang="pt-BR" sz="40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Prestação de contas (art. 6º)</a:t>
            </a: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endParaRPr lang="pt-BR" sz="4000" b="1" u="sng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Município: </a:t>
            </a: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 comprovação da execução orçamentária e financeira dos recursos previstos será feita no respectivo Relatório Anual de Gestão (RAG);</a:t>
            </a: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t-BR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Consórcios Públicos de Saúde: </a:t>
            </a: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em assembleia geral, conforme regimento interno ou contrato de consórcio e por RAG enviado ao Conselho de Saúde do município Sede.</a:t>
            </a: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r>
              <a:rPr lang="pt-BR" sz="40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Observação</a:t>
            </a: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endParaRPr lang="pt-BR" sz="4000" b="1" u="sng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69265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Deverão informar a realização da transposição e transferência na prestação de contas do instrumento de repasse de origem. </a:t>
            </a: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(Parágrafo único – art. 6º)</a:t>
            </a:r>
          </a:p>
          <a:p>
            <a:pPr marL="12065" marR="5080" algn="just">
              <a:lnSpc>
                <a:spcPct val="115199"/>
              </a:lnSpc>
              <a:spcBef>
                <a:spcPts val="100"/>
              </a:spcBef>
            </a:pPr>
            <a:endParaRPr lang="pt-BR" sz="28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714" y="6442185"/>
            <a:ext cx="1829051" cy="16158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714" y="3868614"/>
            <a:ext cx="1827533" cy="182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nto Dobrado 6"/>
          <p:cNvSpPr/>
          <p:nvPr/>
        </p:nvSpPr>
        <p:spPr>
          <a:xfrm>
            <a:off x="2044921" y="2675058"/>
            <a:ext cx="20375464" cy="7925263"/>
          </a:xfrm>
          <a:prstGeom prst="foldedCorner">
            <a:avLst>
              <a:gd name="adj" fmla="val 2044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Resolução n°9.027/2023</a:t>
            </a:r>
            <a:endParaRPr lang="pt-BR" sz="10800" b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44921" y="2546838"/>
            <a:ext cx="19812756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pt-BR" sz="2600" b="1"/>
          </a:p>
          <a:p>
            <a:pPr algn="just"/>
            <a:r>
              <a:rPr lang="pt-BR" sz="3600" b="1" u="sng"/>
              <a:t>Finalidade</a:t>
            </a:r>
            <a:endParaRPr lang="pt-BR" sz="3600" b="1" u="sng">
              <a:ea typeface="Calibri"/>
              <a:cs typeface="Calibri"/>
            </a:endParaRPr>
          </a:p>
          <a:p>
            <a:pPr algn="just"/>
            <a:endParaRPr lang="pt-BR" sz="3600" b="1"/>
          </a:p>
          <a:p>
            <a:pPr algn="just"/>
            <a:r>
              <a:rPr lang="pt-BR" sz="3600" i="1"/>
              <a:t>Disciplina o processo de trabalho a ser adotado pelos municípios e consórcios públicos de saúde, regularmente constituídos nos termos da Lei Federal nº 11.107, de 6 de abril de 2005, para a operacionalização das transposições e transferências dos saldos constantes e financeiros provenientes de repasses, parcerias e convênios firmados com a Secretaria de Estado de Saúde - SES/MG</a:t>
            </a:r>
            <a:r>
              <a:rPr lang="pt-BR" sz="3600"/>
              <a:t>, de que trata a Cláusula Oitava do Termo de Acordo FES, a Lei Complementar n° 171, de 09 de maio de 2023, e o Decreto Estadual nº 48.671, de 08 de agosto de 2023. (art. 1º</a:t>
            </a:r>
            <a:r>
              <a:rPr lang="pt-BR" sz="3600" i="1"/>
              <a:t>, caput)</a:t>
            </a:r>
          </a:p>
          <a:p>
            <a:pPr algn="just"/>
            <a:endParaRPr lang="pt-BR" sz="2600"/>
          </a:p>
        </p:txBody>
      </p:sp>
      <p:sp>
        <p:nvSpPr>
          <p:cNvPr id="6" name="CaixaDeTexto 5"/>
          <p:cNvSpPr txBox="1"/>
          <p:nvPr/>
        </p:nvSpPr>
        <p:spPr>
          <a:xfrm>
            <a:off x="2044921" y="7891888"/>
            <a:ext cx="18003863" cy="27084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u="sng"/>
              <a:t>Área gestora</a:t>
            </a:r>
          </a:p>
          <a:p>
            <a:endParaRPr lang="pt-BR" sz="3600" b="1"/>
          </a:p>
          <a:p>
            <a:r>
              <a:rPr lang="pt-BR" sz="3600" b="1"/>
              <a:t>Subsecretaria de Gestão e Finanças – </a:t>
            </a:r>
            <a:r>
              <a:rPr lang="pt-BR" sz="3600"/>
              <a:t>responsável pela execução e monitoramento dos indicadores desta resolução. (Parágrafo Único – art. 1º)</a:t>
            </a:r>
            <a:endParaRPr lang="pt-BR" sz="3600" b="1"/>
          </a:p>
          <a:p>
            <a:endParaRPr lang="pt-BR" sz="2600" b="1"/>
          </a:p>
        </p:txBody>
      </p:sp>
    </p:spTree>
    <p:extLst>
      <p:ext uri="{BB962C8B-B14F-4D97-AF65-F5344CB8AC3E}">
        <p14:creationId xmlns:p14="http://schemas.microsoft.com/office/powerpoint/2010/main" val="39079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Resolução n°9.027/2023</a:t>
            </a:r>
            <a:endParaRPr lang="pt-BR" sz="10800" b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75492" y="2939606"/>
            <a:ext cx="17619278" cy="8402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pt-BR" sz="3600" b="1" dirty="0">
              <a:ea typeface="Calibri"/>
              <a:cs typeface="Calibri"/>
            </a:endParaRPr>
          </a:p>
          <a:p>
            <a:pPr algn="just"/>
            <a:r>
              <a:rPr lang="pt-BR" sz="3600" b="1" dirty="0"/>
              <a:t>Requisito para adesão ao programa de transposição e transferência de </a:t>
            </a:r>
            <a:endParaRPr lang="pt-BR" sz="3600" b="1" dirty="0">
              <a:ea typeface="Calibri"/>
              <a:cs typeface="Calibri"/>
            </a:endParaRPr>
          </a:p>
          <a:p>
            <a:pPr algn="just"/>
            <a:r>
              <a:rPr lang="pt-BR" sz="3600" b="1" dirty="0"/>
              <a:t>saldos constantes e financeiros</a:t>
            </a:r>
            <a:endParaRPr lang="pt-BR" sz="3600" b="1" dirty="0">
              <a:ea typeface="Calibri"/>
              <a:cs typeface="Calibri"/>
            </a:endParaRPr>
          </a:p>
          <a:p>
            <a:pPr algn="just"/>
            <a:endParaRPr lang="pt-BR" sz="3600" b="1" dirty="0">
              <a:ea typeface="Calibri"/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/>
              <a:t>  Assinatura de um único Termo de Compromisso com a Secretaria de Estado de Saúde, </a:t>
            </a:r>
            <a:endParaRPr lang="pt-BR" sz="3600" dirty="0">
              <a:ea typeface="Calibri"/>
              <a:cs typeface="Calibri"/>
            </a:endParaRPr>
          </a:p>
          <a:p>
            <a:pPr algn="just"/>
            <a:r>
              <a:rPr lang="pt-BR" sz="3600" dirty="0"/>
              <a:t>      nos termos do Decreto nº 48.600/2023. (art. 2º, </a:t>
            </a:r>
            <a:r>
              <a:rPr lang="pt-BR" sz="3600" i="1" dirty="0"/>
              <a:t>caput),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/>
              <a:t>Gestor do SUS responsável pela assinatura.</a:t>
            </a:r>
          </a:p>
          <a:p>
            <a:pPr algn="just"/>
            <a:endParaRPr lang="pt-BR" sz="3600" dirty="0">
              <a:ea typeface="Calibri"/>
              <a:cs typeface="Calibri"/>
            </a:endParaRPr>
          </a:p>
          <a:p>
            <a:pPr algn="just"/>
            <a:endParaRPr lang="pt-BR" sz="3600" dirty="0">
              <a:ea typeface="Calibri"/>
              <a:cs typeface="Calibri"/>
            </a:endParaRPr>
          </a:p>
          <a:p>
            <a:pPr algn="just"/>
            <a:r>
              <a:rPr lang="pt-BR" sz="3600" b="1" dirty="0"/>
              <a:t>Propósito do Termo de compromisso</a:t>
            </a:r>
            <a:endParaRPr lang="pt-BR" sz="3600" b="1" dirty="0">
              <a:ea typeface="Calibri"/>
              <a:cs typeface="Calibri"/>
            </a:endParaRPr>
          </a:p>
          <a:p>
            <a:pPr algn="just"/>
            <a:endParaRPr lang="pt-BR" sz="3600" b="1" dirty="0">
              <a:ea typeface="Calibri"/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/>
              <a:t>Para fins de transposição e transferência dos saldos constantes referentes aos restos a pagar devidos aos credores do Acordo FES;</a:t>
            </a:r>
            <a:endParaRPr lang="pt-BR" sz="3600" dirty="0">
              <a:ea typeface="Calibri"/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/>
              <a:t>Para transpor e transferir saldos constantes e financeiros delimitados pela Lei nº 171/2023. (Parágrafo Único do art. 2º)</a:t>
            </a:r>
            <a:endParaRPr lang="pt-BR" sz="3600" dirty="0">
              <a:ea typeface="Calibri"/>
              <a:cs typeface="Calibri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5571" y="3338208"/>
            <a:ext cx="3479260" cy="34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5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1645789" y="3183076"/>
            <a:ext cx="19320731" cy="47830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Resolução n° 9.027/2023</a:t>
            </a:r>
            <a:endParaRPr lang="pt-BR" sz="10800" b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31741" y="3183076"/>
            <a:ext cx="18148828" cy="1160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231741" y="3183076"/>
            <a:ext cx="18148828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/>
              <a:t>PASSO A PASSO para a realização da transferência e/ou transposição – após a assinatura do</a:t>
            </a:r>
          </a:p>
          <a:p>
            <a:r>
              <a:rPr lang="pt-BR" sz="3600" b="1"/>
              <a:t>Termo de Compromisso</a:t>
            </a:r>
          </a:p>
          <a:p>
            <a:endParaRPr lang="pt-BR" sz="36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/>
              <a:t>Inserção, pelos municípios e consórcios, de todas as informações referentes à transposições e/ou transferências já realizadas e a serem realizadas nos formulários eletrônicos a serem disponibilizados pela SES/MG. (art. 3º, </a:t>
            </a:r>
            <a:r>
              <a:rPr lang="pt-BR" sz="3600" i="1"/>
              <a:t>caput)</a:t>
            </a:r>
          </a:p>
        </p:txBody>
      </p:sp>
    </p:spTree>
    <p:extLst>
      <p:ext uri="{BB962C8B-B14F-4D97-AF65-F5344CB8AC3E}">
        <p14:creationId xmlns:p14="http://schemas.microsoft.com/office/powerpoint/2010/main" val="1124036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/>
          <p:cNvSpPr/>
          <p:nvPr/>
        </p:nvSpPr>
        <p:spPr>
          <a:xfrm>
            <a:off x="1934308" y="4396414"/>
            <a:ext cx="16547124" cy="68677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Resolução n° 9.027/2023</a:t>
            </a:r>
            <a:endParaRPr lang="pt-BR" sz="10800" b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31741" y="3385037"/>
            <a:ext cx="15845244" cy="1433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690446" y="3385038"/>
            <a:ext cx="15193108" cy="78790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/>
              <a:t>PASSO A PASSO para a realização da transferência e/ou transposição – após a assinatura do Termo de Compromisso</a:t>
            </a:r>
          </a:p>
          <a:p>
            <a:endParaRPr lang="pt-BR" sz="40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/>
              <a:t>Instrução de PLANO DE TRANSPOSIÇÃO E/OU TRANSFERÊNCIA para UTILIZAÇÃO dos saldos constantes e financeiros. (art. 4º, </a:t>
            </a:r>
            <a:r>
              <a:rPr lang="pt-BR" sz="4000" i="1"/>
              <a:t>caput)</a:t>
            </a:r>
          </a:p>
          <a:p>
            <a:endParaRPr lang="pt-BR" sz="4000" i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/>
              <a:t>O PLANO será gerado automaticamente, após o preenchimento dos formulários. (§1º. Art. 4º)</a:t>
            </a:r>
          </a:p>
          <a:p>
            <a:endParaRPr lang="pt-BR" sz="4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/>
              <a:t>O PLANO contemplará o PLANEJAMENTO DE REALOCAÇÃO de todos os saldos que os municípios e consórcios públicos de saúde possuem com a SES, inclusive os relacionados ao Acordo FES. (§2º. Art. 4º)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60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64" b="96685" l="2899" r="946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00177" y="4231821"/>
            <a:ext cx="5208536" cy="45543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23659" y="5716089"/>
            <a:ext cx="2506494" cy="25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9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254033" y="191058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Finalidade</a:t>
            </a:r>
          </a:p>
        </p:txBody>
      </p:sp>
      <p:sp>
        <p:nvSpPr>
          <p:cNvPr id="16" name="Canto Dobrado 15"/>
          <p:cNvSpPr/>
          <p:nvPr/>
        </p:nvSpPr>
        <p:spPr>
          <a:xfrm>
            <a:off x="4286250" y="3800475"/>
            <a:ext cx="17487900" cy="6800850"/>
          </a:xfrm>
          <a:prstGeom prst="foldedCorner">
            <a:avLst>
              <a:gd name="adj" fmla="val 2044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904286" y="4384744"/>
            <a:ext cx="162412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5400" b="0" i="0">
                <a:solidFill>
                  <a:srgbClr val="191D27"/>
                </a:solidFill>
                <a:effectLst/>
                <a:latin typeface="Poppins" pitchFamily="2" charset="77"/>
              </a:rPr>
              <a:t>Dispõe sobre a </a:t>
            </a:r>
            <a:r>
              <a:rPr lang="pt-BR" sz="5400" b="1" i="0">
                <a:solidFill>
                  <a:schemeClr val="accent2"/>
                </a:solidFill>
                <a:effectLst/>
                <a:latin typeface="Poppins" pitchFamily="2" charset="77"/>
              </a:rPr>
              <a:t>transposição</a:t>
            </a:r>
            <a:r>
              <a:rPr lang="pt-BR" sz="5400" b="0" i="0">
                <a:solidFill>
                  <a:srgbClr val="191D27"/>
                </a:solidFill>
                <a:effectLst/>
                <a:latin typeface="Poppins" pitchFamily="2" charset="77"/>
              </a:rPr>
              <a:t> e a </a:t>
            </a:r>
            <a:r>
              <a:rPr lang="pt-BR" sz="5400" b="1" i="0">
                <a:solidFill>
                  <a:schemeClr val="accent2"/>
                </a:solidFill>
                <a:effectLst/>
                <a:latin typeface="Poppins" pitchFamily="2" charset="77"/>
              </a:rPr>
              <a:t>transferência</a:t>
            </a:r>
            <a:r>
              <a:rPr lang="pt-BR" sz="5400" b="0" i="0">
                <a:solidFill>
                  <a:srgbClr val="191D27"/>
                </a:solidFill>
                <a:effectLst/>
                <a:latin typeface="Poppins" pitchFamily="2" charset="77"/>
              </a:rPr>
              <a:t> dos </a:t>
            </a:r>
            <a:r>
              <a:rPr lang="pt-BR" sz="5400" b="1" i="0">
                <a:solidFill>
                  <a:schemeClr val="accent2"/>
                </a:solidFill>
                <a:effectLst/>
                <a:latin typeface="Poppins" pitchFamily="2" charset="77"/>
              </a:rPr>
              <a:t>saldos constantes</a:t>
            </a:r>
            <a:r>
              <a:rPr lang="pt-BR" sz="5400" b="1" i="0">
                <a:solidFill>
                  <a:srgbClr val="191D27"/>
                </a:solidFill>
                <a:effectLst/>
                <a:latin typeface="Poppins" pitchFamily="2" charset="77"/>
              </a:rPr>
              <a:t> </a:t>
            </a:r>
            <a:r>
              <a:rPr lang="pt-BR" sz="5400" b="0" i="0">
                <a:solidFill>
                  <a:srgbClr val="191D27"/>
                </a:solidFill>
                <a:effectLst/>
                <a:latin typeface="Poppins" pitchFamily="2" charset="77"/>
              </a:rPr>
              <a:t>dos Fundos de Saúde dos municípios, provenientes de repasses da Secretaria de Estado de Saúde, e de </a:t>
            </a:r>
            <a:r>
              <a:rPr lang="pt-BR" sz="5400" b="1" i="0">
                <a:solidFill>
                  <a:schemeClr val="accent2"/>
                </a:solidFill>
                <a:effectLst/>
                <a:latin typeface="Poppins" pitchFamily="2" charset="77"/>
              </a:rPr>
              <a:t>saldos financeiros</a:t>
            </a:r>
            <a:r>
              <a:rPr lang="pt-BR" sz="5400" b="0" i="0">
                <a:solidFill>
                  <a:schemeClr val="accent2"/>
                </a:solidFill>
                <a:effectLst/>
                <a:latin typeface="Poppins" pitchFamily="2" charset="77"/>
              </a:rPr>
              <a:t> </a:t>
            </a:r>
            <a:r>
              <a:rPr lang="pt-BR" sz="5400" b="0" i="0">
                <a:solidFill>
                  <a:srgbClr val="191D27"/>
                </a:solidFill>
                <a:effectLst/>
                <a:latin typeface="Poppins" pitchFamily="2" charset="77"/>
              </a:rPr>
              <a:t>resultantes de parcerias e convênios firmados com o Estado.</a:t>
            </a:r>
            <a:endParaRPr lang="pt-BR" sz="5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2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9794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Resolução n°9.027/2023</a:t>
            </a:r>
            <a:endParaRPr lang="pt-BR" sz="10800" b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E438C5-F287-0E43-644F-AF6E0C7F526A}"/>
              </a:ext>
            </a:extLst>
          </p:cNvPr>
          <p:cNvSpPr txBox="1"/>
          <p:nvPr/>
        </p:nvSpPr>
        <p:spPr>
          <a:xfrm>
            <a:off x="2035459" y="3477998"/>
            <a:ext cx="19189172" cy="71711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pt-BR" sz="3600">
                <a:cs typeface="Arial"/>
              </a:rPr>
              <a:t>Prazo para cumprimento: </a:t>
            </a:r>
            <a:r>
              <a:rPr lang="pt-BR" sz="3600" b="1" u="sng">
                <a:solidFill>
                  <a:srgbClr val="FF0000"/>
                </a:solidFill>
                <a:cs typeface="Arial"/>
              </a:rPr>
              <a:t>30/11/2023</a:t>
            </a:r>
            <a:r>
              <a:rPr lang="pt-BR" sz="3600">
                <a:cs typeface="Arial"/>
              </a:rPr>
              <a:t> (art. 7°);</a:t>
            </a:r>
            <a:endParaRPr lang="pt-BR" sz="3600"/>
          </a:p>
          <a:p>
            <a:pPr marL="457200" indent="-457200" algn="just">
              <a:buFont typeface="Arial"/>
              <a:buChar char="•"/>
            </a:pPr>
            <a:endParaRPr lang="pt-BR" sz="3600">
              <a:cs typeface="Arial"/>
            </a:endParaRPr>
          </a:p>
          <a:p>
            <a:pPr marL="457200" indent="-457200" algn="just">
              <a:buFont typeface="Arial"/>
              <a:buChar char="•"/>
            </a:pPr>
            <a:r>
              <a:rPr lang="pt-BR" sz="3600">
                <a:cs typeface="Arial"/>
              </a:rPr>
              <a:t>Municípios e Consórcios deverão executar os recursos transpostos e/ou transferidos após a assinatura do Termo de Compromisso:</a:t>
            </a:r>
          </a:p>
          <a:p>
            <a:pPr marL="914400" lvl="1" indent="-457200" algn="just">
              <a:buFont typeface="Arial"/>
              <a:buChar char="•"/>
            </a:pPr>
            <a:r>
              <a:rPr lang="pt-BR" sz="3600">
                <a:cs typeface="Arial"/>
              </a:rPr>
              <a:t>Caso já tenham realizado transposição e/ou transferências, ainda assim deverão ser observados os procedimentos dispostos na norma. (Art. 8°)</a:t>
            </a:r>
          </a:p>
          <a:p>
            <a:pPr marL="914400" lvl="1" indent="-457200" algn="just">
              <a:buFont typeface="Arial"/>
              <a:buChar char="•"/>
            </a:pPr>
            <a:endParaRPr lang="pt-BR" sz="3600">
              <a:cs typeface="Arial"/>
            </a:endParaRPr>
          </a:p>
          <a:p>
            <a:pPr marL="457200" indent="-457200" algn="just">
              <a:buFont typeface="Arial"/>
              <a:buChar char="•"/>
            </a:pPr>
            <a:r>
              <a:rPr lang="pt-BR" sz="3600">
                <a:cs typeface="Arial"/>
              </a:rPr>
              <a:t>Após 30/11/2023, os Municípios e Consórcios poderão instruir novo Plano de Transposição e Transferência, para </a:t>
            </a:r>
            <a:r>
              <a:rPr lang="pt-BR" sz="3600" err="1">
                <a:cs typeface="Arial"/>
              </a:rPr>
              <a:t>replanejar</a:t>
            </a:r>
            <a:r>
              <a:rPr lang="pt-BR" sz="3600">
                <a:cs typeface="Arial"/>
              </a:rPr>
              <a:t> os recursos informados anteriormente, antes do recebimento dos saldos constantes;(Art. 9°)</a:t>
            </a:r>
          </a:p>
          <a:p>
            <a:pPr marL="914400" lvl="1" indent="-457200" algn="just">
              <a:buFont typeface="Arial"/>
              <a:buChar char="•"/>
            </a:pPr>
            <a:r>
              <a:rPr lang="pt-BR" sz="3600">
                <a:cs typeface="Arial"/>
              </a:rPr>
              <a:t>Devem solicitar, via Ofício, novo preenchimento dos formulários eletrônicos preenchidos;</a:t>
            </a:r>
          </a:p>
          <a:p>
            <a:pPr marL="914400" lvl="1" indent="-457200" algn="just">
              <a:buFont typeface="Arial"/>
              <a:buChar char="•"/>
            </a:pPr>
            <a:r>
              <a:rPr lang="pt-BR" sz="3600">
                <a:cs typeface="Arial"/>
              </a:rPr>
              <a:t>Devem realizar novamente as comprovações requeridas;</a:t>
            </a:r>
          </a:p>
          <a:p>
            <a:endParaRPr lang="pt-BR" sz="28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045" y="3298933"/>
            <a:ext cx="874827" cy="8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96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1249393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Levantamento de Saldos Financeiros e Constantes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599" y="0"/>
            <a:ext cx="10719787" cy="13716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88123" y="9601200"/>
            <a:ext cx="967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hlinkClick r:id="rId4"/>
              </a:rPr>
              <a:t>A - Levantamento de saldos financeiros e constantes (google.com)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76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784280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Levantamento de Saldos Financeiros e Constantes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275" y="0"/>
            <a:ext cx="8768208" cy="13716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1483" y="3532094"/>
            <a:ext cx="8741547" cy="59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6" y="560336"/>
            <a:ext cx="22503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</a:t>
            </a:r>
            <a:r>
              <a:rPr lang="pt-BR" sz="8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  <a:p>
            <a:r>
              <a:rPr lang="pt-BR" sz="8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8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Levantamento de Saldos Financeiros e Constantes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07" y="3114881"/>
            <a:ext cx="9767774" cy="429064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207" y="7405527"/>
            <a:ext cx="9767774" cy="48491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7059" y="3114881"/>
            <a:ext cx="8101680" cy="503381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7059" y="7948554"/>
            <a:ext cx="8101680" cy="48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784280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Levantamento de Saldos Financeiros e Constantes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011" y="0"/>
            <a:ext cx="8910573" cy="136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784280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Levantamento de Saldos Financeiros e Constantes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388" y="1685257"/>
            <a:ext cx="11613319" cy="1061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784280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Levantamento de Saldos Financeiros e Constantes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168" y="1971430"/>
            <a:ext cx="13183181" cy="98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784280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Levantamento de Saldos Financeiros e Constantes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967" y="2107223"/>
            <a:ext cx="12156663" cy="100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784280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Levantamento de Saldos Financeiros e Constantes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011" y="0"/>
            <a:ext cx="11355933" cy="74207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010" y="6906483"/>
            <a:ext cx="11355934" cy="656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1613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Levantamento de Saldos Financeiros e Constantes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98" y="2499328"/>
            <a:ext cx="15968248" cy="112047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2245" y="2499328"/>
            <a:ext cx="7913077" cy="112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254033" y="191058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Conceitos</a:t>
            </a: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586" y="4688731"/>
            <a:ext cx="18575804" cy="4970363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3394" y="4688731"/>
            <a:ext cx="19404894" cy="50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016E-6 -2.40741E-6 L -0.91509 0.0017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58" y="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607E-6 1.2963E-6 L -0.96882 -0.00255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9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81193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538" y="0"/>
            <a:ext cx="982752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81193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276" y="7620"/>
            <a:ext cx="11407561" cy="137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81193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618" y="106648"/>
            <a:ext cx="12478185" cy="1360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530" y="2974203"/>
            <a:ext cx="8769962" cy="105511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9952" y="2974203"/>
            <a:ext cx="12078556" cy="847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77" y="3114881"/>
            <a:ext cx="12901246" cy="104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08" y="3114881"/>
            <a:ext cx="11554569" cy="77182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0277" y="3114881"/>
            <a:ext cx="12402136" cy="777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39" y="3114881"/>
            <a:ext cx="11169122" cy="105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99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907" y="2935606"/>
            <a:ext cx="9964615" cy="1079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07" y="3114881"/>
            <a:ext cx="9420593" cy="1049345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041" y="3114881"/>
            <a:ext cx="12401355" cy="738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52" y="3089534"/>
            <a:ext cx="11301359" cy="75491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056" y="3089535"/>
            <a:ext cx="12043358" cy="75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951689" y="221079"/>
            <a:ext cx="10215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Informações Gerais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B93B3C3-E93C-36E7-B9C5-A6EDD3901A9E}"/>
              </a:ext>
            </a:extLst>
          </p:cNvPr>
          <p:cNvSpPr/>
          <p:nvPr/>
        </p:nvSpPr>
        <p:spPr>
          <a:xfrm>
            <a:off x="2363056" y="2345933"/>
            <a:ext cx="20128230" cy="3274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327FF3-B7B7-14B5-1F82-D3DDFA06D726}"/>
              </a:ext>
            </a:extLst>
          </p:cNvPr>
          <p:cNvSpPr txBox="1"/>
          <p:nvPr/>
        </p:nvSpPr>
        <p:spPr>
          <a:xfrm>
            <a:off x="3030875" y="3339101"/>
            <a:ext cx="655833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6600" b="1" dirty="0">
                <a:ea typeface="Calibri"/>
                <a:cs typeface="Calibri"/>
              </a:rPr>
              <a:t>Regulamentação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9CDD8B-04FA-834D-C9BF-622C21087F75}"/>
              </a:ext>
            </a:extLst>
          </p:cNvPr>
          <p:cNvSpPr txBox="1"/>
          <p:nvPr/>
        </p:nvSpPr>
        <p:spPr>
          <a:xfrm>
            <a:off x="10394001" y="3168079"/>
            <a:ext cx="1089060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Wingdings"/>
              <a:buChar char="§"/>
            </a:pPr>
            <a:r>
              <a:rPr lang="pt-BR" sz="4400" dirty="0">
                <a:ea typeface="Calibri" panose="020F0502020204030204"/>
                <a:cs typeface="Calibri" panose="020F0502020204030204"/>
              </a:rPr>
              <a:t>Decreto  nº48.671, de 08/08/2023;</a:t>
            </a:r>
          </a:p>
          <a:p>
            <a:pPr marL="571500" indent="-571500">
              <a:buFont typeface="Wingdings"/>
              <a:buChar char="§"/>
            </a:pPr>
            <a:r>
              <a:rPr lang="pt-BR" sz="4400" dirty="0">
                <a:ea typeface="Calibri" panose="020F0502020204030204"/>
                <a:cs typeface="Calibri" panose="020F0502020204030204"/>
              </a:rPr>
              <a:t>Resolução nº 9.027, de 27/09/2023.</a:t>
            </a:r>
          </a:p>
        </p:txBody>
      </p:sp>
      <p:sp>
        <p:nvSpPr>
          <p:cNvPr id="5" name="Chave Esquerda 4">
            <a:extLst>
              <a:ext uri="{FF2B5EF4-FFF2-40B4-BE49-F238E27FC236}">
                <a16:creationId xmlns:a16="http://schemas.microsoft.com/office/drawing/2014/main" id="{8335C06D-2666-B589-440F-F332E2D8C2B8}"/>
              </a:ext>
            </a:extLst>
          </p:cNvPr>
          <p:cNvSpPr/>
          <p:nvPr/>
        </p:nvSpPr>
        <p:spPr>
          <a:xfrm>
            <a:off x="9400853" y="2945258"/>
            <a:ext cx="1080135" cy="19888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9D4011F-5CCE-0ABB-14D8-4D21A4080BA8}"/>
              </a:ext>
            </a:extLst>
          </p:cNvPr>
          <p:cNvSpPr/>
          <p:nvPr/>
        </p:nvSpPr>
        <p:spPr>
          <a:xfrm>
            <a:off x="2756899" y="9126319"/>
            <a:ext cx="20139815" cy="28460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AA4D7E-498D-3217-07F1-F04F81F2BAFA}"/>
              </a:ext>
            </a:extLst>
          </p:cNvPr>
          <p:cNvSpPr txBox="1"/>
          <p:nvPr/>
        </p:nvSpPr>
        <p:spPr>
          <a:xfrm>
            <a:off x="3255562" y="10042796"/>
            <a:ext cx="367973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800" b="1" dirty="0">
                <a:ea typeface="Calibri"/>
                <a:cs typeface="Calibri"/>
              </a:rPr>
              <a:t>Não se aplica</a:t>
            </a:r>
          </a:p>
        </p:txBody>
      </p:sp>
      <p:sp>
        <p:nvSpPr>
          <p:cNvPr id="9" name="Chave Esquerda 8">
            <a:extLst>
              <a:ext uri="{FF2B5EF4-FFF2-40B4-BE49-F238E27FC236}">
                <a16:creationId xmlns:a16="http://schemas.microsoft.com/office/drawing/2014/main" id="{A1717576-73A4-DBC5-7996-6261277E7B21}"/>
              </a:ext>
            </a:extLst>
          </p:cNvPr>
          <p:cNvSpPr/>
          <p:nvPr/>
        </p:nvSpPr>
        <p:spPr>
          <a:xfrm>
            <a:off x="7093531" y="9477500"/>
            <a:ext cx="874521" cy="21774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F2BBF8A-0EFD-328F-31E5-8796EB4127D4}"/>
              </a:ext>
            </a:extLst>
          </p:cNvPr>
          <p:cNvSpPr txBox="1"/>
          <p:nvPr/>
        </p:nvSpPr>
        <p:spPr>
          <a:xfrm>
            <a:off x="7864538" y="9546018"/>
            <a:ext cx="14300374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just">
              <a:buFont typeface="Wingdings"/>
              <a:buChar char="§"/>
            </a:pPr>
            <a:r>
              <a:rPr lang="pt-BR" sz="3200" dirty="0">
                <a:ea typeface="Calibri" panose="020F0502020204030204"/>
                <a:cs typeface="Calibri" panose="020F0502020204030204"/>
              </a:rPr>
              <a:t>Repasses de recursos após a publicação da LC n° 171;</a:t>
            </a:r>
            <a:endParaRPr lang="pt-BR" sz="3200">
              <a:ea typeface="Calibri"/>
              <a:cs typeface="Calibri"/>
            </a:endParaRPr>
          </a:p>
          <a:p>
            <a:pPr marL="571500" indent="-571500" algn="just">
              <a:buFont typeface="Wingdings"/>
              <a:buChar char="§"/>
            </a:pPr>
            <a:r>
              <a:rPr lang="pt-BR" sz="3200" dirty="0">
                <a:ea typeface="Calibri" panose="020F0502020204030204"/>
                <a:cs typeface="Calibri" panose="020F0502020204030204"/>
              </a:rPr>
              <a:t>Saldos financeiros de recursos vinculados a convênios e resoluções com prestação de contas reprovadas e/ou com metas apuradas com valor inferior ao do instrumento de origem, até a data de publicação da LC nº 171/2023.</a:t>
            </a:r>
          </a:p>
        </p:txBody>
      </p:sp>
      <p:sp>
        <p:nvSpPr>
          <p:cNvPr id="12" name="Retângulo: Cantos Arredondados 5">
            <a:extLst>
              <a:ext uri="{FF2B5EF4-FFF2-40B4-BE49-F238E27FC236}">
                <a16:creationId xmlns:a16="http://schemas.microsoft.com/office/drawing/2014/main" id="{89D4011F-5CCE-0ABB-14D8-4D21A4080BA8}"/>
              </a:ext>
            </a:extLst>
          </p:cNvPr>
          <p:cNvSpPr/>
          <p:nvPr/>
        </p:nvSpPr>
        <p:spPr>
          <a:xfrm>
            <a:off x="2754065" y="5927245"/>
            <a:ext cx="20139815" cy="28460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7327FF3-B7B7-14B5-1F82-D3DDFA06D726}"/>
              </a:ext>
            </a:extLst>
          </p:cNvPr>
          <p:cNvSpPr txBox="1"/>
          <p:nvPr/>
        </p:nvSpPr>
        <p:spPr>
          <a:xfrm>
            <a:off x="3382583" y="6638839"/>
            <a:ext cx="655833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6600" b="1" dirty="0">
                <a:ea typeface="Calibri"/>
                <a:cs typeface="Calibri"/>
              </a:rPr>
              <a:t>Beneficiários</a:t>
            </a:r>
          </a:p>
        </p:txBody>
      </p:sp>
      <p:sp>
        <p:nvSpPr>
          <p:cNvPr id="14" name="Chave Esquerda 13">
            <a:extLst>
              <a:ext uri="{FF2B5EF4-FFF2-40B4-BE49-F238E27FC236}">
                <a16:creationId xmlns:a16="http://schemas.microsoft.com/office/drawing/2014/main" id="{8335C06D-2666-B589-440F-F332E2D8C2B8}"/>
              </a:ext>
            </a:extLst>
          </p:cNvPr>
          <p:cNvSpPr/>
          <p:nvPr/>
        </p:nvSpPr>
        <p:spPr>
          <a:xfrm>
            <a:off x="9315359" y="6298931"/>
            <a:ext cx="1080135" cy="19888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F9CDD8B-04FA-834D-C9BF-622C21087F75}"/>
              </a:ext>
            </a:extLst>
          </p:cNvPr>
          <p:cNvSpPr txBox="1"/>
          <p:nvPr/>
        </p:nvSpPr>
        <p:spPr>
          <a:xfrm>
            <a:off x="10394001" y="6469562"/>
            <a:ext cx="1089060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Wingdings"/>
              <a:buChar char="§"/>
            </a:pPr>
            <a:r>
              <a:rPr lang="pt-BR" sz="4400" dirty="0">
                <a:ea typeface="Calibri" panose="020F0502020204030204"/>
                <a:cs typeface="Calibri" panose="020F0502020204030204"/>
              </a:rPr>
              <a:t>Municípios;</a:t>
            </a:r>
          </a:p>
          <a:p>
            <a:pPr marL="571500" indent="-571500">
              <a:buFont typeface="Wingdings"/>
              <a:buChar char="§"/>
            </a:pPr>
            <a:r>
              <a:rPr lang="pt-BR" sz="4400" dirty="0">
                <a:ea typeface="Calibri" panose="020F0502020204030204"/>
                <a:cs typeface="Calibri" panose="020F0502020204030204"/>
              </a:rPr>
              <a:t>Consórcios Públicos de Saúde.</a:t>
            </a:r>
          </a:p>
        </p:txBody>
      </p:sp>
    </p:spTree>
    <p:extLst>
      <p:ext uri="{BB962C8B-B14F-4D97-AF65-F5344CB8AC3E}">
        <p14:creationId xmlns:p14="http://schemas.microsoft.com/office/powerpoint/2010/main" val="3041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125" y="3114880"/>
            <a:ext cx="10074337" cy="1062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979" y="3114880"/>
            <a:ext cx="18610080" cy="106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560336"/>
            <a:ext cx="2012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Complementar nº 171/2023 – Planejamento de transposição e transferência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529" y="3114881"/>
            <a:ext cx="18184239" cy="1058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1421982"/>
            <a:ext cx="20129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Painel do Acordo do Fundo Estadual de Saúde</a:t>
            </a:r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BE10FB5-1DF8-67BF-1013-CCB5C5229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194" y="2745421"/>
            <a:ext cx="16457421" cy="92381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056BE94-494C-6107-8F8B-72B38D8D2BD5}"/>
              </a:ext>
            </a:extLst>
          </p:cNvPr>
          <p:cNvSpPr txBox="1"/>
          <p:nvPr/>
        </p:nvSpPr>
        <p:spPr>
          <a:xfrm>
            <a:off x="1429115" y="12475942"/>
            <a:ext cx="1454727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dirty="0">
                <a:hlinkClick r:id="rId4"/>
              </a:rPr>
              <a:t>Acordo entre o Governo de Minas Gerais e a Associação Mineira de Municípios (AMM) | Secretaria de Estado de Saúde de Minas Gerais (saude.mg.gov.br)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466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AA2D80B-BBD5-2441-B73D-C6C8363F040D}"/>
              </a:ext>
            </a:extLst>
          </p:cNvPr>
          <p:cNvSpPr txBox="1"/>
          <p:nvPr/>
        </p:nvSpPr>
        <p:spPr>
          <a:xfrm>
            <a:off x="14096602" y="5811559"/>
            <a:ext cx="88640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9871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191058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07052" y="6456349"/>
            <a:ext cx="70513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000" b="1">
                <a:solidFill>
                  <a:srgbClr val="000000"/>
                </a:solidFill>
                <a:latin typeface="Calibri" panose="020F0502020204030204"/>
              </a:rPr>
              <a:t>MOTIVOS PARA A REALIZAÇÃO DA TRANSPOSIÇÃO E/OU TRANSFERÊNCIA 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9069">
            <a:off x="10638543" y="4806948"/>
            <a:ext cx="1415899" cy="10674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3753">
            <a:off x="10588663" y="8348923"/>
            <a:ext cx="1415899" cy="106741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38540" y="6510765"/>
            <a:ext cx="1415899" cy="10674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7889" y1="3750" x2="47889" y2="3750"/>
                        <a14:foregroundMark x1="51556" y1="2969" x2="76111" y2="9844"/>
                        <a14:foregroundMark x1="78222" y1="12812" x2="98111" y2="41563"/>
                        <a14:foregroundMark x1="2667" y1="63750" x2="25778" y2="95625"/>
                        <a14:foregroundMark x1="33444" y1="94688" x2="17667" y2="89531"/>
                        <a14:foregroundMark x1="778" y1="53281" x2="4222" y2="69531"/>
                        <a14:foregroundMark x1="27222" y1="90781" x2="27889" y2="9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7640" y="5143204"/>
            <a:ext cx="8084164" cy="419462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968802" y="8629461"/>
            <a:ext cx="10805483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4000" b="1">
                <a:latin typeface="Calibri" panose="020F0502020204030204"/>
              </a:rPr>
              <a:t>DESNECESSIDADE DA AÇÃO DE SAÚDE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817769" y="4461628"/>
            <a:ext cx="10805483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4000" b="1">
                <a:latin typeface="Calibri" panose="020F0502020204030204"/>
              </a:rPr>
              <a:t>CUMPRIMENTO DO OBJETO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054439" y="6456349"/>
            <a:ext cx="10805483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4000" b="1">
                <a:latin typeface="Calibri" panose="020F0502020204030204"/>
              </a:rPr>
              <a:t>IMPOSSIBILIDADE MATERIAL DE CUMPRIMENTO</a:t>
            </a:r>
          </a:p>
        </p:txBody>
      </p:sp>
    </p:spTree>
    <p:extLst>
      <p:ext uri="{BB962C8B-B14F-4D97-AF65-F5344CB8AC3E}">
        <p14:creationId xmlns:p14="http://schemas.microsoft.com/office/powerpoint/2010/main" val="34438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330206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Obrigações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144" y="2958090"/>
            <a:ext cx="2581057" cy="228016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4985287" y="5082981"/>
            <a:ext cx="435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4000">
                <a:latin typeface="Calibri" panose="020F0502020204030204"/>
              </a:rPr>
              <a:t>Consórcios Públicos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421" y="2809768"/>
            <a:ext cx="2499518" cy="249951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180594" y="5178392"/>
            <a:ext cx="3895777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4000">
                <a:latin typeface="Calibri" panose="020F0502020204030204"/>
              </a:rPr>
              <a:t>Municípios</a:t>
            </a:r>
          </a:p>
        </p:txBody>
      </p:sp>
      <p:sp>
        <p:nvSpPr>
          <p:cNvPr id="16" name="Retângulo Arredondado 15"/>
          <p:cNvSpPr/>
          <p:nvPr/>
        </p:nvSpPr>
        <p:spPr>
          <a:xfrm>
            <a:off x="3276990" y="6405069"/>
            <a:ext cx="8110331" cy="1412579"/>
          </a:xfrm>
          <a:prstGeom prst="roundRect">
            <a:avLst/>
          </a:prstGeom>
          <a:gradFill flip="none" rotWithShape="1">
            <a:gsLst>
              <a:gs pos="0">
                <a:srgbClr val="329DDD"/>
              </a:gs>
              <a:gs pos="100000">
                <a:srgbClr val="329D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416139" y="6663485"/>
            <a:ext cx="954156" cy="854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>
              <a:solidFill>
                <a:schemeClr val="tx1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6139" y="6663485"/>
            <a:ext cx="891415" cy="891415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429930" y="6570583"/>
            <a:ext cx="6957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Comprovação de ciência ao Conselho Municipal de Saúde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3276990" y="8301754"/>
            <a:ext cx="8110331" cy="1412579"/>
          </a:xfrm>
          <a:prstGeom prst="roundRect">
            <a:avLst/>
          </a:prstGeom>
          <a:gradFill flip="none" rotWithShape="1">
            <a:gsLst>
              <a:gs pos="0">
                <a:srgbClr val="329DDD"/>
              </a:gs>
              <a:gs pos="100000">
                <a:srgbClr val="329D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3416139" y="8560170"/>
            <a:ext cx="954156" cy="854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>
              <a:solidFill>
                <a:schemeClr val="tx1"/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6139" y="8560170"/>
            <a:ext cx="891415" cy="891415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4429930" y="8467268"/>
            <a:ext cx="6957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Comprovação de inclusão dos recursos realocados na PAS</a:t>
            </a:r>
          </a:p>
        </p:txBody>
      </p:sp>
      <p:sp>
        <p:nvSpPr>
          <p:cNvPr id="25" name="Retângulo Arredondado 24"/>
          <p:cNvSpPr/>
          <p:nvPr/>
        </p:nvSpPr>
        <p:spPr>
          <a:xfrm>
            <a:off x="3276990" y="10158287"/>
            <a:ext cx="8110331" cy="1412579"/>
          </a:xfrm>
          <a:prstGeom prst="roundRect">
            <a:avLst/>
          </a:prstGeom>
          <a:gradFill flip="none" rotWithShape="1">
            <a:gsLst>
              <a:gs pos="0">
                <a:srgbClr val="329DDD"/>
              </a:gs>
              <a:gs pos="100000">
                <a:srgbClr val="329D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3416139" y="10416703"/>
            <a:ext cx="954156" cy="854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>
              <a:solidFill>
                <a:schemeClr val="tx1"/>
              </a:solidFill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6139" y="10416703"/>
            <a:ext cx="891415" cy="891415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4429930" y="10323801"/>
            <a:ext cx="6957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Comprovação de inclusão dos recursos realocados na LOA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3463" y="9121079"/>
            <a:ext cx="470452" cy="423407"/>
          </a:xfrm>
          <a:prstGeom prst="rect">
            <a:avLst/>
          </a:prstGeom>
        </p:spPr>
      </p:pic>
      <p:sp>
        <p:nvSpPr>
          <p:cNvPr id="33" name="Retângulo Arredondado 32"/>
          <p:cNvSpPr/>
          <p:nvPr/>
        </p:nvSpPr>
        <p:spPr>
          <a:xfrm>
            <a:off x="13118514" y="6405069"/>
            <a:ext cx="8110331" cy="141257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38A64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13257663" y="6663485"/>
            <a:ext cx="954156" cy="854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>
              <a:solidFill>
                <a:schemeClr val="tx1"/>
              </a:solidFill>
            </a:endParaRP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57663" y="6663485"/>
            <a:ext cx="891415" cy="891415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14271454" y="6570583"/>
            <a:ext cx="6957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Comprovação de ciência ao CMS do município sede</a:t>
            </a:r>
          </a:p>
        </p:txBody>
      </p:sp>
      <p:sp>
        <p:nvSpPr>
          <p:cNvPr id="37" name="Retângulo Arredondado 36"/>
          <p:cNvSpPr/>
          <p:nvPr/>
        </p:nvSpPr>
        <p:spPr>
          <a:xfrm>
            <a:off x="13103312" y="8019134"/>
            <a:ext cx="8110331" cy="185653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38A64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13257663" y="8489078"/>
            <a:ext cx="954156" cy="854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>
              <a:solidFill>
                <a:schemeClr val="tx1"/>
              </a:solidFill>
            </a:endParaRPr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57662" y="8508446"/>
            <a:ext cx="891415" cy="891415"/>
          </a:xfrm>
          <a:prstGeom prst="rect">
            <a:avLst/>
          </a:prstGeom>
        </p:spPr>
      </p:pic>
      <p:sp>
        <p:nvSpPr>
          <p:cNvPr id="40" name="CaixaDeTexto 39"/>
          <p:cNvSpPr txBox="1"/>
          <p:nvPr/>
        </p:nvSpPr>
        <p:spPr>
          <a:xfrm>
            <a:off x="14288227" y="8234238"/>
            <a:ext cx="6957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Aprovação do Plano de Transposição e Transferência na Assembleia Geral do Consórcio</a:t>
            </a:r>
          </a:p>
        </p:txBody>
      </p:sp>
      <p:sp>
        <p:nvSpPr>
          <p:cNvPr id="43" name="Retângulo Arredondado 42"/>
          <p:cNvSpPr/>
          <p:nvPr/>
        </p:nvSpPr>
        <p:spPr>
          <a:xfrm>
            <a:off x="13118514" y="10114596"/>
            <a:ext cx="8110331" cy="185653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38A64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13317298" y="10537947"/>
            <a:ext cx="954156" cy="854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>
              <a:solidFill>
                <a:schemeClr val="tx1"/>
              </a:solidFill>
            </a:endParaRP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00525" y="10509970"/>
            <a:ext cx="891415" cy="891415"/>
          </a:xfrm>
          <a:prstGeom prst="rect">
            <a:avLst/>
          </a:prstGeom>
        </p:spPr>
      </p:pic>
      <p:sp>
        <p:nvSpPr>
          <p:cNvPr id="45" name="CaixaDeTexto 44"/>
          <p:cNvSpPr txBox="1"/>
          <p:nvPr/>
        </p:nvSpPr>
        <p:spPr>
          <a:xfrm>
            <a:off x="14288227" y="10126562"/>
            <a:ext cx="6957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Inclusão do Plano de Transposição e Transferência no orçamento do Consórcio</a:t>
            </a:r>
          </a:p>
        </p:txBody>
      </p:sp>
    </p:spTree>
    <p:extLst>
      <p:ext uri="{BB962C8B-B14F-4D97-AF65-F5344CB8AC3E}">
        <p14:creationId xmlns:p14="http://schemas.microsoft.com/office/powerpoint/2010/main" val="39096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191058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Procedimentos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525" y="5077838"/>
            <a:ext cx="3479260" cy="347926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598" y="6344882"/>
            <a:ext cx="1823109" cy="182310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912100" y="8625262"/>
            <a:ext cx="3895777" cy="10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3500"/>
              </a:lnSpc>
            </a:pPr>
            <a:r>
              <a:rPr lang="pt-BR" sz="4000" b="1">
                <a:latin typeface="Calibri" panose="020F0502020204030204"/>
              </a:rPr>
              <a:t>Termo de Compromisso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517" y="4809201"/>
            <a:ext cx="2718054" cy="271805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0008" y="6871068"/>
            <a:ext cx="2718054" cy="271805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1702002" y="5205773"/>
            <a:ext cx="365790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3500"/>
              </a:lnSpc>
            </a:pPr>
            <a:r>
              <a:rPr lang="pt-BR" sz="4000" b="1"/>
              <a:t>Formulário A  </a:t>
            </a:r>
            <a:r>
              <a:rPr lang="pt-BR" sz="4000"/>
              <a:t>Levantamento de Saldos</a:t>
            </a:r>
            <a:endParaRPr lang="pt-BR" sz="4000">
              <a:latin typeface="Calibri" panose="020F0502020204030204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2558253" y="7575890"/>
            <a:ext cx="4693933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3500"/>
              </a:lnSpc>
            </a:pPr>
            <a:r>
              <a:rPr lang="pt-BR" sz="4000" b="1"/>
              <a:t>Formulário B </a:t>
            </a:r>
          </a:p>
          <a:p>
            <a:pPr algn="ctr" fontAlgn="base">
              <a:lnSpc>
                <a:spcPts val="3500"/>
              </a:lnSpc>
            </a:pPr>
            <a:r>
              <a:rPr lang="pt-BR" sz="4000"/>
              <a:t>Planejamento de Realocações </a:t>
            </a:r>
            <a:endParaRPr lang="pt-BR" sz="4000">
              <a:latin typeface="Calibri" panose="020F0502020204030204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3418" y="6427232"/>
            <a:ext cx="1823109" cy="182310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64" b="96685" l="2899" r="946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78737" y="4460421"/>
            <a:ext cx="5208536" cy="4554324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02219" y="5944689"/>
            <a:ext cx="2506494" cy="2506494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18996351" y="8818624"/>
            <a:ext cx="494600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3500"/>
              </a:lnSpc>
            </a:pPr>
            <a:r>
              <a:rPr lang="pt-BR" sz="4000" b="1"/>
              <a:t>Plano de Transposição e Transferência</a:t>
            </a:r>
            <a:endParaRPr lang="pt-BR" sz="400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19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793838" y="12007737"/>
            <a:ext cx="4941651" cy="1533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191058"/>
            <a:ext cx="161979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Execução e Prestação de Contas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335506" y="2332914"/>
            <a:ext cx="7593571" cy="10918648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A138A8C-072A-13CE-3601-9E06F1EBE8F3}"/>
              </a:ext>
            </a:extLst>
          </p:cNvPr>
          <p:cNvSpPr txBox="1"/>
          <p:nvPr/>
        </p:nvSpPr>
        <p:spPr>
          <a:xfrm>
            <a:off x="4017030" y="6650753"/>
            <a:ext cx="691204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pt-BR" sz="3200">
                <a:solidFill>
                  <a:prstClr val="black"/>
                </a:solidFill>
                <a:latin typeface="Calibri" panose="020F0502020204030204"/>
              </a:rPr>
              <a:t>Devem ser executados </a:t>
            </a:r>
            <a:r>
              <a:rPr lang="pt-BR" sz="3200" b="1">
                <a:solidFill>
                  <a:prstClr val="black"/>
                </a:solidFill>
                <a:latin typeface="Calibri" panose="020F0502020204030204"/>
              </a:rPr>
              <a:t>até</a:t>
            </a:r>
            <a:r>
              <a:rPr lang="pt-BR" sz="32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pt-BR" sz="3200" b="1">
                <a:solidFill>
                  <a:prstClr val="black"/>
                </a:solidFill>
                <a:latin typeface="Calibri" panose="020F0502020204030204"/>
              </a:rPr>
              <a:t>31/12/2025</a:t>
            </a:r>
            <a:endParaRPr kumimoji="0" lang="pt-BR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0968410" y="2332914"/>
            <a:ext cx="11498987" cy="10918648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: Cantos Arredondados 7">
            <a:extLst>
              <a:ext uri="{FF2B5EF4-FFF2-40B4-BE49-F238E27FC236}">
                <a16:creationId xmlns:a16="http://schemas.microsoft.com/office/drawing/2014/main" id="{F26EF24A-1678-9E9D-0359-12099AFA2E65}"/>
              </a:ext>
            </a:extLst>
          </p:cNvPr>
          <p:cNvSpPr/>
          <p:nvPr/>
        </p:nvSpPr>
        <p:spPr>
          <a:xfrm>
            <a:off x="4912494" y="4100864"/>
            <a:ext cx="4299625" cy="100224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>
                <a:latin typeface="Calibri" panose="020F0502020204030204"/>
              </a:rPr>
              <a:t>SALDOS</a:t>
            </a:r>
            <a:r>
              <a:rPr lang="pt-BR" sz="2800" b="1" noProof="0">
                <a:latin typeface="Calibri" panose="020F0502020204030204"/>
              </a:rPr>
              <a:t> FINANCEIROS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Divisa 25"/>
          <p:cNvSpPr/>
          <p:nvPr/>
        </p:nvSpPr>
        <p:spPr>
          <a:xfrm rot="5400000">
            <a:off x="6934425" y="5083044"/>
            <a:ext cx="402457" cy="1155549"/>
          </a:xfrm>
          <a:prstGeom prst="chevron">
            <a:avLst/>
          </a:prstGeom>
          <a:gradFill>
            <a:gsLst>
              <a:gs pos="75000">
                <a:srgbClr val="009CE6"/>
              </a:gs>
              <a:gs pos="27000">
                <a:schemeClr val="accent5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543225" y="2524434"/>
            <a:ext cx="337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accent1"/>
                </a:solidFill>
              </a:rPr>
              <a:t>EXCECUÇÃO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1648589" y="2519449"/>
            <a:ext cx="630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accent6"/>
                </a:solidFill>
              </a:rPr>
              <a:t>PRESTAÇÃO DE CONTAS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A138A8C-072A-13CE-3601-9E06F1EBE8F3}"/>
              </a:ext>
            </a:extLst>
          </p:cNvPr>
          <p:cNvSpPr txBox="1"/>
          <p:nvPr/>
        </p:nvSpPr>
        <p:spPr>
          <a:xfrm>
            <a:off x="3766238" y="10929837"/>
            <a:ext cx="6912047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pt-BR" sz="3200">
                <a:solidFill>
                  <a:prstClr val="black"/>
                </a:solidFill>
              </a:rPr>
              <a:t>Devem ser executados </a:t>
            </a:r>
            <a:r>
              <a:rPr lang="pt-PT" sz="3200" b="1">
                <a:solidFill>
                  <a:prstClr val="black"/>
                </a:solidFill>
              </a:rPr>
              <a:t>24 meses após o recebimento dos recursos</a:t>
            </a:r>
            <a:endParaRPr lang="pt-BR" sz="3200" b="1">
              <a:solidFill>
                <a:prstClr val="black"/>
              </a:solidFill>
            </a:endParaRPr>
          </a:p>
        </p:txBody>
      </p:sp>
      <p:sp>
        <p:nvSpPr>
          <p:cNvPr id="32" name="Retângulo: Cantos Arredondados 7">
            <a:extLst>
              <a:ext uri="{FF2B5EF4-FFF2-40B4-BE49-F238E27FC236}">
                <a16:creationId xmlns:a16="http://schemas.microsoft.com/office/drawing/2014/main" id="{F26EF24A-1678-9E9D-0359-12099AFA2E65}"/>
              </a:ext>
            </a:extLst>
          </p:cNvPr>
          <p:cNvSpPr/>
          <p:nvPr/>
        </p:nvSpPr>
        <p:spPr>
          <a:xfrm>
            <a:off x="4931068" y="8543061"/>
            <a:ext cx="4299625" cy="86757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>
                <a:latin typeface="Calibri" panose="020F0502020204030204"/>
              </a:rPr>
              <a:t>SALDOS CONSTANTES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Divisa 40"/>
          <p:cNvSpPr/>
          <p:nvPr/>
        </p:nvSpPr>
        <p:spPr>
          <a:xfrm rot="5400000">
            <a:off x="6933104" y="5353696"/>
            <a:ext cx="402457" cy="1155549"/>
          </a:xfrm>
          <a:prstGeom prst="chevron">
            <a:avLst/>
          </a:prstGeom>
          <a:gradFill>
            <a:gsLst>
              <a:gs pos="75000">
                <a:srgbClr val="009CE6"/>
              </a:gs>
              <a:gs pos="27000">
                <a:schemeClr val="accent5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Divisa 41"/>
          <p:cNvSpPr/>
          <p:nvPr/>
        </p:nvSpPr>
        <p:spPr>
          <a:xfrm rot="5400000">
            <a:off x="6928610" y="5661913"/>
            <a:ext cx="402457" cy="1155549"/>
          </a:xfrm>
          <a:prstGeom prst="chevron">
            <a:avLst/>
          </a:prstGeom>
          <a:gradFill>
            <a:gsLst>
              <a:gs pos="75000">
                <a:srgbClr val="009CE6"/>
              </a:gs>
              <a:gs pos="27000">
                <a:schemeClr val="accent5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Divisa 42"/>
          <p:cNvSpPr/>
          <p:nvPr/>
        </p:nvSpPr>
        <p:spPr>
          <a:xfrm rot="5400000">
            <a:off x="6953000" y="9290842"/>
            <a:ext cx="402457" cy="1155549"/>
          </a:xfrm>
          <a:prstGeom prst="chevron">
            <a:avLst/>
          </a:prstGeom>
          <a:gradFill>
            <a:gsLst>
              <a:gs pos="75000">
                <a:srgbClr val="009CE6"/>
              </a:gs>
              <a:gs pos="27000">
                <a:schemeClr val="accent5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Divisa 43"/>
          <p:cNvSpPr/>
          <p:nvPr/>
        </p:nvSpPr>
        <p:spPr>
          <a:xfrm rot="5400000">
            <a:off x="6951679" y="9561494"/>
            <a:ext cx="402457" cy="1155549"/>
          </a:xfrm>
          <a:prstGeom prst="chevron">
            <a:avLst/>
          </a:prstGeom>
          <a:gradFill>
            <a:gsLst>
              <a:gs pos="75000">
                <a:srgbClr val="009CE6"/>
              </a:gs>
              <a:gs pos="27000">
                <a:schemeClr val="accent5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Divisa 44"/>
          <p:cNvSpPr/>
          <p:nvPr/>
        </p:nvSpPr>
        <p:spPr>
          <a:xfrm rot="5400000">
            <a:off x="6947185" y="9869711"/>
            <a:ext cx="402457" cy="1155549"/>
          </a:xfrm>
          <a:prstGeom prst="chevron">
            <a:avLst/>
          </a:prstGeom>
          <a:gradFill>
            <a:gsLst>
              <a:gs pos="75000">
                <a:srgbClr val="009CE6"/>
              </a:gs>
              <a:gs pos="27000">
                <a:schemeClr val="accent5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A138A8C-072A-13CE-3601-9E06F1EBE8F3}"/>
              </a:ext>
            </a:extLst>
          </p:cNvPr>
          <p:cNvSpPr txBox="1"/>
          <p:nvPr/>
        </p:nvSpPr>
        <p:spPr>
          <a:xfrm>
            <a:off x="11610601" y="6650753"/>
            <a:ext cx="691204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pt-BR" sz="3200" b="1">
                <a:solidFill>
                  <a:prstClr val="black"/>
                </a:solidFill>
              </a:rPr>
              <a:t>Relatório Anual de Gestão</a:t>
            </a:r>
            <a:endParaRPr kumimoji="0" lang="pt-BR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7" name="Retângulo: Cantos Arredondados 7">
            <a:extLst>
              <a:ext uri="{FF2B5EF4-FFF2-40B4-BE49-F238E27FC236}">
                <a16:creationId xmlns:a16="http://schemas.microsoft.com/office/drawing/2014/main" id="{F26EF24A-1678-9E9D-0359-12099AFA2E65}"/>
              </a:ext>
            </a:extLst>
          </p:cNvPr>
          <p:cNvSpPr/>
          <p:nvPr/>
        </p:nvSpPr>
        <p:spPr>
          <a:xfrm>
            <a:off x="12506065" y="4100864"/>
            <a:ext cx="4299625" cy="100224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>
                <a:latin typeface="Calibri" panose="020F0502020204030204"/>
              </a:rPr>
              <a:t>MUNICÍPIOS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Divisa 47"/>
          <p:cNvSpPr/>
          <p:nvPr/>
        </p:nvSpPr>
        <p:spPr>
          <a:xfrm rot="5400000">
            <a:off x="14527996" y="5083044"/>
            <a:ext cx="402457" cy="1155549"/>
          </a:xfrm>
          <a:prstGeom prst="chevron">
            <a:avLst/>
          </a:prstGeom>
          <a:gradFill>
            <a:gsLst>
              <a:gs pos="87000">
                <a:schemeClr val="accent6">
                  <a:lumMod val="75000"/>
                </a:schemeClr>
              </a:gs>
              <a:gs pos="27000">
                <a:schemeClr val="accent6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2A138A8C-072A-13CE-3601-9E06F1EBE8F3}"/>
              </a:ext>
            </a:extLst>
          </p:cNvPr>
          <p:cNvSpPr txBox="1"/>
          <p:nvPr/>
        </p:nvSpPr>
        <p:spPr>
          <a:xfrm>
            <a:off x="11359809" y="10929837"/>
            <a:ext cx="6912047" cy="1390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2500"/>
              </a:lnSpc>
              <a:spcBef>
                <a:spcPts val="1200"/>
              </a:spcBef>
              <a:defRPr/>
            </a:pPr>
            <a:r>
              <a:rPr lang="pt-BR" sz="3200" b="1">
                <a:solidFill>
                  <a:prstClr val="black"/>
                </a:solidFill>
              </a:rPr>
              <a:t>Assembleia Geral do Consórcio</a:t>
            </a:r>
          </a:p>
          <a:p>
            <a:pPr algn="ctr">
              <a:lnSpc>
                <a:spcPts val="2500"/>
              </a:lnSpc>
              <a:spcBef>
                <a:spcPts val="1200"/>
              </a:spcBef>
              <a:defRPr/>
            </a:pPr>
            <a:r>
              <a:rPr lang="pt-BR" sz="3200" b="1">
                <a:solidFill>
                  <a:prstClr val="black"/>
                </a:solidFill>
              </a:rPr>
              <a:t>+</a:t>
            </a:r>
          </a:p>
          <a:p>
            <a:pPr algn="ctr">
              <a:lnSpc>
                <a:spcPts val="2500"/>
              </a:lnSpc>
              <a:spcBef>
                <a:spcPts val="1200"/>
              </a:spcBef>
              <a:defRPr/>
            </a:pPr>
            <a:r>
              <a:rPr lang="pt-BR" sz="3200" b="1">
                <a:solidFill>
                  <a:prstClr val="black"/>
                </a:solidFill>
              </a:rPr>
              <a:t>Relatório Anual de Gestão</a:t>
            </a:r>
          </a:p>
        </p:txBody>
      </p:sp>
      <p:sp>
        <p:nvSpPr>
          <p:cNvPr id="50" name="Retângulo: Cantos Arredondados 7">
            <a:extLst>
              <a:ext uri="{FF2B5EF4-FFF2-40B4-BE49-F238E27FC236}">
                <a16:creationId xmlns:a16="http://schemas.microsoft.com/office/drawing/2014/main" id="{F26EF24A-1678-9E9D-0359-12099AFA2E65}"/>
              </a:ext>
            </a:extLst>
          </p:cNvPr>
          <p:cNvSpPr/>
          <p:nvPr/>
        </p:nvSpPr>
        <p:spPr>
          <a:xfrm>
            <a:off x="12524639" y="8543061"/>
            <a:ext cx="4299625" cy="86757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>
                <a:latin typeface="Calibri" panose="020F0502020204030204"/>
              </a:rPr>
              <a:t>CONSÓRCIOS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Divisa 50"/>
          <p:cNvSpPr/>
          <p:nvPr/>
        </p:nvSpPr>
        <p:spPr>
          <a:xfrm rot="5400000">
            <a:off x="14526675" y="5353696"/>
            <a:ext cx="402457" cy="1155549"/>
          </a:xfrm>
          <a:prstGeom prst="chevron">
            <a:avLst/>
          </a:prstGeom>
          <a:gradFill>
            <a:gsLst>
              <a:gs pos="87000">
                <a:schemeClr val="accent6">
                  <a:lumMod val="75000"/>
                </a:schemeClr>
              </a:gs>
              <a:gs pos="27000">
                <a:schemeClr val="accent6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Divisa 51"/>
          <p:cNvSpPr/>
          <p:nvPr/>
        </p:nvSpPr>
        <p:spPr>
          <a:xfrm rot="5400000">
            <a:off x="14522181" y="5661913"/>
            <a:ext cx="402457" cy="1155549"/>
          </a:xfrm>
          <a:prstGeom prst="chevron">
            <a:avLst/>
          </a:prstGeom>
          <a:gradFill>
            <a:gsLst>
              <a:gs pos="87000">
                <a:schemeClr val="accent6">
                  <a:lumMod val="75000"/>
                </a:schemeClr>
              </a:gs>
              <a:gs pos="27000">
                <a:schemeClr val="accent6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Divisa 58"/>
          <p:cNvSpPr/>
          <p:nvPr/>
        </p:nvSpPr>
        <p:spPr>
          <a:xfrm rot="5400000">
            <a:off x="14527996" y="9337726"/>
            <a:ext cx="402457" cy="1155549"/>
          </a:xfrm>
          <a:prstGeom prst="chevron">
            <a:avLst/>
          </a:prstGeom>
          <a:gradFill>
            <a:gsLst>
              <a:gs pos="87000">
                <a:schemeClr val="accent6">
                  <a:lumMod val="75000"/>
                </a:schemeClr>
              </a:gs>
              <a:gs pos="27000">
                <a:schemeClr val="accent6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Divisa 59"/>
          <p:cNvSpPr/>
          <p:nvPr/>
        </p:nvSpPr>
        <p:spPr>
          <a:xfrm rot="5400000">
            <a:off x="14526675" y="9608378"/>
            <a:ext cx="402457" cy="1155549"/>
          </a:xfrm>
          <a:prstGeom prst="chevron">
            <a:avLst/>
          </a:prstGeom>
          <a:gradFill>
            <a:gsLst>
              <a:gs pos="87000">
                <a:schemeClr val="accent6">
                  <a:lumMod val="75000"/>
                </a:schemeClr>
              </a:gs>
              <a:gs pos="27000">
                <a:schemeClr val="accent6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Divisa 60"/>
          <p:cNvSpPr/>
          <p:nvPr/>
        </p:nvSpPr>
        <p:spPr>
          <a:xfrm rot="5400000">
            <a:off x="14522181" y="9916595"/>
            <a:ext cx="402457" cy="1155549"/>
          </a:xfrm>
          <a:prstGeom prst="chevron">
            <a:avLst/>
          </a:prstGeom>
          <a:gradFill>
            <a:gsLst>
              <a:gs pos="87000">
                <a:schemeClr val="accent6">
                  <a:lumMod val="75000"/>
                </a:schemeClr>
              </a:gs>
              <a:gs pos="27000">
                <a:schemeClr val="accent6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17220246" y="4465797"/>
            <a:ext cx="1160247" cy="4592364"/>
          </a:xfrm>
          <a:prstGeom prst="rightBrace">
            <a:avLst>
              <a:gd name="adj1" fmla="val 3721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8600469" y="5510226"/>
            <a:ext cx="37891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/>
              <a:t>Informar a realização da realocação na prestação de contas do instrumento de repasse de origem</a:t>
            </a:r>
          </a:p>
        </p:txBody>
      </p:sp>
      <p:pic>
        <p:nvPicPr>
          <p:cNvPr id="62" name="Imagem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1817" y="4694231"/>
            <a:ext cx="874827" cy="8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17E655-08C6-AB4D-956A-FD56F9F38106}"/>
              </a:ext>
            </a:extLst>
          </p:cNvPr>
          <p:cNvSpPr txBox="1"/>
          <p:nvPr/>
        </p:nvSpPr>
        <p:spPr>
          <a:xfrm>
            <a:off x="1552207" y="191058"/>
            <a:ext cx="1619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Resumo</a:t>
            </a: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70EF1E75-07AB-40FE-A5EF-F624A4E01F63}"/>
              </a:ext>
            </a:extLst>
          </p:cNvPr>
          <p:cNvSpPr>
            <a:spLocks/>
          </p:cNvSpPr>
          <p:nvPr/>
        </p:nvSpPr>
        <p:spPr bwMode="auto">
          <a:xfrm>
            <a:off x="8013614" y="8023053"/>
            <a:ext cx="1965020" cy="2273810"/>
          </a:xfrm>
          <a:custGeom>
            <a:avLst/>
            <a:gdLst>
              <a:gd name="T0" fmla="*/ 2398 w 2398"/>
              <a:gd name="T1" fmla="*/ 0 h 2774"/>
              <a:gd name="T2" fmla="*/ 1249 w 2398"/>
              <a:gd name="T3" fmla="*/ 2774 h 2774"/>
              <a:gd name="T4" fmla="*/ 0 w 2398"/>
              <a:gd name="T5" fmla="*/ 1526 h 2774"/>
              <a:gd name="T6" fmla="*/ 632 w 2398"/>
              <a:gd name="T7" fmla="*/ 0 h 2774"/>
              <a:gd name="T8" fmla="*/ 2398 w 2398"/>
              <a:gd name="T9" fmla="*/ 0 h 2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8" h="2774">
                <a:moveTo>
                  <a:pt x="2398" y="0"/>
                </a:moveTo>
                <a:cubicBezTo>
                  <a:pt x="2398" y="1040"/>
                  <a:pt x="1985" y="2038"/>
                  <a:pt x="1249" y="2774"/>
                </a:cubicBezTo>
                <a:lnTo>
                  <a:pt x="0" y="1526"/>
                </a:lnTo>
                <a:cubicBezTo>
                  <a:pt x="405" y="1121"/>
                  <a:pt x="632" y="572"/>
                  <a:pt x="632" y="0"/>
                </a:cubicBezTo>
                <a:lnTo>
                  <a:pt x="2398" y="0"/>
                </a:lnTo>
                <a:close/>
              </a:path>
            </a:pathLst>
          </a:custGeom>
          <a:solidFill>
            <a:srgbClr val="0DA4AE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2743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 Medium" panose="02000000000000000000" pitchFamily="2" charset="0"/>
              </a:rPr>
              <a:t>03</a:t>
            </a: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5A30024B-0E96-42C5-9902-9FA9E5BFCC3A}"/>
              </a:ext>
            </a:extLst>
          </p:cNvPr>
          <p:cNvSpPr>
            <a:spLocks/>
          </p:cNvSpPr>
          <p:nvPr/>
        </p:nvSpPr>
        <p:spPr bwMode="auto">
          <a:xfrm>
            <a:off x="6589976" y="9446689"/>
            <a:ext cx="2273810" cy="1967026"/>
          </a:xfrm>
          <a:custGeom>
            <a:avLst/>
            <a:gdLst>
              <a:gd name="T0" fmla="*/ 2774 w 2774"/>
              <a:gd name="T1" fmla="*/ 1249 h 2398"/>
              <a:gd name="T2" fmla="*/ 0 w 2774"/>
              <a:gd name="T3" fmla="*/ 2398 h 2398"/>
              <a:gd name="T4" fmla="*/ 0 w 2774"/>
              <a:gd name="T5" fmla="*/ 632 h 2398"/>
              <a:gd name="T6" fmla="*/ 1526 w 2774"/>
              <a:gd name="T7" fmla="*/ 0 h 2398"/>
              <a:gd name="T8" fmla="*/ 2774 w 2774"/>
              <a:gd name="T9" fmla="*/ 1249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2774" y="1249"/>
                </a:moveTo>
                <a:cubicBezTo>
                  <a:pt x="2038" y="1985"/>
                  <a:pt x="1040" y="2398"/>
                  <a:pt x="0" y="2398"/>
                </a:cubicBezTo>
                <a:lnTo>
                  <a:pt x="0" y="632"/>
                </a:lnTo>
                <a:cubicBezTo>
                  <a:pt x="572" y="632"/>
                  <a:pt x="1121" y="405"/>
                  <a:pt x="1526" y="0"/>
                </a:cubicBezTo>
                <a:lnTo>
                  <a:pt x="2774" y="1249"/>
                </a:lnTo>
                <a:close/>
              </a:path>
            </a:pathLst>
          </a:custGeom>
          <a:solidFill>
            <a:srgbClr val="049FCA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36576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 Medium" panose="02000000000000000000" pitchFamily="2" charset="0"/>
              </a:rPr>
              <a:t>02</a:t>
            </a: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0BFF3136-D0D6-4362-A880-23DADCC09EA0}"/>
              </a:ext>
            </a:extLst>
          </p:cNvPr>
          <p:cNvSpPr>
            <a:spLocks/>
          </p:cNvSpPr>
          <p:nvPr/>
        </p:nvSpPr>
        <p:spPr bwMode="auto">
          <a:xfrm>
            <a:off x="4069537" y="9446689"/>
            <a:ext cx="2273810" cy="1967026"/>
          </a:xfrm>
          <a:custGeom>
            <a:avLst/>
            <a:gdLst>
              <a:gd name="T0" fmla="*/ 2774 w 2774"/>
              <a:gd name="T1" fmla="*/ 2398 h 2398"/>
              <a:gd name="T2" fmla="*/ 0 w 2774"/>
              <a:gd name="T3" fmla="*/ 1249 h 2398"/>
              <a:gd name="T4" fmla="*/ 1248 w 2774"/>
              <a:gd name="T5" fmla="*/ 0 h 2398"/>
              <a:gd name="T6" fmla="*/ 2774 w 2774"/>
              <a:gd name="T7" fmla="*/ 632 h 2398"/>
              <a:gd name="T8" fmla="*/ 2774 w 2774"/>
              <a:gd name="T9" fmla="*/ 2398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2774" y="2398"/>
                </a:moveTo>
                <a:cubicBezTo>
                  <a:pt x="1734" y="2398"/>
                  <a:pt x="735" y="1985"/>
                  <a:pt x="0" y="1249"/>
                </a:cubicBezTo>
                <a:lnTo>
                  <a:pt x="1248" y="0"/>
                </a:lnTo>
                <a:cubicBezTo>
                  <a:pt x="1653" y="405"/>
                  <a:pt x="2202" y="632"/>
                  <a:pt x="2774" y="632"/>
                </a:cubicBezTo>
                <a:lnTo>
                  <a:pt x="2774" y="2398"/>
                </a:lnTo>
                <a:close/>
              </a:path>
            </a:pathLst>
          </a:custGeom>
          <a:solidFill>
            <a:srgbClr val="009AF4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 Medium" panose="02000000000000000000" pitchFamily="2" charset="0"/>
              </a:rPr>
              <a:t>01</a:t>
            </a: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DF00C3EE-7ED3-4963-8F07-F074AF9D4B19}"/>
              </a:ext>
            </a:extLst>
          </p:cNvPr>
          <p:cNvSpPr>
            <a:spLocks/>
          </p:cNvSpPr>
          <p:nvPr/>
        </p:nvSpPr>
        <p:spPr bwMode="auto">
          <a:xfrm>
            <a:off x="12184268" y="4383754"/>
            <a:ext cx="2273810" cy="1967026"/>
          </a:xfrm>
          <a:custGeom>
            <a:avLst/>
            <a:gdLst>
              <a:gd name="T0" fmla="*/ 0 w 2774"/>
              <a:gd name="T1" fmla="*/ 0 h 2398"/>
              <a:gd name="T2" fmla="*/ 2774 w 2774"/>
              <a:gd name="T3" fmla="*/ 1149 h 2398"/>
              <a:gd name="T4" fmla="*/ 1526 w 2774"/>
              <a:gd name="T5" fmla="*/ 2398 h 2398"/>
              <a:gd name="T6" fmla="*/ 0 w 2774"/>
              <a:gd name="T7" fmla="*/ 1766 h 2398"/>
              <a:gd name="T8" fmla="*/ 0 w 2774"/>
              <a:gd name="T9" fmla="*/ 0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0" y="0"/>
                </a:moveTo>
                <a:cubicBezTo>
                  <a:pt x="1040" y="0"/>
                  <a:pt x="2038" y="413"/>
                  <a:pt x="2774" y="1149"/>
                </a:cubicBezTo>
                <a:lnTo>
                  <a:pt x="1526" y="2398"/>
                </a:lnTo>
                <a:cubicBezTo>
                  <a:pt x="1121" y="1993"/>
                  <a:pt x="572" y="1766"/>
                  <a:pt x="0" y="1766"/>
                </a:cubicBezTo>
                <a:lnTo>
                  <a:pt x="0" y="0"/>
                </a:lnTo>
                <a:close/>
              </a:path>
            </a:pathLst>
          </a:custGeom>
          <a:solidFill>
            <a:srgbClr val="98BA0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36576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 Medium" panose="02000000000000000000" pitchFamily="2" charset="0"/>
              </a:rPr>
              <a:t>06</a:t>
            </a: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F6A86FD8-A896-4FCE-8AFF-ADE630B9FEEA}"/>
              </a:ext>
            </a:extLst>
          </p:cNvPr>
          <p:cNvSpPr>
            <a:spLocks/>
          </p:cNvSpPr>
          <p:nvPr/>
        </p:nvSpPr>
        <p:spPr bwMode="auto">
          <a:xfrm>
            <a:off x="8546977" y="5500609"/>
            <a:ext cx="1965020" cy="2273808"/>
          </a:xfrm>
          <a:custGeom>
            <a:avLst/>
            <a:gdLst>
              <a:gd name="T0" fmla="*/ 0 w 2398"/>
              <a:gd name="T1" fmla="*/ 2774 h 2774"/>
              <a:gd name="T2" fmla="*/ 1149 w 2398"/>
              <a:gd name="T3" fmla="*/ 0 h 2774"/>
              <a:gd name="T4" fmla="*/ 2398 w 2398"/>
              <a:gd name="T5" fmla="*/ 1248 h 2774"/>
              <a:gd name="T6" fmla="*/ 1766 w 2398"/>
              <a:gd name="T7" fmla="*/ 2774 h 2774"/>
              <a:gd name="T8" fmla="*/ 0 w 2398"/>
              <a:gd name="T9" fmla="*/ 2774 h 2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8" h="2774">
                <a:moveTo>
                  <a:pt x="0" y="2774"/>
                </a:moveTo>
                <a:cubicBezTo>
                  <a:pt x="0" y="1734"/>
                  <a:pt x="413" y="735"/>
                  <a:pt x="1149" y="0"/>
                </a:cubicBezTo>
                <a:lnTo>
                  <a:pt x="2398" y="1248"/>
                </a:lnTo>
                <a:cubicBezTo>
                  <a:pt x="1993" y="1653"/>
                  <a:pt x="1766" y="2202"/>
                  <a:pt x="1766" y="2774"/>
                </a:cubicBezTo>
                <a:lnTo>
                  <a:pt x="0" y="2774"/>
                </a:lnTo>
                <a:close/>
              </a:path>
            </a:pathLst>
          </a:custGeom>
          <a:solidFill>
            <a:srgbClr val="1EAB7B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27432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>
                <a:solidFill>
                  <a:srgbClr val="FFFFFF"/>
                </a:solidFill>
                <a:ea typeface="Roboto Medium" panose="02000000000000000000" pitchFamily="2" charset="0"/>
              </a:rPr>
              <a:t>0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 Medium" panose="02000000000000000000" pitchFamily="2" charset="0"/>
              </a:rPr>
              <a:t>4</a:t>
            </a:r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32B6EC32-A3A8-427D-B5D5-0B0EBF7C2F69}"/>
              </a:ext>
            </a:extLst>
          </p:cNvPr>
          <p:cNvSpPr>
            <a:spLocks/>
          </p:cNvSpPr>
          <p:nvPr/>
        </p:nvSpPr>
        <p:spPr bwMode="auto">
          <a:xfrm>
            <a:off x="9663829" y="4383754"/>
            <a:ext cx="2273810" cy="1967026"/>
          </a:xfrm>
          <a:custGeom>
            <a:avLst/>
            <a:gdLst>
              <a:gd name="T0" fmla="*/ 0 w 2774"/>
              <a:gd name="T1" fmla="*/ 1149 h 2398"/>
              <a:gd name="T2" fmla="*/ 2774 w 2774"/>
              <a:gd name="T3" fmla="*/ 0 h 2398"/>
              <a:gd name="T4" fmla="*/ 2774 w 2774"/>
              <a:gd name="T5" fmla="*/ 1766 h 2398"/>
              <a:gd name="T6" fmla="*/ 1248 w 2774"/>
              <a:gd name="T7" fmla="*/ 2398 h 2398"/>
              <a:gd name="T8" fmla="*/ 0 w 2774"/>
              <a:gd name="T9" fmla="*/ 1149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0" y="1149"/>
                </a:moveTo>
                <a:cubicBezTo>
                  <a:pt x="735" y="413"/>
                  <a:pt x="1734" y="0"/>
                  <a:pt x="2774" y="0"/>
                </a:cubicBezTo>
                <a:lnTo>
                  <a:pt x="2774" y="1766"/>
                </a:lnTo>
                <a:cubicBezTo>
                  <a:pt x="2202" y="1766"/>
                  <a:pt x="1653" y="1993"/>
                  <a:pt x="1248" y="2398"/>
                </a:cubicBezTo>
                <a:lnTo>
                  <a:pt x="0" y="1149"/>
                </a:lnTo>
                <a:close/>
              </a:path>
            </a:pathLst>
          </a:custGeom>
          <a:solidFill>
            <a:srgbClr val="3AB343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>
                <a:solidFill>
                  <a:srgbClr val="FFFFFF"/>
                </a:solidFill>
                <a:ea typeface="Roboto Medium" panose="02000000000000000000" pitchFamily="2" charset="0"/>
              </a:rPr>
              <a:t>0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 Medium" panose="02000000000000000000" pitchFamily="2" charset="0"/>
              </a:rPr>
              <a:t>5</a:t>
            </a:r>
          </a:p>
        </p:txBody>
      </p:sp>
      <p:grpSp>
        <p:nvGrpSpPr>
          <p:cNvPr id="31" name="Group 80">
            <a:extLst>
              <a:ext uri="{FF2B5EF4-FFF2-40B4-BE49-F238E27FC236}">
                <a16:creationId xmlns:a16="http://schemas.microsoft.com/office/drawing/2014/main" id="{DB77197F-6B82-4D0D-9106-D11929DF55FF}"/>
              </a:ext>
            </a:extLst>
          </p:cNvPr>
          <p:cNvGrpSpPr/>
          <p:nvPr/>
        </p:nvGrpSpPr>
        <p:grpSpPr>
          <a:xfrm rot="16200000" flipV="1">
            <a:off x="7809517" y="11242784"/>
            <a:ext cx="578825" cy="1259497"/>
            <a:chOff x="1674896" y="4702311"/>
            <a:chExt cx="353285" cy="768732"/>
          </a:xfrm>
          <a:solidFill>
            <a:srgbClr val="FFFFFF">
              <a:lumMod val="85000"/>
            </a:srgbClr>
          </a:solidFill>
        </p:grpSpPr>
        <p:sp>
          <p:nvSpPr>
            <p:cNvPr id="32" name="Oval 81">
              <a:extLst>
                <a:ext uri="{FF2B5EF4-FFF2-40B4-BE49-F238E27FC236}">
                  <a16:creationId xmlns:a16="http://schemas.microsoft.com/office/drawing/2014/main" id="{47209FFC-7ADF-48C2-9BC2-A846BFF32CE5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3" name="Connector: Elbow 84">
              <a:extLst>
                <a:ext uri="{FF2B5EF4-FFF2-40B4-BE49-F238E27FC236}">
                  <a16:creationId xmlns:a16="http://schemas.microsoft.com/office/drawing/2014/main" id="{8346CACC-B8A5-4C49-A022-1551A1DBFA71}"/>
                </a:ext>
              </a:extLst>
            </p:cNvPr>
            <p:cNvCxnSpPr>
              <a:cxnSpLocks/>
              <a:endCxn id="32" idx="2"/>
            </p:cNvCxnSpPr>
            <p:nvPr/>
          </p:nvCxnSpPr>
          <p:spPr>
            <a:xfrm rot="5400000" flipV="1">
              <a:off x="1438297" y="4938910"/>
              <a:ext cx="710980" cy="237782"/>
            </a:xfrm>
            <a:prstGeom prst="bentConnector2">
              <a:avLst/>
            </a:prstGeom>
            <a:grp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34" name="Group 83">
            <a:extLst>
              <a:ext uri="{FF2B5EF4-FFF2-40B4-BE49-F238E27FC236}">
                <a16:creationId xmlns:a16="http://schemas.microsoft.com/office/drawing/2014/main" id="{1B047B70-A6D7-478C-86C5-1706572649FF}"/>
              </a:ext>
            </a:extLst>
          </p:cNvPr>
          <p:cNvGrpSpPr/>
          <p:nvPr/>
        </p:nvGrpSpPr>
        <p:grpSpPr>
          <a:xfrm rot="16200000" flipV="1">
            <a:off x="9914082" y="9138826"/>
            <a:ext cx="833295" cy="1037955"/>
            <a:chOff x="1519581" y="4721742"/>
            <a:chExt cx="508600" cy="749301"/>
          </a:xfrm>
          <a:solidFill>
            <a:srgbClr val="FFFFFF">
              <a:lumMod val="85000"/>
            </a:srgbClr>
          </a:solidFill>
        </p:grpSpPr>
        <p:sp>
          <p:nvSpPr>
            <p:cNvPr id="35" name="Oval 84">
              <a:extLst>
                <a:ext uri="{FF2B5EF4-FFF2-40B4-BE49-F238E27FC236}">
                  <a16:creationId xmlns:a16="http://schemas.microsoft.com/office/drawing/2014/main" id="{DDDADF5B-0B61-476B-B687-73476C579870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6" name="Connector: Elbow 88">
              <a:extLst>
                <a:ext uri="{FF2B5EF4-FFF2-40B4-BE49-F238E27FC236}">
                  <a16:creationId xmlns:a16="http://schemas.microsoft.com/office/drawing/2014/main" id="{8959AD22-6C8F-4790-B851-BE781CFBD768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grp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37" name="Group 86">
            <a:extLst>
              <a:ext uri="{FF2B5EF4-FFF2-40B4-BE49-F238E27FC236}">
                <a16:creationId xmlns:a16="http://schemas.microsoft.com/office/drawing/2014/main" id="{FFD918D9-6421-4359-B64B-DD7B74A69F8D}"/>
              </a:ext>
            </a:extLst>
          </p:cNvPr>
          <p:cNvGrpSpPr/>
          <p:nvPr/>
        </p:nvGrpSpPr>
        <p:grpSpPr>
          <a:xfrm rot="5400000" flipV="1">
            <a:off x="10389074" y="2937268"/>
            <a:ext cx="756102" cy="1227661"/>
            <a:chOff x="1519581" y="4721742"/>
            <a:chExt cx="508600" cy="749301"/>
          </a:xfrm>
          <a:solidFill>
            <a:srgbClr val="FFFFFF">
              <a:lumMod val="85000"/>
            </a:srgbClr>
          </a:solidFill>
        </p:grpSpPr>
        <p:sp>
          <p:nvSpPr>
            <p:cNvPr id="38" name="Oval 87">
              <a:extLst>
                <a:ext uri="{FF2B5EF4-FFF2-40B4-BE49-F238E27FC236}">
                  <a16:creationId xmlns:a16="http://schemas.microsoft.com/office/drawing/2014/main" id="{BF7316DD-3E43-48E7-ADDB-70CF1357DBF8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9" name="Connector: Elbow 92">
              <a:extLst>
                <a:ext uri="{FF2B5EF4-FFF2-40B4-BE49-F238E27FC236}">
                  <a16:creationId xmlns:a16="http://schemas.microsoft.com/office/drawing/2014/main" id="{77F9F722-2BAA-4BCA-94EB-1D8EA405730D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grp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40" name="Group 92">
            <a:extLst>
              <a:ext uri="{FF2B5EF4-FFF2-40B4-BE49-F238E27FC236}">
                <a16:creationId xmlns:a16="http://schemas.microsoft.com/office/drawing/2014/main" id="{5F50CB0F-2278-4F3D-8845-27491D6B625F}"/>
              </a:ext>
            </a:extLst>
          </p:cNvPr>
          <p:cNvGrpSpPr/>
          <p:nvPr/>
        </p:nvGrpSpPr>
        <p:grpSpPr>
          <a:xfrm rot="5400000" flipV="1">
            <a:off x="7714901" y="5915593"/>
            <a:ext cx="666686" cy="968883"/>
            <a:chOff x="1519581" y="4721742"/>
            <a:chExt cx="508600" cy="749301"/>
          </a:xfrm>
          <a:solidFill>
            <a:srgbClr val="FFFFFF">
              <a:lumMod val="85000"/>
            </a:srgbClr>
          </a:solidFill>
        </p:grpSpPr>
        <p:sp>
          <p:nvSpPr>
            <p:cNvPr id="41" name="Oval 93">
              <a:extLst>
                <a:ext uri="{FF2B5EF4-FFF2-40B4-BE49-F238E27FC236}">
                  <a16:creationId xmlns:a16="http://schemas.microsoft.com/office/drawing/2014/main" id="{B4E9FFCA-B6F8-4591-8473-0ED3AC201FE5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2" name="Connector: Elbow 108">
              <a:extLst>
                <a:ext uri="{FF2B5EF4-FFF2-40B4-BE49-F238E27FC236}">
                  <a16:creationId xmlns:a16="http://schemas.microsoft.com/office/drawing/2014/main" id="{4DF3D926-688F-4E66-BECD-EB2A7464EAAE}"/>
                </a:ext>
              </a:extLst>
            </p:cNvPr>
            <p:cNvCxnSpPr>
              <a:cxnSpLocks/>
              <a:endCxn id="41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grp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43" name="Group 116">
            <a:extLst>
              <a:ext uri="{FF2B5EF4-FFF2-40B4-BE49-F238E27FC236}">
                <a16:creationId xmlns:a16="http://schemas.microsoft.com/office/drawing/2014/main" id="{7DA4C598-6415-4AE9-A202-8D3B1740CA20}"/>
              </a:ext>
            </a:extLst>
          </p:cNvPr>
          <p:cNvGrpSpPr/>
          <p:nvPr/>
        </p:nvGrpSpPr>
        <p:grpSpPr>
          <a:xfrm flipH="1">
            <a:off x="8866567" y="11604890"/>
            <a:ext cx="5730789" cy="1639311"/>
            <a:chOff x="1869944" y="10309630"/>
            <a:chExt cx="4645158" cy="1079718"/>
          </a:xfrm>
        </p:grpSpPr>
        <p:sp>
          <p:nvSpPr>
            <p:cNvPr id="44" name="TextBox 117">
              <a:extLst>
                <a:ext uri="{FF2B5EF4-FFF2-40B4-BE49-F238E27FC236}">
                  <a16:creationId xmlns:a16="http://schemas.microsoft.com/office/drawing/2014/main" id="{C4BB63BD-4A58-43A2-AA24-ED474361D28B}"/>
                </a:ext>
              </a:extLst>
            </p:cNvPr>
            <p:cNvSpPr txBox="1"/>
            <p:nvPr/>
          </p:nvSpPr>
          <p:spPr>
            <a:xfrm>
              <a:off x="1869944" y="11044734"/>
              <a:ext cx="4645158" cy="344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434"/>
              <a:endParaRPr lang="en-US" sz="2800">
                <a:solidFill>
                  <a:schemeClr val="bg2">
                    <a:lumMod val="50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45" name="Rectangle 118">
              <a:extLst>
                <a:ext uri="{FF2B5EF4-FFF2-40B4-BE49-F238E27FC236}">
                  <a16:creationId xmlns:a16="http://schemas.microsoft.com/office/drawing/2014/main" id="{A3ADF461-C72D-4E1B-8766-F8CCC0F48406}"/>
                </a:ext>
              </a:extLst>
            </p:cNvPr>
            <p:cNvSpPr/>
            <p:nvPr/>
          </p:nvSpPr>
          <p:spPr>
            <a:xfrm>
              <a:off x="2167427" y="10309630"/>
              <a:ext cx="4347675" cy="425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828434"/>
              <a:r>
                <a:rPr lang="pt-BR" sz="3600" b="1" dirty="0">
                  <a:ea typeface="Roboto Medium" panose="02000000000000000000" pitchFamily="2" charset="0"/>
                  <a:cs typeface="Poppins" pitchFamily="2" charset="77"/>
                </a:rPr>
                <a:t>Resolução SES </a:t>
              </a:r>
              <a:r>
                <a:rPr lang="pt-BR" sz="3600" b="1" dirty="0" smtClean="0">
                  <a:ea typeface="Roboto Medium" panose="02000000000000000000" pitchFamily="2" charset="0"/>
                  <a:cs typeface="Poppins" pitchFamily="2" charset="77"/>
                </a:rPr>
                <a:t>n° 9.027</a:t>
              </a:r>
              <a:endParaRPr lang="pt-BR" sz="3600" b="1" dirty="0">
                <a:ea typeface="Roboto Medium" panose="02000000000000000000" pitchFamily="2" charset="0"/>
                <a:cs typeface="Poppins" pitchFamily="2" charset="77"/>
              </a:endParaRPr>
            </a:p>
          </p:txBody>
        </p:sp>
      </p:grpSp>
      <p:sp>
        <p:nvSpPr>
          <p:cNvPr id="46" name="Rectangle 121">
            <a:extLst>
              <a:ext uri="{FF2B5EF4-FFF2-40B4-BE49-F238E27FC236}">
                <a16:creationId xmlns:a16="http://schemas.microsoft.com/office/drawing/2014/main" id="{B486DF11-F86A-4792-B9F6-A407B975F1EE}"/>
              </a:ext>
            </a:extLst>
          </p:cNvPr>
          <p:cNvSpPr/>
          <p:nvPr/>
        </p:nvSpPr>
        <p:spPr>
          <a:xfrm flipH="1">
            <a:off x="10955716" y="9085345"/>
            <a:ext cx="3013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/>
            <a:r>
              <a:rPr lang="pt-BR" sz="3600">
                <a:ea typeface="Roboto Medium" panose="02000000000000000000" pitchFamily="2" charset="0"/>
                <a:cs typeface="Poppins" pitchFamily="2" charset="77"/>
              </a:rPr>
              <a:t>Assinatura do </a:t>
            </a:r>
            <a:r>
              <a:rPr lang="pt-BR" sz="3600" b="1">
                <a:ea typeface="Roboto Medium" panose="02000000000000000000" pitchFamily="2" charset="0"/>
                <a:cs typeface="Poppins" pitchFamily="2" charset="77"/>
              </a:rPr>
              <a:t>Termo de Compromisso </a:t>
            </a:r>
          </a:p>
        </p:txBody>
      </p:sp>
      <p:sp>
        <p:nvSpPr>
          <p:cNvPr id="47" name="Rectangle 127">
            <a:extLst>
              <a:ext uri="{FF2B5EF4-FFF2-40B4-BE49-F238E27FC236}">
                <a16:creationId xmlns:a16="http://schemas.microsoft.com/office/drawing/2014/main" id="{E01480E7-FFD7-40F5-B573-A3D940198175}"/>
              </a:ext>
            </a:extLst>
          </p:cNvPr>
          <p:cNvSpPr/>
          <p:nvPr/>
        </p:nvSpPr>
        <p:spPr>
          <a:xfrm>
            <a:off x="2638736" y="5457346"/>
            <a:ext cx="4869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828434"/>
            <a:r>
              <a:rPr lang="pt-BR" sz="3600" b="1">
                <a:ea typeface="Roboto Medium" panose="02000000000000000000" pitchFamily="2" charset="0"/>
                <a:cs typeface="Poppins" pitchFamily="2" charset="77"/>
              </a:rPr>
              <a:t>Preenchimento Formulários SES</a:t>
            </a:r>
          </a:p>
        </p:txBody>
      </p:sp>
      <p:sp>
        <p:nvSpPr>
          <p:cNvPr id="48" name="Rectangle 130">
            <a:extLst>
              <a:ext uri="{FF2B5EF4-FFF2-40B4-BE49-F238E27FC236}">
                <a16:creationId xmlns:a16="http://schemas.microsoft.com/office/drawing/2014/main" id="{7ACD5061-1BEF-4B3C-8BD9-431C30A5FD8C}"/>
              </a:ext>
            </a:extLst>
          </p:cNvPr>
          <p:cNvSpPr/>
          <p:nvPr/>
        </p:nvSpPr>
        <p:spPr>
          <a:xfrm>
            <a:off x="4220308" y="2124439"/>
            <a:ext cx="57244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828434"/>
            <a:r>
              <a:rPr lang="pt-BR" sz="3600">
                <a:ea typeface="Roboto Medium" panose="02000000000000000000" pitchFamily="2" charset="0"/>
                <a:cs typeface="Poppins" pitchFamily="2" charset="77"/>
              </a:rPr>
              <a:t>Definição do </a:t>
            </a:r>
            <a:r>
              <a:rPr lang="pt-BR" sz="3600" b="1">
                <a:ea typeface="Roboto Medium" panose="02000000000000000000" pitchFamily="2" charset="0"/>
                <a:cs typeface="Poppins" pitchFamily="2" charset="77"/>
              </a:rPr>
              <a:t>Plano de Transposição e Transferência </a:t>
            </a:r>
            <a:r>
              <a:rPr lang="pt-BR" sz="3600">
                <a:ea typeface="Roboto Medium" panose="02000000000000000000" pitchFamily="2" charset="0"/>
                <a:cs typeface="Poppins" pitchFamily="2" charset="77"/>
              </a:rPr>
              <a:t>para utilização do saldo </a:t>
            </a:r>
          </a:p>
        </p:txBody>
      </p:sp>
      <p:sp>
        <p:nvSpPr>
          <p:cNvPr id="49" name="Freeform 13">
            <a:extLst>
              <a:ext uri="{FF2B5EF4-FFF2-40B4-BE49-F238E27FC236}">
                <a16:creationId xmlns:a16="http://schemas.microsoft.com/office/drawing/2014/main" id="{0E1F0BC5-B450-4AB8-959F-79904DD83848}"/>
              </a:ext>
            </a:extLst>
          </p:cNvPr>
          <p:cNvSpPr>
            <a:spLocks/>
          </p:cNvSpPr>
          <p:nvPr/>
        </p:nvSpPr>
        <p:spPr bwMode="auto">
          <a:xfrm>
            <a:off x="13610487" y="5367267"/>
            <a:ext cx="2273810" cy="1967026"/>
          </a:xfrm>
          <a:custGeom>
            <a:avLst/>
            <a:gdLst>
              <a:gd name="T0" fmla="*/ 2774 w 2774"/>
              <a:gd name="T1" fmla="*/ 2398 h 2398"/>
              <a:gd name="T2" fmla="*/ 0 w 2774"/>
              <a:gd name="T3" fmla="*/ 1249 h 2398"/>
              <a:gd name="T4" fmla="*/ 1248 w 2774"/>
              <a:gd name="T5" fmla="*/ 0 h 2398"/>
              <a:gd name="T6" fmla="*/ 2774 w 2774"/>
              <a:gd name="T7" fmla="*/ 632 h 2398"/>
              <a:gd name="T8" fmla="*/ 2774 w 2774"/>
              <a:gd name="T9" fmla="*/ 2398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2774" y="2398"/>
                </a:moveTo>
                <a:cubicBezTo>
                  <a:pt x="1734" y="2398"/>
                  <a:pt x="735" y="1985"/>
                  <a:pt x="0" y="1249"/>
                </a:cubicBezTo>
                <a:lnTo>
                  <a:pt x="1248" y="0"/>
                </a:lnTo>
                <a:cubicBezTo>
                  <a:pt x="1653" y="405"/>
                  <a:pt x="2202" y="632"/>
                  <a:pt x="2774" y="632"/>
                </a:cubicBezTo>
                <a:lnTo>
                  <a:pt x="2774" y="2398"/>
                </a:lnTo>
                <a:close/>
              </a:path>
            </a:pathLst>
          </a:custGeom>
          <a:solidFill>
            <a:srgbClr val="C4B200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 Medium" panose="02000000000000000000" pitchFamily="2" charset="0"/>
              </a:rPr>
              <a:t>07</a:t>
            </a:r>
          </a:p>
        </p:txBody>
      </p:sp>
      <p:grpSp>
        <p:nvGrpSpPr>
          <p:cNvPr id="50" name="Group 83">
            <a:extLst>
              <a:ext uri="{FF2B5EF4-FFF2-40B4-BE49-F238E27FC236}">
                <a16:creationId xmlns:a16="http://schemas.microsoft.com/office/drawing/2014/main" id="{15B2A1D1-7B5C-4920-B9A1-16BF056D483E}"/>
              </a:ext>
            </a:extLst>
          </p:cNvPr>
          <p:cNvGrpSpPr/>
          <p:nvPr/>
        </p:nvGrpSpPr>
        <p:grpSpPr>
          <a:xfrm rot="16200000" flipV="1">
            <a:off x="14226885" y="8777974"/>
            <a:ext cx="3272523" cy="850870"/>
            <a:chOff x="1519580" y="4721737"/>
            <a:chExt cx="528256" cy="749306"/>
          </a:xfrm>
          <a:solidFill>
            <a:srgbClr val="FFFFFF">
              <a:lumMod val="85000"/>
            </a:srgbClr>
          </a:solidFill>
        </p:grpSpPr>
        <p:sp>
          <p:nvSpPr>
            <p:cNvPr id="51" name="Oval 84">
              <a:extLst>
                <a:ext uri="{FF2B5EF4-FFF2-40B4-BE49-F238E27FC236}">
                  <a16:creationId xmlns:a16="http://schemas.microsoft.com/office/drawing/2014/main" id="{41D3CE43-5546-432E-95B5-A580DFBCF0F1}"/>
                </a:ext>
              </a:extLst>
            </p:cNvPr>
            <p:cNvSpPr/>
            <p:nvPr/>
          </p:nvSpPr>
          <p:spPr>
            <a:xfrm>
              <a:off x="2002540" y="5369487"/>
              <a:ext cx="45296" cy="101556"/>
            </a:xfrm>
            <a:prstGeom prst="ellipse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52" name="Connector: Elbow 88">
              <a:extLst>
                <a:ext uri="{FF2B5EF4-FFF2-40B4-BE49-F238E27FC236}">
                  <a16:creationId xmlns:a16="http://schemas.microsoft.com/office/drawing/2014/main" id="{75F377F0-E85E-40B8-96EA-AC72856D0B16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>
              <a:off x="1519580" y="4721737"/>
              <a:ext cx="482959" cy="698528"/>
            </a:xfrm>
            <a:prstGeom prst="bentConnector3">
              <a:avLst>
                <a:gd name="adj1" fmla="val -1021"/>
              </a:avLst>
            </a:prstGeom>
            <a:grp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53" name="Rectangle 124">
            <a:extLst>
              <a:ext uri="{FF2B5EF4-FFF2-40B4-BE49-F238E27FC236}">
                <a16:creationId xmlns:a16="http://schemas.microsoft.com/office/drawing/2014/main" id="{AA134BBE-57BF-408A-9F25-69B5278B1E72}"/>
              </a:ext>
            </a:extLst>
          </p:cNvPr>
          <p:cNvSpPr/>
          <p:nvPr/>
        </p:nvSpPr>
        <p:spPr>
          <a:xfrm flipH="1">
            <a:off x="16549446" y="9898519"/>
            <a:ext cx="4488783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1828434"/>
            <a:r>
              <a:rPr lang="pt-BR" sz="3600" b="1" dirty="0">
                <a:ea typeface="Roboto Medium"/>
                <a:cs typeface="Poppins"/>
              </a:rPr>
              <a:t>Encaminhamento da comprovação </a:t>
            </a:r>
            <a:r>
              <a:rPr lang="pt-BR" sz="3600" dirty="0">
                <a:ea typeface="Roboto Medium"/>
                <a:cs typeface="Poppins"/>
              </a:rPr>
              <a:t>para a SES no SEI! ou SIGRES (indicadores).</a:t>
            </a:r>
            <a:endParaRPr lang="pt-BR" sz="3600" dirty="0"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54" name="Freeform 11">
            <a:extLst>
              <a:ext uri="{FF2B5EF4-FFF2-40B4-BE49-F238E27FC236}">
                <a16:creationId xmlns:a16="http://schemas.microsoft.com/office/drawing/2014/main" id="{ECE5BDBA-843C-4062-ACF7-825E6EE9FF56}"/>
              </a:ext>
            </a:extLst>
          </p:cNvPr>
          <p:cNvSpPr>
            <a:spLocks/>
          </p:cNvSpPr>
          <p:nvPr/>
        </p:nvSpPr>
        <p:spPr bwMode="auto">
          <a:xfrm>
            <a:off x="16023315" y="5367267"/>
            <a:ext cx="2273810" cy="1967026"/>
          </a:xfrm>
          <a:custGeom>
            <a:avLst/>
            <a:gdLst>
              <a:gd name="T0" fmla="*/ 2774 w 2774"/>
              <a:gd name="T1" fmla="*/ 1249 h 2398"/>
              <a:gd name="T2" fmla="*/ 0 w 2774"/>
              <a:gd name="T3" fmla="*/ 2398 h 2398"/>
              <a:gd name="T4" fmla="*/ 0 w 2774"/>
              <a:gd name="T5" fmla="*/ 632 h 2398"/>
              <a:gd name="T6" fmla="*/ 1526 w 2774"/>
              <a:gd name="T7" fmla="*/ 0 h 2398"/>
              <a:gd name="T8" fmla="*/ 2774 w 2774"/>
              <a:gd name="T9" fmla="*/ 1249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2774" y="1249"/>
                </a:moveTo>
                <a:cubicBezTo>
                  <a:pt x="2038" y="1985"/>
                  <a:pt x="1040" y="2398"/>
                  <a:pt x="0" y="2398"/>
                </a:cubicBezTo>
                <a:lnTo>
                  <a:pt x="0" y="632"/>
                </a:lnTo>
                <a:cubicBezTo>
                  <a:pt x="572" y="632"/>
                  <a:pt x="1121" y="405"/>
                  <a:pt x="1526" y="0"/>
                </a:cubicBezTo>
                <a:lnTo>
                  <a:pt x="2774" y="1249"/>
                </a:lnTo>
                <a:close/>
              </a:path>
            </a:pathLst>
          </a:custGeom>
          <a:solidFill>
            <a:srgbClr val="F8AE4D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365760" bIns="45720" numCol="1" anchor="ctr" anchorCtr="0" compatLnSpc="1">
            <a:prstTxWarp prst="textNoShape">
              <a:avLst/>
            </a:prstTxWarp>
          </a:bodyPr>
          <a:lstStyle/>
          <a:p>
            <a:pPr algn="ctr" defTabSz="1828434"/>
            <a:r>
              <a:rPr lang="en-US" sz="3600">
                <a:solidFill>
                  <a:srgbClr val="FFFFFF"/>
                </a:solidFill>
                <a:ea typeface="Roboto Medium" panose="02000000000000000000" pitchFamily="2" charset="0"/>
              </a:rPr>
              <a:t>08</a:t>
            </a:r>
          </a:p>
        </p:txBody>
      </p:sp>
      <p:grpSp>
        <p:nvGrpSpPr>
          <p:cNvPr id="55" name="Group 80">
            <a:extLst>
              <a:ext uri="{FF2B5EF4-FFF2-40B4-BE49-F238E27FC236}">
                <a16:creationId xmlns:a16="http://schemas.microsoft.com/office/drawing/2014/main" id="{7FCEE010-6006-4038-B18B-DE3E1860149F}"/>
              </a:ext>
            </a:extLst>
          </p:cNvPr>
          <p:cNvGrpSpPr/>
          <p:nvPr/>
        </p:nvGrpSpPr>
        <p:grpSpPr>
          <a:xfrm rot="16200000" flipV="1">
            <a:off x="17090960" y="6905940"/>
            <a:ext cx="628546" cy="1411124"/>
            <a:chOff x="1674896" y="4702311"/>
            <a:chExt cx="353285" cy="768732"/>
          </a:xfrm>
          <a:solidFill>
            <a:srgbClr val="FFFFFF">
              <a:lumMod val="85000"/>
            </a:srgbClr>
          </a:solidFill>
        </p:grpSpPr>
        <p:sp>
          <p:nvSpPr>
            <p:cNvPr id="56" name="Oval 81">
              <a:extLst>
                <a:ext uri="{FF2B5EF4-FFF2-40B4-BE49-F238E27FC236}">
                  <a16:creationId xmlns:a16="http://schemas.microsoft.com/office/drawing/2014/main" id="{7846CE2F-7973-4050-BFA1-546C9F752DD0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57" name="Connector: Elbow 84">
              <a:extLst>
                <a:ext uri="{FF2B5EF4-FFF2-40B4-BE49-F238E27FC236}">
                  <a16:creationId xmlns:a16="http://schemas.microsoft.com/office/drawing/2014/main" id="{AF36189E-214F-493D-BA38-1E04C94461C7}"/>
                </a:ext>
              </a:extLst>
            </p:cNvPr>
            <p:cNvCxnSpPr>
              <a:cxnSpLocks/>
              <a:endCxn id="56" idx="2"/>
            </p:cNvCxnSpPr>
            <p:nvPr/>
          </p:nvCxnSpPr>
          <p:spPr>
            <a:xfrm rot="5400000" flipV="1">
              <a:off x="1438297" y="4938910"/>
              <a:ext cx="710980" cy="237782"/>
            </a:xfrm>
            <a:prstGeom prst="bentConnector2">
              <a:avLst/>
            </a:prstGeom>
            <a:grp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58" name="Rectangle 124">
            <a:extLst>
              <a:ext uri="{FF2B5EF4-FFF2-40B4-BE49-F238E27FC236}">
                <a16:creationId xmlns:a16="http://schemas.microsoft.com/office/drawing/2014/main" id="{863E24CE-2C65-46BE-B9DF-A568CD2628C3}"/>
              </a:ext>
            </a:extLst>
          </p:cNvPr>
          <p:cNvSpPr/>
          <p:nvPr/>
        </p:nvSpPr>
        <p:spPr>
          <a:xfrm flipH="1">
            <a:off x="18216804" y="7429501"/>
            <a:ext cx="5117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/>
            <a:r>
              <a:rPr lang="pt-BR" sz="3600">
                <a:ea typeface="Roboto Medium" panose="02000000000000000000" pitchFamily="2" charset="0"/>
                <a:cs typeface="Poppins" pitchFamily="2" charset="77"/>
              </a:rPr>
              <a:t>Município/Consórcio </a:t>
            </a:r>
            <a:r>
              <a:rPr lang="pt-BR" sz="3600" b="1">
                <a:ea typeface="Roboto Medium" panose="02000000000000000000" pitchFamily="2" charset="0"/>
                <a:cs typeface="Poppins" pitchFamily="2" charset="77"/>
              </a:rPr>
              <a:t>apto a executar o recurso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17649251" y="435220"/>
            <a:ext cx="6512010" cy="1741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0" name="Group 122">
            <a:extLst>
              <a:ext uri="{FF2B5EF4-FFF2-40B4-BE49-F238E27FC236}">
                <a16:creationId xmlns:a16="http://schemas.microsoft.com/office/drawing/2014/main" id="{6CC38870-A619-4614-898D-7518C1CED5C0}"/>
              </a:ext>
            </a:extLst>
          </p:cNvPr>
          <p:cNvGrpSpPr/>
          <p:nvPr/>
        </p:nvGrpSpPr>
        <p:grpSpPr>
          <a:xfrm flipH="1">
            <a:off x="13793184" y="1848121"/>
            <a:ext cx="7876055" cy="3135593"/>
            <a:chOff x="2341324" y="9415242"/>
            <a:chExt cx="7479383" cy="3135593"/>
          </a:xfrm>
        </p:grpSpPr>
        <p:sp>
          <p:nvSpPr>
            <p:cNvPr id="61" name="TextBox 123">
              <a:extLst>
                <a:ext uri="{FF2B5EF4-FFF2-40B4-BE49-F238E27FC236}">
                  <a16:creationId xmlns:a16="http://schemas.microsoft.com/office/drawing/2014/main" id="{B221213B-C0F7-49C3-B756-75E603F4478A}"/>
                </a:ext>
              </a:extLst>
            </p:cNvPr>
            <p:cNvSpPr txBox="1"/>
            <p:nvPr/>
          </p:nvSpPr>
          <p:spPr>
            <a:xfrm>
              <a:off x="2341324" y="12027615"/>
              <a:ext cx="4200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434"/>
              <a:endParaRPr lang="en-US" sz="2800">
                <a:solidFill>
                  <a:schemeClr val="bg2">
                    <a:lumMod val="50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2" name="Rectangle 124">
              <a:extLst>
                <a:ext uri="{FF2B5EF4-FFF2-40B4-BE49-F238E27FC236}">
                  <a16:creationId xmlns:a16="http://schemas.microsoft.com/office/drawing/2014/main" id="{ED51F642-41A8-4FC3-8ED9-F9FBC9E780FC}"/>
                </a:ext>
              </a:extLst>
            </p:cNvPr>
            <p:cNvSpPr/>
            <p:nvPr/>
          </p:nvSpPr>
          <p:spPr>
            <a:xfrm>
              <a:off x="6063031" y="9415242"/>
              <a:ext cx="3757676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828434"/>
              <a:r>
                <a:rPr lang="pt-BR" sz="3600" b="1">
                  <a:ea typeface="Roboto Medium" panose="02000000000000000000" pitchFamily="2" charset="0"/>
                  <a:cs typeface="Poppins" pitchFamily="2" charset="77"/>
                </a:rPr>
                <a:t>Município realiza:</a:t>
              </a:r>
            </a:p>
            <a:p>
              <a:pPr marL="540000" indent="-360000" defTabSz="1828434">
                <a:buFont typeface="Wingdings" panose="05000000000000000000" pitchFamily="2" charset="2"/>
                <a:buChar char="§"/>
              </a:pPr>
              <a:r>
                <a:rPr lang="pt-BR" sz="3200">
                  <a:ea typeface="Roboto Medium" panose="02000000000000000000" pitchFamily="2" charset="0"/>
                  <a:cs typeface="Poppins" pitchFamily="2" charset="77"/>
                </a:rPr>
                <a:t>Ciência ao CMS;</a:t>
              </a:r>
            </a:p>
            <a:p>
              <a:pPr marL="540000" indent="-360000" defTabSz="1828434">
                <a:buFont typeface="Wingdings" panose="05000000000000000000" pitchFamily="2" charset="2"/>
                <a:buChar char="§"/>
              </a:pPr>
              <a:r>
                <a:rPr lang="pt-BR" sz="3200">
                  <a:ea typeface="Roboto Medium" panose="02000000000000000000" pitchFamily="2" charset="0"/>
                  <a:cs typeface="Poppins" pitchFamily="2" charset="77"/>
                </a:rPr>
                <a:t>Inclusão na PAS;</a:t>
              </a:r>
            </a:p>
            <a:p>
              <a:pPr marL="540000" indent="-360000" defTabSz="1828434">
                <a:buFont typeface="Wingdings" panose="05000000000000000000" pitchFamily="2" charset="2"/>
                <a:buChar char="§"/>
              </a:pPr>
              <a:r>
                <a:rPr lang="pt-BR" sz="3200">
                  <a:ea typeface="Roboto Medium" panose="02000000000000000000" pitchFamily="2" charset="0"/>
                  <a:cs typeface="Poppins" pitchFamily="2" charset="77"/>
                </a:rPr>
                <a:t>Inclusão na LOA.</a:t>
              </a:r>
            </a:p>
          </p:txBody>
        </p:sp>
      </p:grpSp>
      <p:sp>
        <p:nvSpPr>
          <p:cNvPr id="66" name="Rectangle 124">
            <a:extLst>
              <a:ext uri="{FF2B5EF4-FFF2-40B4-BE49-F238E27FC236}">
                <a16:creationId xmlns:a16="http://schemas.microsoft.com/office/drawing/2014/main" id="{ED51F642-41A8-4FC3-8ED9-F9FBC9E780FC}"/>
              </a:ext>
            </a:extLst>
          </p:cNvPr>
          <p:cNvSpPr/>
          <p:nvPr/>
        </p:nvSpPr>
        <p:spPr>
          <a:xfrm flipH="1">
            <a:off x="17649250" y="1872965"/>
            <a:ext cx="65293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/>
            <a:r>
              <a:rPr lang="pt-BR" sz="3600" b="1">
                <a:ea typeface="Roboto Medium" panose="02000000000000000000" pitchFamily="2" charset="0"/>
                <a:cs typeface="Poppins" pitchFamily="2" charset="77"/>
              </a:rPr>
              <a:t>Consórcio realiza:</a:t>
            </a:r>
          </a:p>
          <a:p>
            <a:pPr marL="540000" indent="-360000" defTabSz="1828434">
              <a:buFont typeface="Arial" panose="020B0604020202020204" pitchFamily="34" charset="0"/>
              <a:buChar char="•"/>
            </a:pPr>
            <a:r>
              <a:rPr lang="pt-BR" sz="3200">
                <a:ea typeface="Roboto Medium" panose="02000000000000000000" pitchFamily="2" charset="0"/>
                <a:cs typeface="Poppins" pitchFamily="2" charset="77"/>
              </a:rPr>
              <a:t>Ciência ao CMS do município sede;</a:t>
            </a:r>
          </a:p>
          <a:p>
            <a:pPr marL="540000" indent="-360000" defTabSz="1828434">
              <a:buFont typeface="Arial" panose="020B0604020202020204" pitchFamily="34" charset="0"/>
              <a:buChar char="•"/>
            </a:pPr>
            <a:r>
              <a:rPr lang="pt-BR" sz="3200">
                <a:ea typeface="Roboto Medium" panose="02000000000000000000" pitchFamily="2" charset="0"/>
                <a:cs typeface="Poppins" pitchFamily="2" charset="77"/>
              </a:rPr>
              <a:t>Inclusão na AG e no orçamento do Consórcio.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18793838" y="12007737"/>
            <a:ext cx="4941651" cy="1533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Rectangle 115">
            <a:extLst>
              <a:ext uri="{FF2B5EF4-FFF2-40B4-BE49-F238E27FC236}">
                <a16:creationId xmlns:a16="http://schemas.microsoft.com/office/drawing/2014/main" id="{5B03ECEC-01CB-4229-9FF9-CF4A75DA6B49}"/>
              </a:ext>
            </a:extLst>
          </p:cNvPr>
          <p:cNvSpPr/>
          <p:nvPr/>
        </p:nvSpPr>
        <p:spPr>
          <a:xfrm>
            <a:off x="976209" y="11838780"/>
            <a:ext cx="4542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828434"/>
            <a:r>
              <a:rPr lang="en-US" sz="3600" b="1" err="1">
                <a:ea typeface="Roboto Medium" panose="02000000000000000000" pitchFamily="2" charset="0"/>
                <a:cs typeface="Poppins" pitchFamily="2" charset="77"/>
              </a:rPr>
              <a:t>Decreto</a:t>
            </a:r>
            <a:r>
              <a:rPr lang="en-US" sz="3600" b="1">
                <a:ea typeface="Roboto Medium" panose="02000000000000000000" pitchFamily="2" charset="0"/>
                <a:cs typeface="Poppins" pitchFamily="2" charset="77"/>
              </a:rPr>
              <a:t> nº </a:t>
            </a:r>
            <a:r>
              <a:rPr lang="pt-BR" sz="3600" b="1" i="0" u="none" strike="noStrike">
                <a:solidFill>
                  <a:srgbClr val="191D27"/>
                </a:solidFill>
                <a:effectLst/>
              </a:rPr>
              <a:t>48.671/23</a:t>
            </a:r>
            <a:endParaRPr lang="en-US" sz="3600">
              <a:ea typeface="Roboto Medium" panose="02000000000000000000" pitchFamily="2" charset="0"/>
              <a:cs typeface="Poppins" pitchFamily="2" charset="77"/>
            </a:endParaRPr>
          </a:p>
        </p:txBody>
      </p:sp>
      <p:grpSp>
        <p:nvGrpSpPr>
          <p:cNvPr id="69" name="Group 92">
            <a:extLst>
              <a:ext uri="{FF2B5EF4-FFF2-40B4-BE49-F238E27FC236}">
                <a16:creationId xmlns:a16="http://schemas.microsoft.com/office/drawing/2014/main" id="{5F50CB0F-2278-4F3D-8845-27491D6B625F}"/>
              </a:ext>
            </a:extLst>
          </p:cNvPr>
          <p:cNvGrpSpPr/>
          <p:nvPr/>
        </p:nvGrpSpPr>
        <p:grpSpPr>
          <a:xfrm flipV="1">
            <a:off x="3574606" y="10839671"/>
            <a:ext cx="666686" cy="968883"/>
            <a:chOff x="1519581" y="4721742"/>
            <a:chExt cx="508600" cy="749301"/>
          </a:xfrm>
          <a:solidFill>
            <a:srgbClr val="FFFFFF">
              <a:lumMod val="85000"/>
            </a:srgbClr>
          </a:solidFill>
        </p:grpSpPr>
        <p:sp>
          <p:nvSpPr>
            <p:cNvPr id="70" name="Oval 93">
              <a:extLst>
                <a:ext uri="{FF2B5EF4-FFF2-40B4-BE49-F238E27FC236}">
                  <a16:creationId xmlns:a16="http://schemas.microsoft.com/office/drawing/2014/main" id="{B4E9FFCA-B6F8-4591-8473-0ED3AC201FE5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71" name="Connector: Elbow 108">
              <a:extLst>
                <a:ext uri="{FF2B5EF4-FFF2-40B4-BE49-F238E27FC236}">
                  <a16:creationId xmlns:a16="http://schemas.microsoft.com/office/drawing/2014/main" id="{4DF3D926-688F-4E66-BECD-EB2A7464EAAE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grp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72" name="Group 86">
            <a:extLst>
              <a:ext uri="{FF2B5EF4-FFF2-40B4-BE49-F238E27FC236}">
                <a16:creationId xmlns:a16="http://schemas.microsoft.com/office/drawing/2014/main" id="{FFD918D9-6421-4359-B64B-DD7B74A69F8D}"/>
              </a:ext>
            </a:extLst>
          </p:cNvPr>
          <p:cNvGrpSpPr/>
          <p:nvPr/>
        </p:nvGrpSpPr>
        <p:grpSpPr>
          <a:xfrm rot="5400000">
            <a:off x="12691995" y="2994069"/>
            <a:ext cx="897553" cy="1030900"/>
            <a:chOff x="1519581" y="4721742"/>
            <a:chExt cx="508600" cy="749301"/>
          </a:xfrm>
          <a:solidFill>
            <a:srgbClr val="FFFFFF">
              <a:lumMod val="85000"/>
            </a:srgbClr>
          </a:solidFill>
        </p:grpSpPr>
        <p:sp>
          <p:nvSpPr>
            <p:cNvPr id="73" name="Oval 87">
              <a:extLst>
                <a:ext uri="{FF2B5EF4-FFF2-40B4-BE49-F238E27FC236}">
                  <a16:creationId xmlns:a16="http://schemas.microsoft.com/office/drawing/2014/main" id="{BF7316DD-3E43-48E7-ADDB-70CF1357DBF8}"/>
                </a:ext>
              </a:extLst>
            </p:cNvPr>
            <p:cNvSpPr/>
            <p:nvPr/>
          </p:nvSpPr>
          <p:spPr>
            <a:xfrm>
              <a:off x="1912678" y="5355540"/>
              <a:ext cx="115503" cy="115503"/>
            </a:xfrm>
            <a:prstGeom prst="ellipse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74" name="Connector: Elbow 92">
              <a:extLst>
                <a:ext uri="{FF2B5EF4-FFF2-40B4-BE49-F238E27FC236}">
                  <a16:creationId xmlns:a16="http://schemas.microsoft.com/office/drawing/2014/main" id="{77F9F722-2BAA-4BCA-94EB-1D8EA405730D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 rot="16200000" flipH="1">
              <a:off x="1370355" y="4870968"/>
              <a:ext cx="691549" cy="393098"/>
            </a:xfrm>
            <a:prstGeom prst="bentConnector2">
              <a:avLst/>
            </a:prstGeom>
            <a:grp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75" name="Imagem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5373" y="5198071"/>
            <a:ext cx="874827" cy="823118"/>
          </a:xfrm>
          <a:prstGeom prst="rect">
            <a:avLst/>
          </a:prstGeom>
        </p:spPr>
      </p:pic>
      <p:sp>
        <p:nvSpPr>
          <p:cNvPr id="76" name="Rectangle 124">
            <a:extLst>
              <a:ext uri="{FF2B5EF4-FFF2-40B4-BE49-F238E27FC236}">
                <a16:creationId xmlns:a16="http://schemas.microsoft.com/office/drawing/2014/main" id="{863E24CE-2C65-46BE-B9DF-A568CD2628C3}"/>
              </a:ext>
            </a:extLst>
          </p:cNvPr>
          <p:cNvSpPr/>
          <p:nvPr/>
        </p:nvSpPr>
        <p:spPr>
          <a:xfrm flipH="1">
            <a:off x="19522286" y="5169938"/>
            <a:ext cx="51179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/>
            <a:r>
              <a:rPr lang="pt-BR" sz="4400" b="1">
                <a:solidFill>
                  <a:srgbClr val="DE4040"/>
                </a:solidFill>
                <a:ea typeface="Roboto Medium" panose="02000000000000000000" pitchFamily="2" charset="0"/>
                <a:cs typeface="Poppins" pitchFamily="2" charset="77"/>
              </a:rPr>
              <a:t>Até 30/11/23</a:t>
            </a:r>
          </a:p>
        </p:txBody>
      </p:sp>
    </p:spTree>
    <p:extLst>
      <p:ext uri="{BB962C8B-B14F-4D97-AF65-F5344CB8AC3E}">
        <p14:creationId xmlns:p14="http://schemas.microsoft.com/office/powerpoint/2010/main" val="27316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2d769c-c15d-4c1a-8730-966463c69d30" xsi:nil="true"/>
    <lcf76f155ced4ddcb4097134ff3c332f xmlns="507dbb92-50c6-407a-8e90-c408f17556c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F800BA51F0C114BA563F8D1A1D84781" ma:contentTypeVersion="11" ma:contentTypeDescription="Crie um novo documento." ma:contentTypeScope="" ma:versionID="965e950d803cf13103a07e8c9abac12b">
  <xsd:schema xmlns:xsd="http://www.w3.org/2001/XMLSchema" xmlns:xs="http://www.w3.org/2001/XMLSchema" xmlns:p="http://schemas.microsoft.com/office/2006/metadata/properties" xmlns:ns2="507dbb92-50c6-407a-8e90-c408f17556c2" xmlns:ns3="932d769c-c15d-4c1a-8730-966463c69d30" targetNamespace="http://schemas.microsoft.com/office/2006/metadata/properties" ma:root="true" ma:fieldsID="6b17da074a09c2d96ed077f6963b4eba" ns2:_="" ns3:_="">
    <xsd:import namespace="507dbb92-50c6-407a-8e90-c408f17556c2"/>
    <xsd:import namespace="932d769c-c15d-4c1a-8730-966463c69d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dbb92-50c6-407a-8e90-c408f1755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917d32f3-4fa4-4f5b-a8d0-62dbd3d265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d769c-c15d-4c1a-8730-966463c69d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b240765-4328-46e7-ad0e-31e6e276232b}" ma:internalName="TaxCatchAll" ma:showField="CatchAllData" ma:web="932d769c-c15d-4c1a-8730-966463c69d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35050A-2876-447B-9992-66199B7C9204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507dbb92-50c6-407a-8e90-c408f17556c2"/>
    <ds:schemaRef ds:uri="http://schemas.microsoft.com/office/infopath/2007/PartnerControls"/>
    <ds:schemaRef ds:uri="http://purl.org/dc/dcmitype/"/>
    <ds:schemaRef ds:uri="932d769c-c15d-4c1a-8730-966463c69d30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967FA6B-8427-49C1-AB32-00C2AA3348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1B173-5F74-4ED8-9CEE-246A578BACFF}">
  <ds:schemaRefs>
    <ds:schemaRef ds:uri="507dbb92-50c6-407a-8e90-c408f17556c2"/>
    <ds:schemaRef ds:uri="932d769c-c15d-4c1a-8730-966463c69d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1525</Words>
  <Application>Microsoft Office PowerPoint</Application>
  <PresentationFormat>Personalizar</PresentationFormat>
  <Paragraphs>181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Lato Light</vt:lpstr>
      <vt:lpstr>Poppins</vt:lpstr>
      <vt:lpstr>Roboto Medium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Deise Meireles</dc:creator>
  <cp:lastModifiedBy>Bruna Taveira Nogueira</cp:lastModifiedBy>
  <cp:revision>222</cp:revision>
  <dcterms:created xsi:type="dcterms:W3CDTF">2022-03-07T14:29:25Z</dcterms:created>
  <dcterms:modified xsi:type="dcterms:W3CDTF">2023-10-10T18:14:40Z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0x0101002F800BA51F0C114BA563F8D1A1D84781</vt:lpwstr>
  </property>
  <property fmtid="{D5CDD505-2E9C-101B-9397-08002B2CF9AE}" pid="3" name="MediaServiceImageTags">
    <vt:lpwstr/>
  </property>
</Properties>
</file>