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3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6.xml" ContentType="application/vnd.openxmlformats-officedocument.presentationml.notesSlide+xml"/>
  <Override PartName="/ppt/charts/chart2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7.xml" ContentType="application/vnd.openxmlformats-officedocument.presentationml.notesSlide+xml"/>
  <Override PartName="/ppt/charts/chart2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929" r:id="rId2"/>
    <p:sldId id="927" r:id="rId3"/>
    <p:sldId id="928" r:id="rId4"/>
    <p:sldId id="347" r:id="rId5"/>
    <p:sldId id="915" r:id="rId6"/>
    <p:sldId id="914" r:id="rId7"/>
    <p:sldId id="917" r:id="rId8"/>
    <p:sldId id="918" r:id="rId9"/>
    <p:sldId id="919" r:id="rId10"/>
    <p:sldId id="920" r:id="rId11"/>
    <p:sldId id="921" r:id="rId12"/>
    <p:sldId id="922" r:id="rId13"/>
    <p:sldId id="926" r:id="rId14"/>
    <p:sldId id="368" r:id="rId15"/>
    <p:sldId id="266" r:id="rId16"/>
    <p:sldId id="369" r:id="rId17"/>
    <p:sldId id="923" r:id="rId18"/>
    <p:sldId id="924" r:id="rId19"/>
    <p:sldId id="925" r:id="rId20"/>
    <p:sldId id="371" r:id="rId21"/>
    <p:sldId id="349" r:id="rId22"/>
    <p:sldId id="350" r:id="rId23"/>
    <p:sldId id="527" r:id="rId24"/>
    <p:sldId id="528" r:id="rId25"/>
    <p:sldId id="261" r:id="rId26"/>
    <p:sldId id="869" r:id="rId27"/>
    <p:sldId id="883" r:id="rId28"/>
    <p:sldId id="889" r:id="rId29"/>
    <p:sldId id="888" r:id="rId30"/>
    <p:sldId id="890" r:id="rId31"/>
    <p:sldId id="891" r:id="rId32"/>
    <p:sldId id="892" r:id="rId33"/>
    <p:sldId id="886" r:id="rId34"/>
    <p:sldId id="916" r:id="rId35"/>
    <p:sldId id="500" r:id="rId36"/>
    <p:sldId id="538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e Pelissari" initials="DP" lastIdx="1" clrIdx="0">
    <p:extLst>
      <p:ext uri="{19B8F6BF-5375-455C-9EA6-DF929625EA0E}">
        <p15:presenceInfo xmlns:p15="http://schemas.microsoft.com/office/powerpoint/2012/main" userId="Daniele Pelissa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88333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84812" autoAdjust="0"/>
  </p:normalViewPr>
  <p:slideViewPr>
    <p:cSldViewPr snapToGrid="0">
      <p:cViewPr varScale="1">
        <p:scale>
          <a:sx n="61" d="100"/>
          <a:sy n="61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\Documents\Trabalho\Tuberculose\An&#225;lise%20espacial\aumento%20de%20casos\descritivo%20aument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kp%20Marli\C\APRESENTA&#199;&#195;O%20PADRAO%20-%20MAI%202019\BASE_ENCERRA_MAI_2019.xls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\Documents\Trabalho\Tuberculose\An&#225;lise%20espacial\aumento%20de%20casos\descritivo%20aument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\Documents\Trabalho\Tuberculose\An&#225;lise%20espacial\aumento%20de%20casos\descritivo%20aument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kp%20Marli\C\APRESENTA&#199;&#195;O%20PADRAO%20-%20MAI%202019\graficos_novos2_MAI_2019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kp%20Marli\C\APRESENTA&#199;&#195;O%20PADRAO%20-%20MAI%202019\BASE_ENCERRA_MAI_2019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kp%20Marli\C\APRESENTA&#199;&#195;O%20PADRAO%20-%20MAI%202019\BASE_ENCERRA_MAI_2019.xls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e.pelissari\Tuberculose\Vulnerabilidade%20e%20acesso\PPL\Popula&#231;&#227;o%20PPL\Proje&#231;&#227;o%20PPL%20UF_2015_2018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e.pelissari\Tuberculose\aumento%20de%20casos\descritivo%20aument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e.pelissari\Tuberculose\aumento%20de%20casos\descritivo%20aument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\Documents\Trabalho\Tuberculose\Apresenta&#231;&#227;o%20Padr&#227;o\PPL\dados%20ppl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danie\Documents\Trabalho\Tuberculose\An&#225;lise%20espacial\aumento%20de%20casos\descritivo%20aumento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\Documents\Trabalho\Tuberculose\Apresenta&#231;&#227;o%20Padr&#227;o\PPL\dados%20ppl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\Documents\Trabalho\Tuberculose\Apresenta&#231;&#227;o%20Padr&#227;o\PPL\dados%20ppl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\Documents\Trabalho\Tuberculose\Apresenta&#231;&#227;o%20Padr&#227;o\PPL\dados%20ppl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kp%20Marli\C\APRESENTA&#199;&#195;O%20PADRAO%20-%20MAI%202019\BASE_APRESENTACOES_MAI%202019.xls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\Documents\Trabalho\Tuberculose\Apresenta&#231;&#227;o%20Padr&#227;o\PPL\dados%20ppl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\Documents\Trabalho\Tuberculose\Apresenta&#231;&#227;o%20Padr&#227;o\PPL\dados%20ppl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\Documents\Trabalho\Tuberculose\Apresenta&#231;&#227;o%20Padr&#227;o\PPL\dados%20ppl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danie\Documents\Trabalho\Tuberculose\An&#225;lise%20espacial\aumento%20de%20casos\descritivo%20aument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kp%20Marli\C\APRESENTA&#199;&#195;O%20PADRAO%20-%20MAI%202019\BASE_APRESENTACOES_MAI%202019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kp%20Marli\C\APRESENTA&#199;&#195;O%20PADRAO%20-%20MAI%202019\Mortalidade_2017_MAI_19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kp%20Marli\C\APRESENTA&#199;&#195;O%20PADRAO%20-%20MAI%202019\Mortalidade_2017_MAI_19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kp%20Marli\C\APRESENTA&#199;&#195;O%20PADRAO%20-%20MAI%202019\BASE_ENCERRA_MAI_2019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kp%20Marli\C\APRESENTA&#199;&#195;O%20PADRAO%20-%20MAI%202019\BASE_ENCERRA_MAI_2019.xls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kp%20Marli\C\APRESENTA&#199;&#195;O%20PADRAO%20-%20MAI%202019\BASE_ENCERRA_MAI_2019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Incidence rate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Brasil!$A$3:$A$20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Brasil!$X$3:$X$20</c:f>
              <c:numCache>
                <c:formatCode>0.00</c:formatCode>
                <c:ptCount val="18"/>
                <c:pt idx="0">
                  <c:v>42.81094432903086</c:v>
                </c:pt>
                <c:pt idx="1">
                  <c:v>44.381656246335169</c:v>
                </c:pt>
                <c:pt idx="2">
                  <c:v>44.447538468294347</c:v>
                </c:pt>
                <c:pt idx="3">
                  <c:v>42.800177181509895</c:v>
                </c:pt>
                <c:pt idx="4">
                  <c:v>41.868397617290476</c:v>
                </c:pt>
                <c:pt idx="5">
                  <c:v>38.833207558694397</c:v>
                </c:pt>
                <c:pt idx="6">
                  <c:v>39.194733963270593</c:v>
                </c:pt>
                <c:pt idx="7">
                  <c:v>38.986816576647612</c:v>
                </c:pt>
                <c:pt idx="8">
                  <c:v>38.271240066974357</c:v>
                </c:pt>
                <c:pt idx="9">
                  <c:v>37.532107631217123</c:v>
                </c:pt>
                <c:pt idx="10">
                  <c:v>38.171988858655041</c:v>
                </c:pt>
                <c:pt idx="11">
                  <c:v>36.9915886215719</c:v>
                </c:pt>
                <c:pt idx="12">
                  <c:v>35.407844660903415</c:v>
                </c:pt>
                <c:pt idx="13">
                  <c:v>34.536078138016087</c:v>
                </c:pt>
                <c:pt idx="14">
                  <c:v>33.920757965845858</c:v>
                </c:pt>
                <c:pt idx="15">
                  <c:v>33.810889772991572</c:v>
                </c:pt>
                <c:pt idx="16">
                  <c:v>35.315261447183453</c:v>
                </c:pt>
                <c:pt idx="17">
                  <c:v>36.31599621861254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7B-4741-B4A1-67A745D8B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806208"/>
        <c:axId val="191806768"/>
      </c:lineChart>
      <c:lineChart>
        <c:grouping val="standard"/>
        <c:varyColors val="0"/>
        <c:ser>
          <c:idx val="1"/>
          <c:order val="1"/>
          <c:tx>
            <c:v>N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Brasil!$W$3:$W$20</c:f>
              <c:numCache>
                <c:formatCode>General</c:formatCode>
                <c:ptCount val="18"/>
                <c:pt idx="0">
                  <c:v>73800</c:v>
                </c:pt>
                <c:pt idx="1">
                  <c:v>77505</c:v>
                </c:pt>
                <c:pt idx="2">
                  <c:v>78615</c:v>
                </c:pt>
                <c:pt idx="3">
                  <c:v>77717</c:v>
                </c:pt>
                <c:pt idx="4">
                  <c:v>77115</c:v>
                </c:pt>
                <c:pt idx="5">
                  <c:v>72529</c:v>
                </c:pt>
                <c:pt idx="6">
                  <c:v>72124</c:v>
                </c:pt>
                <c:pt idx="7">
                  <c:v>73924</c:v>
                </c:pt>
                <c:pt idx="8">
                  <c:v>73292</c:v>
                </c:pt>
                <c:pt idx="9">
                  <c:v>71586</c:v>
                </c:pt>
                <c:pt idx="10">
                  <c:v>73435</c:v>
                </c:pt>
                <c:pt idx="11">
                  <c:v>71755</c:v>
                </c:pt>
                <c:pt idx="12">
                  <c:v>71192</c:v>
                </c:pt>
                <c:pt idx="13">
                  <c:v>70039</c:v>
                </c:pt>
                <c:pt idx="14">
                  <c:v>69362</c:v>
                </c:pt>
                <c:pt idx="15">
                  <c:v>69689</c:v>
                </c:pt>
                <c:pt idx="16">
                  <c:v>73336</c:v>
                </c:pt>
                <c:pt idx="17">
                  <c:v>75717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7B-4741-B4A1-67A745D8B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807888"/>
        <c:axId val="191807328"/>
      </c:lineChart>
      <c:catAx>
        <c:axId val="19180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1806768"/>
        <c:crosses val="autoZero"/>
        <c:auto val="1"/>
        <c:lblAlgn val="ctr"/>
        <c:lblOffset val="100"/>
        <c:noMultiLvlLbl val="0"/>
      </c:catAx>
      <c:valAx>
        <c:axId val="19180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1806208"/>
        <c:crosses val="autoZero"/>
        <c:crossBetween val="between"/>
      </c:valAx>
      <c:valAx>
        <c:axId val="191807328"/>
        <c:scaling>
          <c:orientation val="minMax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1807888"/>
        <c:crosses val="max"/>
        <c:crossBetween val="between"/>
      </c:valAx>
      <c:catAx>
        <c:axId val="191807888"/>
        <c:scaling>
          <c:orientation val="minMax"/>
        </c:scaling>
        <c:delete val="1"/>
        <c:axPos val="b"/>
        <c:majorTickMark val="out"/>
        <c:minorTickMark val="none"/>
        <c:tickLblPos val="nextTo"/>
        <c:crossAx val="1918073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949608062709968E-2"/>
          <c:y val="9.5081967213114751E-2"/>
          <c:w val="0.9171332586786114"/>
          <c:h val="0.681967213114754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TDO_NTDO_17!$A$15</c:f>
              <c:strCache>
                <c:ptCount val="1"/>
                <c:pt idx="0">
                  <c:v>TDO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numFmt formatCode="0.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TDO_NTDO_17!$B$14:$C$14</c:f>
              <c:strCache>
                <c:ptCount val="2"/>
                <c:pt idx="0">
                  <c:v>Cura</c:v>
                </c:pt>
                <c:pt idx="1">
                  <c:v>Abandono</c:v>
                </c:pt>
              </c:strCache>
            </c:strRef>
          </c:cat>
          <c:val>
            <c:numRef>
              <c:f>TDO_NTDO_17!$B$15:$C$15</c:f>
              <c:numCache>
                <c:formatCode>0.0</c:formatCode>
                <c:ptCount val="2"/>
                <c:pt idx="0">
                  <c:v>84.750465620129987</c:v>
                </c:pt>
                <c:pt idx="1">
                  <c:v>5.7660876506138585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36-48C6-8FEF-DA7790F8E204}"/>
            </c:ext>
          </c:extLst>
        </c:ser>
        <c:ser>
          <c:idx val="1"/>
          <c:order val="1"/>
          <c:tx>
            <c:strRef>
              <c:f>TDO_NTDO_17!$A$16</c:f>
              <c:strCache>
                <c:ptCount val="1"/>
                <c:pt idx="0">
                  <c:v>não-TDO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numFmt formatCode="0.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TDO_NTDO_17!$B$14:$C$14</c:f>
              <c:strCache>
                <c:ptCount val="2"/>
                <c:pt idx="0">
                  <c:v>Cura</c:v>
                </c:pt>
                <c:pt idx="1">
                  <c:v>Abandono</c:v>
                </c:pt>
              </c:strCache>
            </c:strRef>
          </c:cat>
          <c:val>
            <c:numRef>
              <c:f>TDO_NTDO_17!$B$16:$C$16</c:f>
              <c:numCache>
                <c:formatCode>0.0</c:formatCode>
                <c:ptCount val="2"/>
                <c:pt idx="0">
                  <c:v>72.882655016478878</c:v>
                </c:pt>
                <c:pt idx="1">
                  <c:v>13.995554533609258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8C6-8FEF-DA7790F8E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592544"/>
        <c:axId val="335565664"/>
      </c:barChart>
      <c:catAx>
        <c:axId val="33559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35565664"/>
        <c:crosses val="autoZero"/>
        <c:auto val="1"/>
        <c:lblAlgn val="ctr"/>
        <c:lblOffset val="100"/>
        <c:noMultiLvlLbl val="0"/>
      </c:catAx>
      <c:valAx>
        <c:axId val="335565664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E3E3E3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35592544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42378141243063711"/>
          <c:y val="0.88917933412745231"/>
          <c:w val="0.24374766545421395"/>
          <c:h val="8.1967308530503602E-2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Brasil!$T$2</c:f>
              <c:strCache>
                <c:ptCount val="1"/>
                <c:pt idx="0">
                  <c:v>HIV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Brasil!$A$14:$A$19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Brasil!$T$14:$T$19</c:f>
              <c:numCache>
                <c:formatCode>0.0</c:formatCode>
                <c:ptCount val="6"/>
                <c:pt idx="0">
                  <c:v>1004.2774256391433</c:v>
                </c:pt>
                <c:pt idx="1">
                  <c:v>958.45349492786249</c:v>
                </c:pt>
                <c:pt idx="2">
                  <c:v>925.57379474872187</c:v>
                </c:pt>
                <c:pt idx="3">
                  <c:v>863.15579244317405</c:v>
                </c:pt>
                <c:pt idx="4">
                  <c:v>788.30344694966595</c:v>
                </c:pt>
                <c:pt idx="5">
                  <c:v>783.51953372159073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74-4B39-9A24-45BCD6C92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859232"/>
        <c:axId val="192859792"/>
      </c:lineChart>
      <c:catAx>
        <c:axId val="19285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92859792"/>
        <c:crosses val="autoZero"/>
        <c:auto val="1"/>
        <c:lblAlgn val="ctr"/>
        <c:lblOffset val="100"/>
        <c:noMultiLvlLbl val="0"/>
      </c:catAx>
      <c:valAx>
        <c:axId val="1928597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9285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Brasil!$S$2</c:f>
              <c:strCache>
                <c:ptCount val="1"/>
                <c:pt idx="0">
                  <c:v>TB-HIV coinfection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Brasil!$A$9:$A$20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Brasil!$S$9:$S$20</c:f>
              <c:numCache>
                <c:formatCode>#,##0.0</c:formatCode>
                <c:ptCount val="12"/>
                <c:pt idx="0">
                  <c:v>8.8333980367145468</c:v>
                </c:pt>
                <c:pt idx="1">
                  <c:v>8.9646123045289752</c:v>
                </c:pt>
                <c:pt idx="2">
                  <c:v>9.1578889919772966</c:v>
                </c:pt>
                <c:pt idx="3">
                  <c:v>9.7463191126756623</c:v>
                </c:pt>
                <c:pt idx="4">
                  <c:v>9.714713692381018</c:v>
                </c:pt>
                <c:pt idx="5">
                  <c:v>9.9142916869904543</c:v>
                </c:pt>
                <c:pt idx="6">
                  <c:v>9.9575795033149799</c:v>
                </c:pt>
                <c:pt idx="7">
                  <c:v>10.181470323676809</c:v>
                </c:pt>
                <c:pt idx="8">
                  <c:v>9.9694357140797543</c:v>
                </c:pt>
                <c:pt idx="9">
                  <c:v>9.4118153510597082</c:v>
                </c:pt>
                <c:pt idx="10">
                  <c:v>9.3719319297480084</c:v>
                </c:pt>
                <c:pt idx="11">
                  <c:v>8.786666138383719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EA-4F33-8DD8-3F71846A7CBB}"/>
            </c:ext>
          </c:extLst>
        </c:ser>
        <c:ser>
          <c:idx val="1"/>
          <c:order val="1"/>
          <c:tx>
            <c:strRef>
              <c:f>Brasil!$T$2</c:f>
              <c:strCache>
                <c:ptCount val="1"/>
                <c:pt idx="0">
                  <c:v>Tested for HIV</c:v>
                </c:pt>
              </c:strCache>
            </c:strRef>
          </c:tx>
          <c:spPr>
            <a:ln w="476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Brasil!$A$9:$A$20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Brasil!$T$9:$T$20</c:f>
              <c:numCache>
                <c:formatCode>0.0</c:formatCode>
                <c:ptCount val="12"/>
                <c:pt idx="0">
                  <c:v>47.13687538128778</c:v>
                </c:pt>
                <c:pt idx="1">
                  <c:v>51.132243926194462</c:v>
                </c:pt>
                <c:pt idx="2">
                  <c:v>55.468536811657479</c:v>
                </c:pt>
                <c:pt idx="3">
                  <c:v>61.98698069454921</c:v>
                </c:pt>
                <c:pt idx="4">
                  <c:v>65.116089058350923</c:v>
                </c:pt>
                <c:pt idx="5">
                  <c:v>67.193923768378511</c:v>
                </c:pt>
                <c:pt idx="6">
                  <c:v>71.66254635352287</c:v>
                </c:pt>
                <c:pt idx="7">
                  <c:v>75.062465197961131</c:v>
                </c:pt>
                <c:pt idx="8">
                  <c:v>79.113924050632917</c:v>
                </c:pt>
                <c:pt idx="9">
                  <c:v>80.315401282842345</c:v>
                </c:pt>
                <c:pt idx="10">
                  <c:v>81.265681247954618</c:v>
                </c:pt>
                <c:pt idx="11">
                  <c:v>79.136785662400783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EA-4F33-8DD8-3F71846A7C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862592"/>
        <c:axId val="192863152"/>
      </c:lineChart>
      <c:catAx>
        <c:axId val="19286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2863152"/>
        <c:crosses val="autoZero"/>
        <c:auto val="1"/>
        <c:lblAlgn val="ctr"/>
        <c:lblOffset val="100"/>
        <c:noMultiLvlLbl val="0"/>
      </c:catAx>
      <c:valAx>
        <c:axId val="1928631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286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TB_HIV!$G$35</c:f>
              <c:strCache>
                <c:ptCount val="1"/>
                <c:pt idx="0">
                  <c:v>% Coinfecção</c:v>
                </c:pt>
              </c:strCache>
            </c:strRef>
          </c:tx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09-4493-81E8-B03E2AB6447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09-4493-81E8-B03E2AB6447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09-4493-81E8-B03E2AB6447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09-4493-81E8-B03E2AB6447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09-4493-81E8-B03E2AB6447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09-4493-81E8-B03E2AB6447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09-4493-81E8-B03E2AB6447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09-4493-81E8-B03E2AB64475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009-4493-81E8-B03E2AB6447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009-4493-81E8-B03E2AB6447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009-4493-81E8-B03E2AB6447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009-4493-81E8-B03E2AB64475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009-4493-81E8-B03E2AB6447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009-4493-81E8-B03E2AB64475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009-4493-81E8-B03E2AB64475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009-4493-81E8-B03E2AB64475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009-4493-81E8-B03E2AB64475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009-4493-81E8-B03E2AB64475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009-4493-81E8-B03E2AB6447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009-4493-81E8-B03E2AB64475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009-4493-81E8-B03E2AB64475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009-4493-81E8-B03E2AB64475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009-4493-81E8-B03E2AB64475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009-4493-81E8-B03E2AB6447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009-4493-81E8-B03E2AB64475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TB_HIV!$E$36:$E$62</c:f>
              <c:strCache>
                <c:ptCount val="27"/>
                <c:pt idx="0">
                  <c:v>RS</c:v>
                </c:pt>
                <c:pt idx="1">
                  <c:v>SC</c:v>
                </c:pt>
                <c:pt idx="2">
                  <c:v>AM</c:v>
                </c:pt>
                <c:pt idx="3">
                  <c:v>DF</c:v>
                </c:pt>
                <c:pt idx="4">
                  <c:v>AL</c:v>
                </c:pt>
                <c:pt idx="5">
                  <c:v>PE</c:v>
                </c:pt>
                <c:pt idx="6">
                  <c:v>MT</c:v>
                </c:pt>
                <c:pt idx="7">
                  <c:v>RN</c:v>
                </c:pt>
                <c:pt idx="8">
                  <c:v>PR</c:v>
                </c:pt>
                <c:pt idx="9">
                  <c:v>MG</c:v>
                </c:pt>
                <c:pt idx="10">
                  <c:v>MA</c:v>
                </c:pt>
                <c:pt idx="11">
                  <c:v>RJ</c:v>
                </c:pt>
                <c:pt idx="12">
                  <c:v>GO</c:v>
                </c:pt>
                <c:pt idx="13">
                  <c:v>MS</c:v>
                </c:pt>
                <c:pt idx="14">
                  <c:v>PI</c:v>
                </c:pt>
                <c:pt idx="15">
                  <c:v>PA</c:v>
                </c:pt>
                <c:pt idx="16">
                  <c:v>ES</c:v>
                </c:pt>
                <c:pt idx="17">
                  <c:v>SP</c:v>
                </c:pt>
                <c:pt idx="18">
                  <c:v>SE</c:v>
                </c:pt>
                <c:pt idx="19">
                  <c:v>AP</c:v>
                </c:pt>
                <c:pt idx="20">
                  <c:v>PB</c:v>
                </c:pt>
                <c:pt idx="21">
                  <c:v>RR</c:v>
                </c:pt>
                <c:pt idx="22">
                  <c:v>RO</c:v>
                </c:pt>
                <c:pt idx="23">
                  <c:v>BA</c:v>
                </c:pt>
                <c:pt idx="24">
                  <c:v>CE</c:v>
                </c:pt>
                <c:pt idx="25">
                  <c:v>TO</c:v>
                </c:pt>
                <c:pt idx="26">
                  <c:v>AC</c:v>
                </c:pt>
              </c:strCache>
            </c:strRef>
          </c:cat>
          <c:val>
            <c:numRef>
              <c:f>TB_HIV!$G$36:$G$62</c:f>
              <c:numCache>
                <c:formatCode>0.0</c:formatCode>
                <c:ptCount val="27"/>
                <c:pt idx="0">
                  <c:v>15.015906680805937</c:v>
                </c:pt>
                <c:pt idx="1">
                  <c:v>13.505747126436782</c:v>
                </c:pt>
                <c:pt idx="2">
                  <c:v>12.233519186618564</c:v>
                </c:pt>
                <c:pt idx="3">
                  <c:v>10.569105691056912</c:v>
                </c:pt>
                <c:pt idx="4">
                  <c:v>10.263653483992467</c:v>
                </c:pt>
                <c:pt idx="5">
                  <c:v>10.127954890479289</c:v>
                </c:pt>
                <c:pt idx="6">
                  <c:v>9.454545454545455</c:v>
                </c:pt>
                <c:pt idx="7">
                  <c:v>9.3292212798766379</c:v>
                </c:pt>
                <c:pt idx="8">
                  <c:v>8.9332176929748481</c:v>
                </c:pt>
                <c:pt idx="9">
                  <c:v>8.9141905026381565</c:v>
                </c:pt>
                <c:pt idx="10">
                  <c:v>8.7672452158433476</c:v>
                </c:pt>
                <c:pt idx="11">
                  <c:v>8.6901012852157642</c:v>
                </c:pt>
                <c:pt idx="12">
                  <c:v>8.6567164179104488</c:v>
                </c:pt>
                <c:pt idx="13">
                  <c:v>8.4070796460176993</c:v>
                </c:pt>
                <c:pt idx="14">
                  <c:v>7.9166666666666661</c:v>
                </c:pt>
                <c:pt idx="15">
                  <c:v>7.889291257113296</c:v>
                </c:pt>
                <c:pt idx="16">
                  <c:v>7.5</c:v>
                </c:pt>
                <c:pt idx="17">
                  <c:v>7.3766292902271049</c:v>
                </c:pt>
                <c:pt idx="18">
                  <c:v>6.8922305764411025</c:v>
                </c:pt>
                <c:pt idx="19">
                  <c:v>6.756756756756757</c:v>
                </c:pt>
                <c:pt idx="20">
                  <c:v>6.5491183879093198</c:v>
                </c:pt>
                <c:pt idx="21">
                  <c:v>6.4102564102564097</c:v>
                </c:pt>
                <c:pt idx="22">
                  <c:v>6.3636363636363633</c:v>
                </c:pt>
                <c:pt idx="23">
                  <c:v>6.3394683026584868</c:v>
                </c:pt>
                <c:pt idx="24">
                  <c:v>6.2552126772310253</c:v>
                </c:pt>
                <c:pt idx="25">
                  <c:v>4.8780487804878048</c:v>
                </c:pt>
                <c:pt idx="26">
                  <c:v>0.71770334928229662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C009-4493-81E8-B03E2AB64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577984"/>
        <c:axId val="335588064"/>
      </c:barChart>
      <c:catAx>
        <c:axId val="335577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35588064"/>
        <c:crosses val="autoZero"/>
        <c:auto val="1"/>
        <c:lblAlgn val="ctr"/>
        <c:lblOffset val="100"/>
        <c:noMultiLvlLbl val="0"/>
      </c:catAx>
      <c:valAx>
        <c:axId val="335588064"/>
        <c:scaling>
          <c:orientation val="minMax"/>
        </c:scaling>
        <c:delete val="0"/>
        <c:axPos val="l"/>
        <c:majorGridlines>
          <c:spPr>
            <a:ln w="3175">
              <a:solidFill>
                <a:srgbClr val="E3E3E3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35577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155480417724394E-2"/>
          <c:y val="3.5785726986733823E-2"/>
          <c:w val="0.93102758795363583"/>
          <c:h val="0.77832450599392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ENCERRA_TB_TBHIV!$F$107</c:f>
              <c:strCache>
                <c:ptCount val="1"/>
                <c:pt idx="0">
                  <c:v>TB/HIV-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ENCERRA_TB_TBHIV!$G$118:$I$118</c:f>
              <c:strCache>
                <c:ptCount val="3"/>
                <c:pt idx="0">
                  <c:v>Cura</c:v>
                </c:pt>
                <c:pt idx="1">
                  <c:v>Abandono </c:v>
                </c:pt>
                <c:pt idx="2">
                  <c:v>Óbito</c:v>
                </c:pt>
              </c:strCache>
            </c:strRef>
          </c:cat>
          <c:val>
            <c:numRef>
              <c:f>ENCERRA_TB_TBHIV!$G$119:$I$119</c:f>
              <c:numCache>
                <c:formatCode>0.0</c:formatCode>
                <c:ptCount val="3"/>
                <c:pt idx="0">
                  <c:v>78.25459998846398</c:v>
                </c:pt>
                <c:pt idx="1">
                  <c:v>9.1845955663225087</c:v>
                </c:pt>
                <c:pt idx="2">
                  <c:v>5.0412412758839471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DA-4FBB-8636-83351A461E4A}"/>
            </c:ext>
          </c:extLst>
        </c:ser>
        <c:ser>
          <c:idx val="1"/>
          <c:order val="1"/>
          <c:tx>
            <c:strRef>
              <c:f>ENCERRA_TB_TBHIV!$F$108</c:f>
              <c:strCache>
                <c:ptCount val="1"/>
                <c:pt idx="0">
                  <c:v>TB/HIV+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ENCERRA_TB_TBHIV!$G$118:$I$118</c:f>
              <c:strCache>
                <c:ptCount val="3"/>
                <c:pt idx="0">
                  <c:v>Cura</c:v>
                </c:pt>
                <c:pt idx="1">
                  <c:v>Abandono </c:v>
                </c:pt>
                <c:pt idx="2">
                  <c:v>Óbito</c:v>
                </c:pt>
              </c:strCache>
            </c:strRef>
          </c:cat>
          <c:val>
            <c:numRef>
              <c:f>ENCERRA_TB_TBHIV!$G$120:$I$120</c:f>
              <c:numCache>
                <c:formatCode>0.0</c:formatCode>
                <c:ptCount val="3"/>
                <c:pt idx="0">
                  <c:v>51.057176891006549</c:v>
                </c:pt>
                <c:pt idx="1">
                  <c:v>14.994044073853486</c:v>
                </c:pt>
                <c:pt idx="2">
                  <c:v>20.81596188207266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DA-4FBB-8636-83351A461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4"/>
        <c:axId val="381331312"/>
        <c:axId val="402274400"/>
      </c:barChart>
      <c:catAx>
        <c:axId val="38133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402274400"/>
        <c:crosses val="autoZero"/>
        <c:auto val="1"/>
        <c:lblAlgn val="ctr"/>
        <c:lblOffset val="100"/>
        <c:noMultiLvlLbl val="0"/>
      </c:catAx>
      <c:valAx>
        <c:axId val="4022744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8133131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ENCERRA_TARV_2017!$A$11</c:f>
              <c:strCache>
                <c:ptCount val="1"/>
                <c:pt idx="0">
                  <c:v>TB-HIV em TARV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ENCERRA_TARV_2017!$B$10:$D$10</c:f>
              <c:strCache>
                <c:ptCount val="3"/>
                <c:pt idx="0">
                  <c:v>Cura</c:v>
                </c:pt>
                <c:pt idx="1">
                  <c:v>Abandono</c:v>
                </c:pt>
                <c:pt idx="2">
                  <c:v>Óbito</c:v>
                </c:pt>
              </c:strCache>
            </c:strRef>
          </c:cat>
          <c:val>
            <c:numRef>
              <c:f>ENCERRA_TARV_2017!$B$11:$D$11</c:f>
              <c:numCache>
                <c:formatCode>0.0</c:formatCode>
                <c:ptCount val="3"/>
                <c:pt idx="0">
                  <c:v>57.350069735006976</c:v>
                </c:pt>
                <c:pt idx="1">
                  <c:v>13.444909344490934</c:v>
                </c:pt>
                <c:pt idx="2">
                  <c:v>17.377963737796374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0D-4A3A-AE08-DDCC2ED5F558}"/>
            </c:ext>
          </c:extLst>
        </c:ser>
        <c:ser>
          <c:idx val="1"/>
          <c:order val="1"/>
          <c:tx>
            <c:strRef>
              <c:f>ENCERRA_TARV_2017!$A$12</c:f>
              <c:strCache>
                <c:ptCount val="1"/>
                <c:pt idx="0">
                  <c:v>TB-HIV sem TARV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ENCERRA_TARV_2017!$B$10:$D$10</c:f>
              <c:strCache>
                <c:ptCount val="3"/>
                <c:pt idx="0">
                  <c:v>Cura</c:v>
                </c:pt>
                <c:pt idx="1">
                  <c:v>Abandono</c:v>
                </c:pt>
                <c:pt idx="2">
                  <c:v>Óbito</c:v>
                </c:pt>
              </c:strCache>
            </c:strRef>
          </c:cat>
          <c:val>
            <c:numRef>
              <c:f>ENCERRA_TARV_2017!$B$12:$D$12</c:f>
              <c:numCache>
                <c:formatCode>0.0</c:formatCode>
                <c:ptCount val="3"/>
                <c:pt idx="0">
                  <c:v>38.733986435568951</c:v>
                </c:pt>
                <c:pt idx="1">
                  <c:v>19.517709118311981</c:v>
                </c:pt>
                <c:pt idx="2">
                  <c:v>28.485305199698569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0D-4A3A-AE08-DDCC2ED5F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2277200"/>
        <c:axId val="402277760"/>
      </c:barChart>
      <c:catAx>
        <c:axId val="40227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2277760"/>
        <c:crosses val="autoZero"/>
        <c:auto val="1"/>
        <c:lblAlgn val="ctr"/>
        <c:lblOffset val="100"/>
        <c:noMultiLvlLbl val="0"/>
      </c:catAx>
      <c:valAx>
        <c:axId val="40227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22772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85062221192173"/>
          <c:y val="3.2376747608535691E-2"/>
          <c:w val="0.85580571511753745"/>
          <c:h val="0.79417357598512106"/>
        </c:manualLayout>
      </c:layout>
      <c:lineChart>
        <c:grouping val="standard"/>
        <c:varyColors val="0"/>
        <c:ser>
          <c:idx val="0"/>
          <c:order val="0"/>
          <c:tx>
            <c:strRef>
              <c:f>Plan1!$E$2</c:f>
              <c:strCache>
                <c:ptCount val="1"/>
                <c:pt idx="0">
                  <c:v>Capacidade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A8-4A69-9E5F-36FAD3E576E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A8-4A69-9E5F-36FAD3E576E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A8-4A69-9E5F-36FAD3E576E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A8-4A69-9E5F-36FAD3E576E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A8-4A69-9E5F-36FAD3E576E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A8-4A69-9E5F-36FAD3E576E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4A8-4A69-9E5F-36FAD3E576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Plan1!$F$1:$T$1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 formatCode="@">
                  <c:v>2017</c:v>
                </c:pt>
              </c:numCache>
            </c:numRef>
          </c:cat>
          <c:val>
            <c:numRef>
              <c:f>Plan1!$F$2:$T$2</c:f>
              <c:numCache>
                <c:formatCode>General</c:formatCode>
                <c:ptCount val="15"/>
                <c:pt idx="0">
                  <c:v>179489</c:v>
                </c:pt>
                <c:pt idx="1">
                  <c:v>211255</c:v>
                </c:pt>
                <c:pt idx="2">
                  <c:v>215910</c:v>
                </c:pt>
                <c:pt idx="3">
                  <c:v>242294</c:v>
                </c:pt>
                <c:pt idx="4">
                  <c:v>275194</c:v>
                </c:pt>
                <c:pt idx="5">
                  <c:v>296428</c:v>
                </c:pt>
                <c:pt idx="6">
                  <c:v>294684</c:v>
                </c:pt>
                <c:pt idx="7">
                  <c:v>298275</c:v>
                </c:pt>
                <c:pt idx="8">
                  <c:v>306497</c:v>
                </c:pt>
                <c:pt idx="9">
                  <c:v>318739</c:v>
                </c:pt>
                <c:pt idx="10">
                  <c:v>347489</c:v>
                </c:pt>
                <c:pt idx="11">
                  <c:v>376691</c:v>
                </c:pt>
                <c:pt idx="12">
                  <c:v>371201</c:v>
                </c:pt>
                <c:pt idx="13">
                  <c:v>368049</c:v>
                </c:pt>
                <c:pt idx="14">
                  <c:v>423242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4A8-4A69-9E5F-36FAD3E576E3}"/>
            </c:ext>
          </c:extLst>
        </c:ser>
        <c:ser>
          <c:idx val="1"/>
          <c:order val="1"/>
          <c:tx>
            <c:strRef>
              <c:f>Plan1!$E$3</c:f>
              <c:strCache>
                <c:ptCount val="1"/>
                <c:pt idx="0">
                  <c:v>População prisional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4A8-4A69-9E5F-36FAD3E576E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A8-4A69-9E5F-36FAD3E576E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4A8-4A69-9E5F-36FAD3E576E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4A8-4A69-9E5F-36FAD3E576E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4A8-4A69-9E5F-36FAD3E576E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4A8-4A69-9E5F-36FAD3E576E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4A8-4A69-9E5F-36FAD3E576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Plan1!$F$1:$T$1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 formatCode="@">
                  <c:v>2017</c:v>
                </c:pt>
              </c:numCache>
            </c:numRef>
          </c:cat>
          <c:val>
            <c:numRef>
              <c:f>Plan1!$F$3:$T$3</c:f>
              <c:numCache>
                <c:formatCode>General</c:formatCode>
                <c:ptCount val="15"/>
                <c:pt idx="0">
                  <c:v>308304</c:v>
                </c:pt>
                <c:pt idx="1">
                  <c:v>336358</c:v>
                </c:pt>
                <c:pt idx="2">
                  <c:v>361402</c:v>
                </c:pt>
                <c:pt idx="3">
                  <c:v>401236</c:v>
                </c:pt>
                <c:pt idx="4">
                  <c:v>422373</c:v>
                </c:pt>
                <c:pt idx="5">
                  <c:v>451429</c:v>
                </c:pt>
                <c:pt idx="6">
                  <c:v>473626</c:v>
                </c:pt>
                <c:pt idx="7">
                  <c:v>496251</c:v>
                </c:pt>
                <c:pt idx="8">
                  <c:v>514582</c:v>
                </c:pt>
                <c:pt idx="9">
                  <c:v>548003</c:v>
                </c:pt>
                <c:pt idx="10">
                  <c:v>581056</c:v>
                </c:pt>
                <c:pt idx="11">
                  <c:v>614900</c:v>
                </c:pt>
                <c:pt idx="12">
                  <c:v>698186</c:v>
                </c:pt>
                <c:pt idx="13">
                  <c:v>689947</c:v>
                </c:pt>
                <c:pt idx="14">
                  <c:v>706619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54A8-4A69-9E5F-36FAD3E57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9644528"/>
        <c:axId val="239650128"/>
      </c:lineChart>
      <c:catAx>
        <c:axId val="23964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39650128"/>
        <c:crosses val="autoZero"/>
        <c:auto val="1"/>
        <c:lblAlgn val="ctr"/>
        <c:lblOffset val="100"/>
        <c:noMultiLvlLbl val="0"/>
      </c:catAx>
      <c:valAx>
        <c:axId val="23965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3964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Coinfecção TB-HIV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Brasil!$A$13:$A$20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Brasil!$S$13:$S$20</c:f>
              <c:numCache>
                <c:formatCode>#,##0.0</c:formatCode>
                <c:ptCount val="8"/>
                <c:pt idx="0">
                  <c:v>9.714713692381018</c:v>
                </c:pt>
                <c:pt idx="1">
                  <c:v>9.9142916869904543</c:v>
                </c:pt>
                <c:pt idx="2">
                  <c:v>9.9575795033149799</c:v>
                </c:pt>
                <c:pt idx="3">
                  <c:v>10.181470323676809</c:v>
                </c:pt>
                <c:pt idx="4">
                  <c:v>9.9694357140797543</c:v>
                </c:pt>
                <c:pt idx="5">
                  <c:v>9.4118153510597082</c:v>
                </c:pt>
                <c:pt idx="6">
                  <c:v>9.3719319297480084</c:v>
                </c:pt>
                <c:pt idx="7">
                  <c:v>8.786666138383719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E1-4DE9-B56D-7BF6B2106CA8}"/>
            </c:ext>
          </c:extLst>
        </c:ser>
        <c:ser>
          <c:idx val="1"/>
          <c:order val="1"/>
          <c:tx>
            <c:v>PPL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Brasil!$A$13:$A$20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Brasil!$H$13:$H$20</c:f>
              <c:numCache>
                <c:formatCode>0.0</c:formatCode>
                <c:ptCount val="8"/>
                <c:pt idx="0">
                  <c:v>6.5486484646285827</c:v>
                </c:pt>
                <c:pt idx="1">
                  <c:v>7.2022855550135878</c:v>
                </c:pt>
                <c:pt idx="2">
                  <c:v>7.5401730531520395</c:v>
                </c:pt>
                <c:pt idx="3">
                  <c:v>7.9727009237710424</c:v>
                </c:pt>
                <c:pt idx="4">
                  <c:v>8.3157925088665259</c:v>
                </c:pt>
                <c:pt idx="5">
                  <c:v>9.1018668656459418</c:v>
                </c:pt>
                <c:pt idx="6">
                  <c:v>10.507799716373951</c:v>
                </c:pt>
                <c:pt idx="7">
                  <c:v>10.433588229855911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E1-4DE9-B56D-7BF6B2106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7862944"/>
        <c:axId val="247861824"/>
      </c:lineChart>
      <c:catAx>
        <c:axId val="24786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7861824"/>
        <c:crosses val="autoZero"/>
        <c:auto val="1"/>
        <c:lblAlgn val="ctr"/>
        <c:lblOffset val="100"/>
        <c:noMultiLvlLbl val="0"/>
      </c:catAx>
      <c:valAx>
        <c:axId val="2478618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786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População prisional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Brasil!$A$12:$A$20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Brasil!$K$12:$K$19</c:f>
              <c:numCache>
                <c:formatCode>0.0</c:formatCode>
                <c:ptCount val="8"/>
                <c:pt idx="0">
                  <c:v>902.97047260358158</c:v>
                </c:pt>
                <c:pt idx="1">
                  <c:v>934.5449316143978</c:v>
                </c:pt>
                <c:pt idx="2">
                  <c:v>943.06053069052541</c:v>
                </c:pt>
                <c:pt idx="3">
                  <c:v>923.83522414362812</c:v>
                </c:pt>
                <c:pt idx="4">
                  <c:v>908.11514067328028</c:v>
                </c:pt>
                <c:pt idx="5">
                  <c:v>826.14088509365695</c:v>
                </c:pt>
                <c:pt idx="6">
                  <c:v>919.3459787490923</c:v>
                </c:pt>
                <c:pt idx="7">
                  <c:v>1090.5452584773407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DE-493C-9A39-9ED4B14DD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20656"/>
        <c:axId val="195919536"/>
      </c:lineChart>
      <c:lineChart>
        <c:grouping val="standard"/>
        <c:varyColors val="0"/>
        <c:ser>
          <c:idx val="1"/>
          <c:order val="1"/>
          <c:tx>
            <c:v>Pop não prisional &gt;=18 anos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4.5763998250218721E-2"/>
                  <c:y val="-3.4687591134441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DE-493C-9A39-9ED4B14DD26A}"/>
                </c:ext>
              </c:extLst>
            </c:dLbl>
            <c:dLbl>
              <c:idx val="6"/>
              <c:layout>
                <c:manualLayout>
                  <c:x val="-3.3024021344168722E-2"/>
                  <c:y val="-4.83436087612383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8A-4392-85B0-DC344936B9F5}"/>
                </c:ext>
              </c:extLst>
            </c:dLbl>
            <c:dLbl>
              <c:idx val="7"/>
              <c:layout>
                <c:manualLayout>
                  <c:x val="-4.5763998250218721E-2"/>
                  <c:y val="-3.4687591134441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DE-493C-9A39-9ED4B14DD2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Brasil!$A$12:$A$19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Brasil!$N$12:$N$19</c:f>
              <c:numCache>
                <c:formatCode>0.0</c:formatCode>
                <c:ptCount val="8"/>
                <c:pt idx="0">
                  <c:v>44.263673388777214</c:v>
                </c:pt>
                <c:pt idx="1">
                  <c:v>44.642684211493481</c:v>
                </c:pt>
                <c:pt idx="2">
                  <c:v>42.688791234847571</c:v>
                </c:pt>
                <c:pt idx="3">
                  <c:v>41.36118774231965</c:v>
                </c:pt>
                <c:pt idx="4">
                  <c:v>38.070103289526337</c:v>
                </c:pt>
                <c:pt idx="5">
                  <c:v>35.927225714091357</c:v>
                </c:pt>
                <c:pt idx="6">
                  <c:v>37.07600393352903</c:v>
                </c:pt>
                <c:pt idx="7">
                  <c:v>38.158479676877434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DE-493C-9A39-9ED4B14DD26A}"/>
            </c:ext>
          </c:extLst>
        </c:ser>
        <c:ser>
          <c:idx val="2"/>
          <c:order val="2"/>
          <c:tx>
            <c:v>Total</c:v>
          </c:tx>
          <c:spPr>
            <a:ln w="38100" cap="rnd">
              <a:solidFill>
                <a:srgbClr val="006600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Brasil!$X$12:$X$20</c:f>
              <c:numCache>
                <c:formatCode>0.00</c:formatCode>
                <c:ptCount val="9"/>
                <c:pt idx="0">
                  <c:v>37.532107631217123</c:v>
                </c:pt>
                <c:pt idx="1">
                  <c:v>38.171988858655041</c:v>
                </c:pt>
                <c:pt idx="2">
                  <c:v>36.9915886215719</c:v>
                </c:pt>
                <c:pt idx="3">
                  <c:v>35.407844660903415</c:v>
                </c:pt>
                <c:pt idx="4">
                  <c:v>34.536078138016087</c:v>
                </c:pt>
                <c:pt idx="5">
                  <c:v>33.920757965845858</c:v>
                </c:pt>
                <c:pt idx="6">
                  <c:v>33.810889772991572</c:v>
                </c:pt>
                <c:pt idx="7">
                  <c:v>35.315261447183453</c:v>
                </c:pt>
                <c:pt idx="8">
                  <c:v>36.19587817017252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88-48B4-BE0D-8844DE6EC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22896"/>
        <c:axId val="195922336"/>
      </c:lineChart>
      <c:catAx>
        <c:axId val="19592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919536"/>
        <c:crosses val="autoZero"/>
        <c:auto val="1"/>
        <c:lblAlgn val="ctr"/>
        <c:lblOffset val="100"/>
        <c:noMultiLvlLbl val="0"/>
      </c:catAx>
      <c:valAx>
        <c:axId val="1959195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920656"/>
        <c:crosses val="autoZero"/>
        <c:crossBetween val="between"/>
      </c:valAx>
      <c:valAx>
        <c:axId val="195922336"/>
        <c:scaling>
          <c:orientation val="minMax"/>
          <c:max val="80"/>
          <c:min val="0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922896"/>
        <c:crosses val="max"/>
        <c:crossBetween val="between"/>
        <c:majorUnit val="20"/>
      </c:valAx>
      <c:catAx>
        <c:axId val="195922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59223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53853026601158E-2"/>
          <c:y val="5.0925925925925923E-2"/>
          <c:w val="0.87639060179121087"/>
          <c:h val="0.765795056867891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99-4608-9407-7351DF6DF17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99-4608-9407-7351DF6DF17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99-4608-9407-7351DF6DF17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99-4608-9407-7351DF6DF170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99-4608-9407-7351DF6DF170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B4-4095-AE44-82911E4A14FF}"/>
                </c:ext>
              </c:extLst>
            </c:dLbl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99-4608-9407-7351DF6DF1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Planilha1!$K$3:$K$29</c:f>
              <c:strCache>
                <c:ptCount val="27"/>
                <c:pt idx="0">
                  <c:v>SP</c:v>
                </c:pt>
                <c:pt idx="1">
                  <c:v>RJ</c:v>
                </c:pt>
                <c:pt idx="2">
                  <c:v>RS</c:v>
                </c:pt>
                <c:pt idx="3">
                  <c:v>PE</c:v>
                </c:pt>
                <c:pt idx="4">
                  <c:v>PA</c:v>
                </c:pt>
                <c:pt idx="5">
                  <c:v>MS</c:v>
                </c:pt>
                <c:pt idx="6">
                  <c:v>CE</c:v>
                </c:pt>
                <c:pt idx="7">
                  <c:v>RN</c:v>
                </c:pt>
                <c:pt idx="8">
                  <c:v>MG</c:v>
                </c:pt>
                <c:pt idx="9">
                  <c:v>PR</c:v>
                </c:pt>
                <c:pt idx="10">
                  <c:v>BA</c:v>
                </c:pt>
                <c:pt idx="11">
                  <c:v>GO</c:v>
                </c:pt>
                <c:pt idx="12">
                  <c:v>MA</c:v>
                </c:pt>
                <c:pt idx="13">
                  <c:v>SE</c:v>
                </c:pt>
                <c:pt idx="14">
                  <c:v>MT</c:v>
                </c:pt>
                <c:pt idx="15">
                  <c:v>AM</c:v>
                </c:pt>
                <c:pt idx="16">
                  <c:v>SC</c:v>
                </c:pt>
                <c:pt idx="17">
                  <c:v>AC</c:v>
                </c:pt>
                <c:pt idx="18">
                  <c:v>ES</c:v>
                </c:pt>
                <c:pt idx="19">
                  <c:v>RO</c:v>
                </c:pt>
                <c:pt idx="20">
                  <c:v>PB</c:v>
                </c:pt>
                <c:pt idx="21">
                  <c:v>AL</c:v>
                </c:pt>
                <c:pt idx="22">
                  <c:v>DF</c:v>
                </c:pt>
                <c:pt idx="23">
                  <c:v>RR</c:v>
                </c:pt>
                <c:pt idx="24">
                  <c:v>TO</c:v>
                </c:pt>
                <c:pt idx="25">
                  <c:v>PI</c:v>
                </c:pt>
                <c:pt idx="26">
                  <c:v>AP</c:v>
                </c:pt>
              </c:strCache>
            </c:strRef>
          </c:cat>
          <c:val>
            <c:numRef>
              <c:f>Planilha1!$R$3:$R$29</c:f>
              <c:numCache>
                <c:formatCode>0.0</c:formatCode>
                <c:ptCount val="27"/>
                <c:pt idx="0">
                  <c:v>27.697750821329294</c:v>
                </c:pt>
                <c:pt idx="1">
                  <c:v>16.413949962092495</c:v>
                </c:pt>
                <c:pt idx="2">
                  <c:v>7.4804144553955005</c:v>
                </c:pt>
                <c:pt idx="3">
                  <c:v>7.202426080363912</c:v>
                </c:pt>
                <c:pt idx="4">
                  <c:v>4.4351781652767253</c:v>
                </c:pt>
                <c:pt idx="5">
                  <c:v>4.2330048016173869</c:v>
                </c:pt>
                <c:pt idx="6">
                  <c:v>4.1319181197877173</c:v>
                </c:pt>
                <c:pt idx="7">
                  <c:v>3.3232246651503665</c:v>
                </c:pt>
                <c:pt idx="8">
                  <c:v>3.2347738185494057</c:v>
                </c:pt>
                <c:pt idx="9">
                  <c:v>2.9188779378316907</c:v>
                </c:pt>
                <c:pt idx="10">
                  <c:v>2.5145312105130149</c:v>
                </c:pt>
                <c:pt idx="11">
                  <c:v>1.718473591104372</c:v>
                </c:pt>
                <c:pt idx="12">
                  <c:v>1.6679302501895377</c:v>
                </c:pt>
                <c:pt idx="13">
                  <c:v>1.5921152388172859</c:v>
                </c:pt>
                <c:pt idx="14">
                  <c:v>1.5289360626737427</c:v>
                </c:pt>
                <c:pt idx="15">
                  <c:v>1.5036643922163255</c:v>
                </c:pt>
                <c:pt idx="16">
                  <c:v>1.3141268637856962</c:v>
                </c:pt>
                <c:pt idx="17">
                  <c:v>1.3014910285569876</c:v>
                </c:pt>
                <c:pt idx="18">
                  <c:v>1.2635835228708618</c:v>
                </c:pt>
                <c:pt idx="19">
                  <c:v>1.1498610058124843</c:v>
                </c:pt>
                <c:pt idx="20">
                  <c:v>1.0740459944402325</c:v>
                </c:pt>
                <c:pt idx="21">
                  <c:v>0.63179176143543092</c:v>
                </c:pt>
                <c:pt idx="22">
                  <c:v>0.55597675006317915</c:v>
                </c:pt>
                <c:pt idx="23">
                  <c:v>0.48016173869092749</c:v>
                </c:pt>
                <c:pt idx="24">
                  <c:v>0.25271670457417239</c:v>
                </c:pt>
                <c:pt idx="25">
                  <c:v>0.22744503411675512</c:v>
                </c:pt>
                <c:pt idx="26">
                  <c:v>0.15163002274450341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99-4608-9407-7351DF6DF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049664"/>
        <c:axId val="194050224"/>
      </c:barChart>
      <c:catAx>
        <c:axId val="19404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94050224"/>
        <c:crosses val="autoZero"/>
        <c:auto val="1"/>
        <c:lblAlgn val="ctr"/>
        <c:lblOffset val="100"/>
        <c:noMultiLvlLbl val="0"/>
      </c:catAx>
      <c:valAx>
        <c:axId val="19405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9404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487219247449909E-2"/>
          <c:y val="3.5059000861326441E-2"/>
          <c:w val="0.93058888377389581"/>
          <c:h val="0.79887061156749384"/>
        </c:manualLayout>
      </c:layout>
      <c:lineChart>
        <c:grouping val="standard"/>
        <c:varyColors val="0"/>
        <c:ser>
          <c:idx val="0"/>
          <c:order val="0"/>
          <c:tx>
            <c:strRef>
              <c:f>'Faixa etária'!$L$45</c:f>
              <c:strCache>
                <c:ptCount val="1"/>
                <c:pt idx="0">
                  <c:v>0 a 4 anos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'Faixa etária'!$A$53:$A$63</c:f>
              <c:numCache>
                <c:formatCode>General</c:formatCode>
                <c:ptCount val="11"/>
                <c:pt idx="0">
                  <c:v>2008</c:v>
                </c:pt>
                <c:pt idx="2">
                  <c:v>2010</c:v>
                </c:pt>
                <c:pt idx="4">
                  <c:v>2012</c:v>
                </c:pt>
                <c:pt idx="6">
                  <c:v>2014</c:v>
                </c:pt>
                <c:pt idx="8">
                  <c:v>2016</c:v>
                </c:pt>
                <c:pt idx="10">
                  <c:v>2018</c:v>
                </c:pt>
              </c:numCache>
            </c:numRef>
          </c:cat>
          <c:val>
            <c:numRef>
              <c:f>'Faixa etária'!$L$53:$L$63</c:f>
              <c:numCache>
                <c:formatCode>0.0</c:formatCode>
                <c:ptCount val="11"/>
                <c:pt idx="0">
                  <c:v>6.2141999878600735</c:v>
                </c:pt>
                <c:pt idx="1">
                  <c:v>6.8643987408522431</c:v>
                </c:pt>
                <c:pt idx="2">
                  <c:v>6.5186113156165639</c:v>
                </c:pt>
                <c:pt idx="3">
                  <c:v>6.412374401851582</c:v>
                </c:pt>
                <c:pt idx="4">
                  <c:v>6.581139015678005</c:v>
                </c:pt>
                <c:pt idx="5">
                  <c:v>7.2296544935207443</c:v>
                </c:pt>
                <c:pt idx="6">
                  <c:v>6.1781430910297024</c:v>
                </c:pt>
                <c:pt idx="7">
                  <c:v>6.6993408777197825</c:v>
                </c:pt>
                <c:pt idx="8">
                  <c:v>6.988923228694369</c:v>
                </c:pt>
                <c:pt idx="9">
                  <c:v>7.0646732037353752</c:v>
                </c:pt>
                <c:pt idx="10">
                  <c:v>8.3380053727074621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FB-4E22-9810-44A0DAE32C29}"/>
            </c:ext>
          </c:extLst>
        </c:ser>
        <c:ser>
          <c:idx val="1"/>
          <c:order val="1"/>
          <c:tx>
            <c:strRef>
              <c:f>'Faixa etária'!$M$45</c:f>
              <c:strCache>
                <c:ptCount val="1"/>
                <c:pt idx="0">
                  <c:v>5 a 14 anos</c:v>
                </c:pt>
              </c:strCache>
            </c:strRef>
          </c:tx>
          <c:spPr>
            <a:ln w="38100" cap="rnd">
              <a:solidFill>
                <a:srgbClr val="799D1C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'Faixa etária'!$A$53:$A$63</c:f>
              <c:numCache>
                <c:formatCode>General</c:formatCode>
                <c:ptCount val="11"/>
                <c:pt idx="0">
                  <c:v>2008</c:v>
                </c:pt>
                <c:pt idx="2">
                  <c:v>2010</c:v>
                </c:pt>
                <c:pt idx="4">
                  <c:v>2012</c:v>
                </c:pt>
                <c:pt idx="6">
                  <c:v>2014</c:v>
                </c:pt>
                <c:pt idx="8">
                  <c:v>2016</c:v>
                </c:pt>
                <c:pt idx="10">
                  <c:v>2018</c:v>
                </c:pt>
              </c:numCache>
            </c:numRef>
          </c:cat>
          <c:val>
            <c:numRef>
              <c:f>'Faixa etária'!$M$53:$M$63</c:f>
              <c:numCache>
                <c:formatCode>0.0</c:formatCode>
                <c:ptCount val="11"/>
                <c:pt idx="0">
                  <c:v>4.7753050468862419</c:v>
                </c:pt>
                <c:pt idx="1">
                  <c:v>4.8059163063709214</c:v>
                </c:pt>
                <c:pt idx="2">
                  <c:v>4.5725313032904804</c:v>
                </c:pt>
                <c:pt idx="3">
                  <c:v>4.6379442595435245</c:v>
                </c:pt>
                <c:pt idx="4">
                  <c:v>4.1458025176084519</c:v>
                </c:pt>
                <c:pt idx="5">
                  <c:v>4.3802302944242841</c:v>
                </c:pt>
                <c:pt idx="6">
                  <c:v>4.0737615305388912</c:v>
                </c:pt>
                <c:pt idx="7">
                  <c:v>3.6033246755613826</c:v>
                </c:pt>
                <c:pt idx="8">
                  <c:v>3.4457004404054863</c:v>
                </c:pt>
                <c:pt idx="9">
                  <c:v>4.0291436461790875</c:v>
                </c:pt>
                <c:pt idx="10">
                  <c:v>4.3725033006153486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FB-4E22-9810-44A0DAE32C29}"/>
            </c:ext>
          </c:extLst>
        </c:ser>
        <c:ser>
          <c:idx val="2"/>
          <c:order val="2"/>
          <c:tx>
            <c:strRef>
              <c:f>'Faixa etária'!$N$45</c:f>
              <c:strCache>
                <c:ptCount val="1"/>
                <c:pt idx="0">
                  <c:v>15 a 29 anos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'Faixa etária'!$A$53:$A$63</c:f>
              <c:numCache>
                <c:formatCode>General</c:formatCode>
                <c:ptCount val="11"/>
                <c:pt idx="0">
                  <c:v>2008</c:v>
                </c:pt>
                <c:pt idx="2">
                  <c:v>2010</c:v>
                </c:pt>
                <c:pt idx="4">
                  <c:v>2012</c:v>
                </c:pt>
                <c:pt idx="6">
                  <c:v>2014</c:v>
                </c:pt>
                <c:pt idx="8">
                  <c:v>2016</c:v>
                </c:pt>
                <c:pt idx="10">
                  <c:v>2018</c:v>
                </c:pt>
              </c:numCache>
            </c:numRef>
          </c:cat>
          <c:val>
            <c:numRef>
              <c:f>'Faixa etária'!$N$53:$N$63</c:f>
              <c:numCache>
                <c:formatCode>0.0</c:formatCode>
                <c:ptCount val="11"/>
                <c:pt idx="0">
                  <c:v>51.613729653810168</c:v>
                </c:pt>
                <c:pt idx="1">
                  <c:v>51.800573394946888</c:v>
                </c:pt>
                <c:pt idx="2">
                  <c:v>49.779395549220602</c:v>
                </c:pt>
                <c:pt idx="3">
                  <c:v>51.895026030994345</c:v>
                </c:pt>
                <c:pt idx="4">
                  <c:v>52.131711410482076</c:v>
                </c:pt>
                <c:pt idx="5">
                  <c:v>51.236360646773491</c:v>
                </c:pt>
                <c:pt idx="6">
                  <c:v>51.404344423388757</c:v>
                </c:pt>
                <c:pt idx="7">
                  <c:v>53.427178463066483</c:v>
                </c:pt>
                <c:pt idx="8">
                  <c:v>55.521444492557379</c:v>
                </c:pt>
                <c:pt idx="9">
                  <c:v>61.875671423845759</c:v>
                </c:pt>
                <c:pt idx="10">
                  <c:v>64.293447657896195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FB-4E22-9810-44A0DAE32C29}"/>
            </c:ext>
          </c:extLst>
        </c:ser>
        <c:ser>
          <c:idx val="3"/>
          <c:order val="3"/>
          <c:tx>
            <c:strRef>
              <c:f>'Faixa etária'!$O$45</c:f>
              <c:strCache>
                <c:ptCount val="1"/>
                <c:pt idx="0">
                  <c:v>30 a 59 anos</c:v>
                </c:pt>
              </c:strCache>
            </c:strRef>
          </c:tx>
          <c:spPr>
            <a:ln w="3492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'Faixa etária'!$A$53:$A$63</c:f>
              <c:numCache>
                <c:formatCode>General</c:formatCode>
                <c:ptCount val="11"/>
                <c:pt idx="0">
                  <c:v>2008</c:v>
                </c:pt>
                <c:pt idx="2">
                  <c:v>2010</c:v>
                </c:pt>
                <c:pt idx="4">
                  <c:v>2012</c:v>
                </c:pt>
                <c:pt idx="6">
                  <c:v>2014</c:v>
                </c:pt>
                <c:pt idx="8">
                  <c:v>2016</c:v>
                </c:pt>
                <c:pt idx="10">
                  <c:v>2018</c:v>
                </c:pt>
              </c:numCache>
            </c:numRef>
          </c:cat>
          <c:val>
            <c:numRef>
              <c:f>'Faixa etária'!$O$53:$O$63</c:f>
              <c:numCache>
                <c:formatCode>0.0</c:formatCode>
                <c:ptCount val="11"/>
                <c:pt idx="0">
                  <c:v>78.449685475487911</c:v>
                </c:pt>
                <c:pt idx="1">
                  <c:v>75.363414546442229</c:v>
                </c:pt>
                <c:pt idx="2">
                  <c:v>73.114211269389799</c:v>
                </c:pt>
                <c:pt idx="3">
                  <c:v>73.109154091570517</c:v>
                </c:pt>
                <c:pt idx="4">
                  <c:v>70.014315859018424</c:v>
                </c:pt>
                <c:pt idx="5">
                  <c:v>67.430257066730519</c:v>
                </c:pt>
                <c:pt idx="6">
                  <c:v>64.98032032552274</c:v>
                </c:pt>
                <c:pt idx="7">
                  <c:v>62.912806185403944</c:v>
                </c:pt>
                <c:pt idx="8">
                  <c:v>61.012373796800318</c:v>
                </c:pt>
                <c:pt idx="9">
                  <c:v>62.550239922886988</c:v>
                </c:pt>
                <c:pt idx="10">
                  <c:v>63.209339654473183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2FB-4E22-9810-44A0DAE32C29}"/>
            </c:ext>
          </c:extLst>
        </c:ser>
        <c:ser>
          <c:idx val="4"/>
          <c:order val="4"/>
          <c:tx>
            <c:strRef>
              <c:f>'Faixa etária'!$P$45</c:f>
              <c:strCache>
                <c:ptCount val="1"/>
                <c:pt idx="0">
                  <c:v>60 anos e mais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'Faixa etária'!$A$53:$A$63</c:f>
              <c:numCache>
                <c:formatCode>General</c:formatCode>
                <c:ptCount val="11"/>
                <c:pt idx="0">
                  <c:v>2008</c:v>
                </c:pt>
                <c:pt idx="2">
                  <c:v>2010</c:v>
                </c:pt>
                <c:pt idx="4">
                  <c:v>2012</c:v>
                </c:pt>
                <c:pt idx="6">
                  <c:v>2014</c:v>
                </c:pt>
                <c:pt idx="8">
                  <c:v>2016</c:v>
                </c:pt>
                <c:pt idx="10">
                  <c:v>2018</c:v>
                </c:pt>
              </c:numCache>
            </c:numRef>
          </c:cat>
          <c:val>
            <c:numRef>
              <c:f>'Faixa etária'!$P$53:$P$63</c:f>
              <c:numCache>
                <c:formatCode>0.0</c:formatCode>
                <c:ptCount val="11"/>
                <c:pt idx="0">
                  <c:v>78.987730156966762</c:v>
                </c:pt>
                <c:pt idx="1">
                  <c:v>75.798302290979962</c:v>
                </c:pt>
                <c:pt idx="2">
                  <c:v>73.657430651292103</c:v>
                </c:pt>
                <c:pt idx="3">
                  <c:v>74.161727459318556</c:v>
                </c:pt>
                <c:pt idx="4">
                  <c:v>68.729373448171245</c:v>
                </c:pt>
                <c:pt idx="5">
                  <c:v>67.132779391374569</c:v>
                </c:pt>
                <c:pt idx="6">
                  <c:v>66.053213720570014</c:v>
                </c:pt>
                <c:pt idx="7">
                  <c:v>65.016356075459768</c:v>
                </c:pt>
                <c:pt idx="8">
                  <c:v>63.652298954476549</c:v>
                </c:pt>
                <c:pt idx="9">
                  <c:v>64.922770602934676</c:v>
                </c:pt>
                <c:pt idx="10">
                  <c:v>62.481640539991623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2FB-4E22-9810-44A0DAE32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811808"/>
        <c:axId val="191812368"/>
      </c:lineChart>
      <c:catAx>
        <c:axId val="19181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91812368"/>
        <c:crosses val="autoZero"/>
        <c:auto val="1"/>
        <c:lblAlgn val="ctr"/>
        <c:lblOffset val="100"/>
        <c:noMultiLvlLbl val="0"/>
      </c:catAx>
      <c:valAx>
        <c:axId val="19181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9181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 b="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6432749302366"/>
          <c:y val="5.0925925925925923E-2"/>
          <c:w val="0.86898012732478835"/>
          <c:h val="0.765795056867891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A9-4C71-B05A-894FB3917399}"/>
                </c:ext>
              </c:extLst>
            </c:dLbl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E6-4386-B5CA-EC6E754B8496}"/>
                </c:ext>
              </c:extLst>
            </c:dLbl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A9-4C71-B05A-894FB39173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Planilha1!$A$3:$A$29</c:f>
              <c:strCache>
                <c:ptCount val="27"/>
                <c:pt idx="0">
                  <c:v>MS</c:v>
                </c:pt>
                <c:pt idx="1">
                  <c:v>AC</c:v>
                </c:pt>
                <c:pt idx="2">
                  <c:v>RN</c:v>
                </c:pt>
                <c:pt idx="3">
                  <c:v>RO</c:v>
                </c:pt>
                <c:pt idx="4">
                  <c:v>RR</c:v>
                </c:pt>
                <c:pt idx="5">
                  <c:v>SE</c:v>
                </c:pt>
                <c:pt idx="6">
                  <c:v>GO</c:v>
                </c:pt>
                <c:pt idx="7">
                  <c:v>RS</c:v>
                </c:pt>
                <c:pt idx="8">
                  <c:v>SP</c:v>
                </c:pt>
                <c:pt idx="9">
                  <c:v>PE</c:v>
                </c:pt>
                <c:pt idx="10">
                  <c:v>DF</c:v>
                </c:pt>
                <c:pt idx="11">
                  <c:v>RJ</c:v>
                </c:pt>
                <c:pt idx="12">
                  <c:v>MT</c:v>
                </c:pt>
                <c:pt idx="13">
                  <c:v>PR</c:v>
                </c:pt>
                <c:pt idx="14">
                  <c:v>TO</c:v>
                </c:pt>
                <c:pt idx="15">
                  <c:v>CE</c:v>
                </c:pt>
                <c:pt idx="16">
                  <c:v>PA</c:v>
                </c:pt>
                <c:pt idx="17">
                  <c:v>ES</c:v>
                </c:pt>
                <c:pt idx="18">
                  <c:v>PB</c:v>
                </c:pt>
                <c:pt idx="19">
                  <c:v>MG</c:v>
                </c:pt>
                <c:pt idx="20">
                  <c:v>SC</c:v>
                </c:pt>
                <c:pt idx="21">
                  <c:v>MA</c:v>
                </c:pt>
                <c:pt idx="22">
                  <c:v>AP</c:v>
                </c:pt>
                <c:pt idx="23">
                  <c:v>AL</c:v>
                </c:pt>
                <c:pt idx="24">
                  <c:v>BA</c:v>
                </c:pt>
                <c:pt idx="25">
                  <c:v>AM</c:v>
                </c:pt>
                <c:pt idx="26">
                  <c:v>PI</c:v>
                </c:pt>
              </c:strCache>
            </c:strRef>
          </c:cat>
          <c:val>
            <c:numRef>
              <c:f>Planilha1!$G$3:$G$29</c:f>
              <c:numCache>
                <c:formatCode>0.0</c:formatCode>
                <c:ptCount val="27"/>
                <c:pt idx="0">
                  <c:v>29.646017699115045</c:v>
                </c:pt>
                <c:pt idx="1">
                  <c:v>24.641148325358852</c:v>
                </c:pt>
                <c:pt idx="2">
                  <c:v>20.277563608326908</c:v>
                </c:pt>
                <c:pt idx="3">
                  <c:v>16.545454545454547</c:v>
                </c:pt>
                <c:pt idx="4">
                  <c:v>16.239316239316238</c:v>
                </c:pt>
                <c:pt idx="5">
                  <c:v>15.789473684210526</c:v>
                </c:pt>
                <c:pt idx="6">
                  <c:v>13.532338308457712</c:v>
                </c:pt>
                <c:pt idx="7">
                  <c:v>12.555673382820784</c:v>
                </c:pt>
                <c:pt idx="8">
                  <c:v>12.47652114519893</c:v>
                </c:pt>
                <c:pt idx="9">
                  <c:v>12.361743656473651</c:v>
                </c:pt>
                <c:pt idx="10">
                  <c:v>11.924119241192411</c:v>
                </c:pt>
                <c:pt idx="11">
                  <c:v>11.056260107243169</c:v>
                </c:pt>
                <c:pt idx="12">
                  <c:v>11</c:v>
                </c:pt>
                <c:pt idx="13">
                  <c:v>10.017346053772767</c:v>
                </c:pt>
                <c:pt idx="14">
                  <c:v>9.7560975609756095</c:v>
                </c:pt>
                <c:pt idx="15">
                  <c:v>9.0909090909090917</c:v>
                </c:pt>
                <c:pt idx="16">
                  <c:v>9.0791515778582514</c:v>
                </c:pt>
                <c:pt idx="17">
                  <c:v>8.064516129032258</c:v>
                </c:pt>
                <c:pt idx="18">
                  <c:v>7.1368597816960531</c:v>
                </c:pt>
                <c:pt idx="19">
                  <c:v>7.1091363510136079</c:v>
                </c:pt>
                <c:pt idx="20">
                  <c:v>5.9770114942528734</c:v>
                </c:pt>
                <c:pt idx="21">
                  <c:v>5.8744993324432571</c:v>
                </c:pt>
                <c:pt idx="22">
                  <c:v>5.4054054054054053</c:v>
                </c:pt>
                <c:pt idx="23">
                  <c:v>4.7080979284369118</c:v>
                </c:pt>
                <c:pt idx="24">
                  <c:v>4.5216996137241532</c:v>
                </c:pt>
                <c:pt idx="25">
                  <c:v>3.9029189898327319</c:v>
                </c:pt>
                <c:pt idx="26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9-4C71-B05A-894FB39173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052464"/>
        <c:axId val="194053024"/>
      </c:barChart>
      <c:catAx>
        <c:axId val="19405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94053024"/>
        <c:crosses val="autoZero"/>
        <c:auto val="1"/>
        <c:lblAlgn val="ctr"/>
        <c:lblOffset val="100"/>
        <c:noMultiLvlLbl val="0"/>
      </c:catAx>
      <c:valAx>
        <c:axId val="19405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9405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Planilha5!$I$75</c:f>
              <c:strCache>
                <c:ptCount val="1"/>
                <c:pt idx="0">
                  <c:v>PPL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Planilha5!$H$76:$H$102</c:f>
              <c:strCache>
                <c:ptCount val="27"/>
                <c:pt idx="0">
                  <c:v>AC</c:v>
                </c:pt>
                <c:pt idx="1">
                  <c:v>ES</c:v>
                </c:pt>
                <c:pt idx="2">
                  <c:v>TO</c:v>
                </c:pt>
                <c:pt idx="3">
                  <c:v>AP</c:v>
                </c:pt>
                <c:pt idx="4">
                  <c:v>PR</c:v>
                </c:pt>
                <c:pt idx="5">
                  <c:v>SP</c:v>
                </c:pt>
                <c:pt idx="6">
                  <c:v>DF</c:v>
                </c:pt>
                <c:pt idx="7">
                  <c:v>AM</c:v>
                </c:pt>
                <c:pt idx="8">
                  <c:v>PB</c:v>
                </c:pt>
                <c:pt idx="9">
                  <c:v>MS</c:v>
                </c:pt>
                <c:pt idx="10">
                  <c:v>AL</c:v>
                </c:pt>
                <c:pt idx="11">
                  <c:v>SC</c:v>
                </c:pt>
                <c:pt idx="12">
                  <c:v>SE</c:v>
                </c:pt>
                <c:pt idx="13">
                  <c:v>PE</c:v>
                </c:pt>
                <c:pt idx="14">
                  <c:v>GO</c:v>
                </c:pt>
                <c:pt idx="15">
                  <c:v>RN</c:v>
                </c:pt>
                <c:pt idx="16">
                  <c:v>RR</c:v>
                </c:pt>
                <c:pt idx="17">
                  <c:v>RS</c:v>
                </c:pt>
                <c:pt idx="18">
                  <c:v>MG</c:v>
                </c:pt>
                <c:pt idx="19">
                  <c:v>MA</c:v>
                </c:pt>
                <c:pt idx="20">
                  <c:v>RO</c:v>
                </c:pt>
                <c:pt idx="21">
                  <c:v>CE</c:v>
                </c:pt>
                <c:pt idx="22">
                  <c:v>BA</c:v>
                </c:pt>
                <c:pt idx="23">
                  <c:v>PA</c:v>
                </c:pt>
                <c:pt idx="24">
                  <c:v>MT</c:v>
                </c:pt>
                <c:pt idx="25">
                  <c:v>PI</c:v>
                </c:pt>
                <c:pt idx="26">
                  <c:v>RJ</c:v>
                </c:pt>
              </c:strCache>
            </c:strRef>
          </c:cat>
          <c:val>
            <c:numRef>
              <c:f>Planilha5!$I$76:$I$102</c:f>
              <c:numCache>
                <c:formatCode>0.0</c:formatCode>
                <c:ptCount val="27"/>
                <c:pt idx="0">
                  <c:v>97.087378640776706</c:v>
                </c:pt>
                <c:pt idx="1">
                  <c:v>97</c:v>
                </c:pt>
                <c:pt idx="2">
                  <c:v>95</c:v>
                </c:pt>
                <c:pt idx="3">
                  <c:v>91.666666666666657</c:v>
                </c:pt>
                <c:pt idx="4">
                  <c:v>90.17094017094017</c:v>
                </c:pt>
                <c:pt idx="5">
                  <c:v>89.461678832116789</c:v>
                </c:pt>
                <c:pt idx="6">
                  <c:v>88.63636363636364</c:v>
                </c:pt>
                <c:pt idx="7">
                  <c:v>88.235294117647058</c:v>
                </c:pt>
                <c:pt idx="8">
                  <c:v>88.235294117647058</c:v>
                </c:pt>
                <c:pt idx="9">
                  <c:v>88.059701492537314</c:v>
                </c:pt>
                <c:pt idx="10">
                  <c:v>88</c:v>
                </c:pt>
                <c:pt idx="11">
                  <c:v>86.538461538461547</c:v>
                </c:pt>
                <c:pt idx="12">
                  <c:v>85.714285714285708</c:v>
                </c:pt>
                <c:pt idx="13">
                  <c:v>85.263157894736835</c:v>
                </c:pt>
                <c:pt idx="14">
                  <c:v>84.558823529411768</c:v>
                </c:pt>
                <c:pt idx="15">
                  <c:v>80.98859315589354</c:v>
                </c:pt>
                <c:pt idx="16">
                  <c:v>78.94736842105263</c:v>
                </c:pt>
                <c:pt idx="17">
                  <c:v>77.36486486486487</c:v>
                </c:pt>
                <c:pt idx="18">
                  <c:v>75.390625</c:v>
                </c:pt>
                <c:pt idx="19">
                  <c:v>75</c:v>
                </c:pt>
                <c:pt idx="20">
                  <c:v>71.428571428571431</c:v>
                </c:pt>
                <c:pt idx="21">
                  <c:v>70.948012232415905</c:v>
                </c:pt>
                <c:pt idx="22">
                  <c:v>69.849246231155774</c:v>
                </c:pt>
                <c:pt idx="23">
                  <c:v>69.230769230769226</c:v>
                </c:pt>
                <c:pt idx="24">
                  <c:v>62.809917355371901</c:v>
                </c:pt>
                <c:pt idx="25">
                  <c:v>50</c:v>
                </c:pt>
                <c:pt idx="26">
                  <c:v>28.39506172839506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F2-4946-89BB-85EEB60FFCD3}"/>
            </c:ext>
          </c:extLst>
        </c:ser>
        <c:ser>
          <c:idx val="1"/>
          <c:order val="1"/>
          <c:tx>
            <c:strRef>
              <c:f>Planilha5!$J$75</c:f>
              <c:strCache>
                <c:ptCount val="1"/>
                <c:pt idx="0">
                  <c:v>não PPL &gt;=18 anos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Planilha5!$H$76:$H$102</c:f>
              <c:strCache>
                <c:ptCount val="27"/>
                <c:pt idx="0">
                  <c:v>AC</c:v>
                </c:pt>
                <c:pt idx="1">
                  <c:v>ES</c:v>
                </c:pt>
                <c:pt idx="2">
                  <c:v>TO</c:v>
                </c:pt>
                <c:pt idx="3">
                  <c:v>AP</c:v>
                </c:pt>
                <c:pt idx="4">
                  <c:v>PR</c:v>
                </c:pt>
                <c:pt idx="5">
                  <c:v>SP</c:v>
                </c:pt>
                <c:pt idx="6">
                  <c:v>DF</c:v>
                </c:pt>
                <c:pt idx="7">
                  <c:v>AM</c:v>
                </c:pt>
                <c:pt idx="8">
                  <c:v>PB</c:v>
                </c:pt>
                <c:pt idx="9">
                  <c:v>MS</c:v>
                </c:pt>
                <c:pt idx="10">
                  <c:v>AL</c:v>
                </c:pt>
                <c:pt idx="11">
                  <c:v>SC</c:v>
                </c:pt>
                <c:pt idx="12">
                  <c:v>SE</c:v>
                </c:pt>
                <c:pt idx="13">
                  <c:v>PE</c:v>
                </c:pt>
                <c:pt idx="14">
                  <c:v>GO</c:v>
                </c:pt>
                <c:pt idx="15">
                  <c:v>RN</c:v>
                </c:pt>
                <c:pt idx="16">
                  <c:v>RR</c:v>
                </c:pt>
                <c:pt idx="17">
                  <c:v>RS</c:v>
                </c:pt>
                <c:pt idx="18">
                  <c:v>MG</c:v>
                </c:pt>
                <c:pt idx="19">
                  <c:v>MA</c:v>
                </c:pt>
                <c:pt idx="20">
                  <c:v>RO</c:v>
                </c:pt>
                <c:pt idx="21">
                  <c:v>CE</c:v>
                </c:pt>
                <c:pt idx="22">
                  <c:v>BA</c:v>
                </c:pt>
                <c:pt idx="23">
                  <c:v>PA</c:v>
                </c:pt>
                <c:pt idx="24">
                  <c:v>MT</c:v>
                </c:pt>
                <c:pt idx="25">
                  <c:v>PI</c:v>
                </c:pt>
                <c:pt idx="26">
                  <c:v>RJ</c:v>
                </c:pt>
              </c:strCache>
            </c:strRef>
          </c:cat>
          <c:val>
            <c:numRef>
              <c:f>Planilha5!$J$76:$J$102</c:f>
              <c:numCache>
                <c:formatCode>0.0</c:formatCode>
                <c:ptCount val="27"/>
                <c:pt idx="0">
                  <c:v>95.904436860068259</c:v>
                </c:pt>
                <c:pt idx="1">
                  <c:v>93.181818181818173</c:v>
                </c:pt>
                <c:pt idx="2">
                  <c:v>86.875</c:v>
                </c:pt>
                <c:pt idx="3">
                  <c:v>86.734693877551024</c:v>
                </c:pt>
                <c:pt idx="4">
                  <c:v>89.368258859784291</c:v>
                </c:pt>
                <c:pt idx="5">
                  <c:v>87.994713778952487</c:v>
                </c:pt>
                <c:pt idx="6">
                  <c:v>75.257731958762889</c:v>
                </c:pt>
                <c:pt idx="7">
                  <c:v>79.307631785995284</c:v>
                </c:pt>
                <c:pt idx="8">
                  <c:v>77.822580645161281</c:v>
                </c:pt>
                <c:pt idx="9">
                  <c:v>82.89473684210526</c:v>
                </c:pt>
                <c:pt idx="10">
                  <c:v>81.221719457013577</c:v>
                </c:pt>
                <c:pt idx="11">
                  <c:v>88.071570576540765</c:v>
                </c:pt>
                <c:pt idx="12">
                  <c:v>76.145339652448669</c:v>
                </c:pt>
                <c:pt idx="13">
                  <c:v>70.611991301646469</c:v>
                </c:pt>
                <c:pt idx="14">
                  <c:v>79.901356350184955</c:v>
                </c:pt>
                <c:pt idx="15">
                  <c:v>74.943820224719104</c:v>
                </c:pt>
                <c:pt idx="16">
                  <c:v>91.616766467065872</c:v>
                </c:pt>
                <c:pt idx="17">
                  <c:v>84.558040468583599</c:v>
                </c:pt>
                <c:pt idx="18">
                  <c:v>76.915488326208475</c:v>
                </c:pt>
                <c:pt idx="19">
                  <c:v>86.673831273508867</c:v>
                </c:pt>
                <c:pt idx="20">
                  <c:v>81.294964028776988</c:v>
                </c:pt>
                <c:pt idx="21">
                  <c:v>83.046175051688493</c:v>
                </c:pt>
                <c:pt idx="22">
                  <c:v>68.268947213211433</c:v>
                </c:pt>
                <c:pt idx="23">
                  <c:v>67.620020429009202</c:v>
                </c:pt>
                <c:pt idx="24">
                  <c:v>70.177514792899416</c:v>
                </c:pt>
                <c:pt idx="25">
                  <c:v>69.397993311036785</c:v>
                </c:pt>
                <c:pt idx="26">
                  <c:v>82.834242457976188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F2-4946-89BB-85EEB60FF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8"/>
        <c:overlap val="-27"/>
        <c:axId val="194055824"/>
        <c:axId val="194056384"/>
      </c:barChart>
      <c:catAx>
        <c:axId val="19405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94056384"/>
        <c:crosses val="autoZero"/>
        <c:auto val="1"/>
        <c:lblAlgn val="ctr"/>
        <c:lblOffset val="100"/>
        <c:noMultiLvlLbl val="0"/>
      </c:catAx>
      <c:valAx>
        <c:axId val="1940563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9405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Planilha5!$C$75</c:f>
              <c:strCache>
                <c:ptCount val="1"/>
                <c:pt idx="0">
                  <c:v>PPL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Planilha5!$B$76:$B$102</c:f>
              <c:strCache>
                <c:ptCount val="27"/>
                <c:pt idx="0">
                  <c:v>SC</c:v>
                </c:pt>
                <c:pt idx="1">
                  <c:v>AM</c:v>
                </c:pt>
                <c:pt idx="2">
                  <c:v>RS</c:v>
                </c:pt>
                <c:pt idx="3">
                  <c:v>AP</c:v>
                </c:pt>
                <c:pt idx="4">
                  <c:v>AL</c:v>
                </c:pt>
                <c:pt idx="5">
                  <c:v>MA</c:v>
                </c:pt>
                <c:pt idx="6">
                  <c:v>GO</c:v>
                </c:pt>
                <c:pt idx="7">
                  <c:v>MG</c:v>
                </c:pt>
                <c:pt idx="8">
                  <c:v>PA</c:v>
                </c:pt>
                <c:pt idx="9">
                  <c:v>PI</c:v>
                </c:pt>
                <c:pt idx="10">
                  <c:v>BA</c:v>
                </c:pt>
                <c:pt idx="11">
                  <c:v>RR</c:v>
                </c:pt>
                <c:pt idx="12">
                  <c:v>PE</c:v>
                </c:pt>
                <c:pt idx="13">
                  <c:v>SE</c:v>
                </c:pt>
                <c:pt idx="14">
                  <c:v>PR</c:v>
                </c:pt>
                <c:pt idx="15">
                  <c:v>DF</c:v>
                </c:pt>
                <c:pt idx="16">
                  <c:v>MT</c:v>
                </c:pt>
                <c:pt idx="17">
                  <c:v>SP</c:v>
                </c:pt>
                <c:pt idx="18">
                  <c:v>ES</c:v>
                </c:pt>
                <c:pt idx="19">
                  <c:v>RN</c:v>
                </c:pt>
                <c:pt idx="20">
                  <c:v>CE</c:v>
                </c:pt>
                <c:pt idx="21">
                  <c:v>MS</c:v>
                </c:pt>
                <c:pt idx="22">
                  <c:v>RJ</c:v>
                </c:pt>
                <c:pt idx="23">
                  <c:v>PB</c:v>
                </c:pt>
                <c:pt idx="24">
                  <c:v>RO</c:v>
                </c:pt>
                <c:pt idx="25">
                  <c:v>AC</c:v>
                </c:pt>
                <c:pt idx="26">
                  <c:v>TO</c:v>
                </c:pt>
              </c:strCache>
            </c:strRef>
          </c:cat>
          <c:val>
            <c:numRef>
              <c:f>Planilha5!$C$76:$C$102</c:f>
              <c:numCache>
                <c:formatCode>0.0</c:formatCode>
                <c:ptCount val="27"/>
                <c:pt idx="0">
                  <c:v>13.461538461538462</c:v>
                </c:pt>
                <c:pt idx="1">
                  <c:v>10.084033613445378</c:v>
                </c:pt>
                <c:pt idx="2">
                  <c:v>9.2905405405405403</c:v>
                </c:pt>
                <c:pt idx="3">
                  <c:v>8.3333333333333321</c:v>
                </c:pt>
                <c:pt idx="4">
                  <c:v>8</c:v>
                </c:pt>
                <c:pt idx="5">
                  <c:v>7.5757575757575761</c:v>
                </c:pt>
                <c:pt idx="6">
                  <c:v>7.3529411764705888</c:v>
                </c:pt>
                <c:pt idx="7">
                  <c:v>6.640625</c:v>
                </c:pt>
                <c:pt idx="8">
                  <c:v>6.267806267806268</c:v>
                </c:pt>
                <c:pt idx="9">
                  <c:v>5.5555555555555554</c:v>
                </c:pt>
                <c:pt idx="10">
                  <c:v>5.5276381909547743</c:v>
                </c:pt>
                <c:pt idx="11">
                  <c:v>5.2631578947368416</c:v>
                </c:pt>
                <c:pt idx="12">
                  <c:v>5.0877192982456139</c:v>
                </c:pt>
                <c:pt idx="13">
                  <c:v>4.7619047619047619</c:v>
                </c:pt>
                <c:pt idx="14">
                  <c:v>4.700854700854701</c:v>
                </c:pt>
                <c:pt idx="15">
                  <c:v>4.5454545454545459</c:v>
                </c:pt>
                <c:pt idx="16">
                  <c:v>4.1322314049586781</c:v>
                </c:pt>
                <c:pt idx="17">
                  <c:v>4.0602189781021893</c:v>
                </c:pt>
                <c:pt idx="18">
                  <c:v>4</c:v>
                </c:pt>
                <c:pt idx="19">
                  <c:v>3.4220532319391634</c:v>
                </c:pt>
                <c:pt idx="20">
                  <c:v>3.0581039755351682</c:v>
                </c:pt>
                <c:pt idx="21">
                  <c:v>2.9850746268656714</c:v>
                </c:pt>
                <c:pt idx="22">
                  <c:v>2.5462962962962963</c:v>
                </c:pt>
                <c:pt idx="23">
                  <c:v>2.3529411764705883</c:v>
                </c:pt>
                <c:pt idx="24">
                  <c:v>1.098901098901099</c:v>
                </c:pt>
                <c:pt idx="25">
                  <c:v>0.97087378640776689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8B-4D00-ABAE-F5DB408D5C63}"/>
            </c:ext>
          </c:extLst>
        </c:ser>
        <c:ser>
          <c:idx val="1"/>
          <c:order val="1"/>
          <c:tx>
            <c:strRef>
              <c:f>Planilha5!$D$75</c:f>
              <c:strCache>
                <c:ptCount val="1"/>
                <c:pt idx="0">
                  <c:v>não PPL &gt;=18 anos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Planilha5!$B$76:$B$102</c:f>
              <c:strCache>
                <c:ptCount val="27"/>
                <c:pt idx="0">
                  <c:v>SC</c:v>
                </c:pt>
                <c:pt idx="1">
                  <c:v>AM</c:v>
                </c:pt>
                <c:pt idx="2">
                  <c:v>RS</c:v>
                </c:pt>
                <c:pt idx="3">
                  <c:v>AP</c:v>
                </c:pt>
                <c:pt idx="4">
                  <c:v>AL</c:v>
                </c:pt>
                <c:pt idx="5">
                  <c:v>MA</c:v>
                </c:pt>
                <c:pt idx="6">
                  <c:v>GO</c:v>
                </c:pt>
                <c:pt idx="7">
                  <c:v>MG</c:v>
                </c:pt>
                <c:pt idx="8">
                  <c:v>PA</c:v>
                </c:pt>
                <c:pt idx="9">
                  <c:v>PI</c:v>
                </c:pt>
                <c:pt idx="10">
                  <c:v>BA</c:v>
                </c:pt>
                <c:pt idx="11">
                  <c:v>RR</c:v>
                </c:pt>
                <c:pt idx="12">
                  <c:v>PE</c:v>
                </c:pt>
                <c:pt idx="13">
                  <c:v>SE</c:v>
                </c:pt>
                <c:pt idx="14">
                  <c:v>PR</c:v>
                </c:pt>
                <c:pt idx="15">
                  <c:v>DF</c:v>
                </c:pt>
                <c:pt idx="16">
                  <c:v>MT</c:v>
                </c:pt>
                <c:pt idx="17">
                  <c:v>SP</c:v>
                </c:pt>
                <c:pt idx="18">
                  <c:v>ES</c:v>
                </c:pt>
                <c:pt idx="19">
                  <c:v>RN</c:v>
                </c:pt>
                <c:pt idx="20">
                  <c:v>CE</c:v>
                </c:pt>
                <c:pt idx="21">
                  <c:v>MS</c:v>
                </c:pt>
                <c:pt idx="22">
                  <c:v>RJ</c:v>
                </c:pt>
                <c:pt idx="23">
                  <c:v>PB</c:v>
                </c:pt>
                <c:pt idx="24">
                  <c:v>RO</c:v>
                </c:pt>
                <c:pt idx="25">
                  <c:v>AC</c:v>
                </c:pt>
                <c:pt idx="26">
                  <c:v>TO</c:v>
                </c:pt>
              </c:strCache>
            </c:strRef>
          </c:cat>
          <c:val>
            <c:numRef>
              <c:f>Planilha5!$D$76:$D$102</c:f>
              <c:numCache>
                <c:formatCode>0.0</c:formatCode>
                <c:ptCount val="27"/>
                <c:pt idx="0">
                  <c:v>14.314115308151093</c:v>
                </c:pt>
                <c:pt idx="1">
                  <c:v>13.453973249409914</c:v>
                </c:pt>
                <c:pt idx="2">
                  <c:v>16.74653887113951</c:v>
                </c:pt>
                <c:pt idx="3">
                  <c:v>7.1428571428571423</c:v>
                </c:pt>
                <c:pt idx="4">
                  <c:v>11.199095022624435</c:v>
                </c:pt>
                <c:pt idx="5">
                  <c:v>9.3498119290703929</c:v>
                </c:pt>
                <c:pt idx="6">
                  <c:v>9.3711467324291</c:v>
                </c:pt>
                <c:pt idx="7">
                  <c:v>9.634988490628082</c:v>
                </c:pt>
                <c:pt idx="8">
                  <c:v>9.1930541368743608</c:v>
                </c:pt>
                <c:pt idx="9">
                  <c:v>8.695652173913043</c:v>
                </c:pt>
                <c:pt idx="10">
                  <c:v>6.546741374225892</c:v>
                </c:pt>
                <c:pt idx="11">
                  <c:v>7.7844311377245514</c:v>
                </c:pt>
                <c:pt idx="12">
                  <c:v>12.208760484622553</c:v>
                </c:pt>
                <c:pt idx="13">
                  <c:v>7.7409162717219591</c:v>
                </c:pt>
                <c:pt idx="14">
                  <c:v>9.8613251155624049</c:v>
                </c:pt>
                <c:pt idx="15">
                  <c:v>12.027491408934708</c:v>
                </c:pt>
                <c:pt idx="16">
                  <c:v>10.650887573964498</c:v>
                </c:pt>
                <c:pt idx="17">
                  <c:v>8.2979759337831265</c:v>
                </c:pt>
                <c:pt idx="18">
                  <c:v>7.9545454545454541</c:v>
                </c:pt>
                <c:pt idx="19">
                  <c:v>11.910112359550562</c:v>
                </c:pt>
                <c:pt idx="20">
                  <c:v>6.8573397656788426</c:v>
                </c:pt>
                <c:pt idx="21">
                  <c:v>11.695906432748536</c:v>
                </c:pt>
                <c:pt idx="22">
                  <c:v>9.495714126683735</c:v>
                </c:pt>
                <c:pt idx="23">
                  <c:v>7.93010752688172</c:v>
                </c:pt>
                <c:pt idx="24">
                  <c:v>8.1534772182254205</c:v>
                </c:pt>
                <c:pt idx="25">
                  <c:v>0.68259385665529015</c:v>
                </c:pt>
                <c:pt idx="26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8B-4D00-ABAE-F5DB408D5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059184"/>
        <c:axId val="194625408"/>
      </c:barChart>
      <c:catAx>
        <c:axId val="19405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94625408"/>
        <c:crosses val="autoZero"/>
        <c:auto val="1"/>
        <c:lblAlgn val="ctr"/>
        <c:lblOffset val="100"/>
        <c:noMultiLvlLbl val="0"/>
      </c:catAx>
      <c:valAx>
        <c:axId val="19462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9405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14348206474189"/>
          <c:y val="5.9733887430737827E-2"/>
          <c:w val="0.86385651793525808"/>
          <c:h val="0.78224883347914842"/>
        </c:manualLayout>
      </c:layout>
      <c:lineChart>
        <c:grouping val="standard"/>
        <c:varyColors val="0"/>
        <c:ser>
          <c:idx val="0"/>
          <c:order val="0"/>
          <c:tx>
            <c:v>REINGRESSOS</c:v>
          </c:tx>
          <c:spPr>
            <a:ln w="38100">
              <a:solidFill>
                <a:schemeClr val="accent1"/>
              </a:solidFill>
              <a:prstDash val="solid"/>
            </a:ln>
          </c:spPr>
          <c:marker>
            <c:symbol val="diamond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  <a:prstDash val="solid"/>
              </a:ln>
            </c:spPr>
          </c:marker>
          <c:dLbls>
            <c:dLbl>
              <c:idx val="17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74-4119-BE17-26110B5720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'[BASE_APRESENTACOES_MAI 2019.xls]SERIE_HISTORICA'!$DU$1:$EL$1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'[BASE_APRESENTACOES_MAI 2019.xls]SERIE_HISTORICA'!$DU$31:$EL$31</c:f>
              <c:numCache>
                <c:formatCode>#,##0.0_);[Red]\(#,##0.0\)</c:formatCode>
                <c:ptCount val="18"/>
                <c:pt idx="0">
                  <c:v>13.612333259420916</c:v>
                </c:pt>
                <c:pt idx="1">
                  <c:v>13.304199507251871</c:v>
                </c:pt>
                <c:pt idx="2">
                  <c:v>12.333177891768258</c:v>
                </c:pt>
                <c:pt idx="3">
                  <c:v>12.132986451329526</c:v>
                </c:pt>
                <c:pt idx="4">
                  <c:v>11.72823294319155</c:v>
                </c:pt>
                <c:pt idx="5">
                  <c:v>12.18830532467061</c:v>
                </c:pt>
                <c:pt idx="6">
                  <c:v>12.110060440631703</c:v>
                </c:pt>
                <c:pt idx="7">
                  <c:v>12.194484691575022</c:v>
                </c:pt>
                <c:pt idx="8">
                  <c:v>12.42609204601106</c:v>
                </c:pt>
                <c:pt idx="9">
                  <c:v>13.369229838465726</c:v>
                </c:pt>
                <c:pt idx="10">
                  <c:v>13.557506708723697</c:v>
                </c:pt>
                <c:pt idx="11">
                  <c:v>13.844768593553033</c:v>
                </c:pt>
                <c:pt idx="12">
                  <c:v>15.101067318585654</c:v>
                </c:pt>
                <c:pt idx="13">
                  <c:v>15.519986490724435</c:v>
                </c:pt>
                <c:pt idx="14">
                  <c:v>15.643660687138947</c:v>
                </c:pt>
                <c:pt idx="15">
                  <c:v>15.999903571471618</c:v>
                </c:pt>
                <c:pt idx="16">
                  <c:v>16.363344088367342</c:v>
                </c:pt>
                <c:pt idx="17">
                  <c:v>16.304178098998417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74-4119-BE17-26110B572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627648"/>
        <c:axId val="194628208"/>
      </c:lineChart>
      <c:catAx>
        <c:axId val="19462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pt-BR"/>
          </a:p>
        </c:txPr>
        <c:crossAx val="194628208"/>
        <c:crosses val="autoZero"/>
        <c:auto val="1"/>
        <c:lblAlgn val="ctr"/>
        <c:lblOffset val="100"/>
        <c:noMultiLvlLbl val="0"/>
      </c:catAx>
      <c:valAx>
        <c:axId val="194628208"/>
        <c:scaling>
          <c:orientation val="minMax"/>
          <c:max val="2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#,##0_);[Red]\(#,##0\)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94627648"/>
        <c:crosses val="autoZero"/>
        <c:crossBetween val="between"/>
        <c:majorUnit val="4"/>
      </c:valAx>
    </c:plotArea>
    <c:plotVisOnly val="1"/>
    <c:dispBlanksAs val="gap"/>
    <c:showDLblsOverMax val="0"/>
  </c:chart>
  <c:spPr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Planilha6!$J$5</c:f>
              <c:strCache>
                <c:ptCount val="1"/>
                <c:pt idx="0">
                  <c:v>PPL</c:v>
                </c:pt>
              </c:strCache>
            </c:strRef>
          </c:tx>
          <c:spPr>
            <a:ln w="476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Planilha6!$B$12:$B$23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Planilha6!$J$12:$J$23</c:f>
              <c:numCache>
                <c:formatCode>0.0</c:formatCode>
                <c:ptCount val="12"/>
                <c:pt idx="0">
                  <c:v>17.659259259259258</c:v>
                </c:pt>
                <c:pt idx="1">
                  <c:v>17.6248821866164</c:v>
                </c:pt>
                <c:pt idx="2">
                  <c:v>17.500471965263355</c:v>
                </c:pt>
                <c:pt idx="3">
                  <c:v>17.637481910274964</c:v>
                </c:pt>
                <c:pt idx="4">
                  <c:v>18.100989766817648</c:v>
                </c:pt>
                <c:pt idx="5">
                  <c:v>18.029448621553883</c:v>
                </c:pt>
                <c:pt idx="6">
                  <c:v>20.693658395007983</c:v>
                </c:pt>
                <c:pt idx="7">
                  <c:v>20.663122551762729</c:v>
                </c:pt>
                <c:pt idx="8">
                  <c:v>20.936227951153324</c:v>
                </c:pt>
                <c:pt idx="9">
                  <c:v>21.983652555813102</c:v>
                </c:pt>
                <c:pt idx="10">
                  <c:v>22.922922922922922</c:v>
                </c:pt>
                <c:pt idx="11">
                  <c:v>23.713128976286871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B2-4092-9CE1-273DE2A8B446}"/>
            </c:ext>
          </c:extLst>
        </c:ser>
        <c:ser>
          <c:idx val="2"/>
          <c:order val="1"/>
          <c:tx>
            <c:strRef>
              <c:f>Planilha6!$K$5</c:f>
              <c:strCache>
                <c:ptCount val="1"/>
                <c:pt idx="0">
                  <c:v>não PPL &gt;=18 anos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Planilha6!$B$12:$B$23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Planilha6!$K$12:$K$23</c:f>
              <c:numCache>
                <c:formatCode>0.0</c:formatCode>
                <c:ptCount val="12"/>
                <c:pt idx="0">
                  <c:v>13.8259428594246</c:v>
                </c:pt>
                <c:pt idx="1">
                  <c:v>12.891829171140589</c:v>
                </c:pt>
                <c:pt idx="2">
                  <c:v>12.027665806339357</c:v>
                </c:pt>
                <c:pt idx="3">
                  <c:v>13.283714439388875</c:v>
                </c:pt>
                <c:pt idx="4">
                  <c:v>13.790237374093117</c:v>
                </c:pt>
                <c:pt idx="5">
                  <c:v>14.12837945120455</c:v>
                </c:pt>
                <c:pt idx="6">
                  <c:v>15.272795649155288</c:v>
                </c:pt>
                <c:pt idx="7">
                  <c:v>15.621389286869714</c:v>
                </c:pt>
                <c:pt idx="8">
                  <c:v>15.812020665532845</c:v>
                </c:pt>
                <c:pt idx="9">
                  <c:v>16.053435114503817</c:v>
                </c:pt>
                <c:pt idx="10">
                  <c:v>16.203982658534795</c:v>
                </c:pt>
                <c:pt idx="11">
                  <c:v>16.066717726150966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B2-4092-9CE1-273DE2A8B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631008"/>
        <c:axId val="194631568"/>
      </c:lineChart>
      <c:catAx>
        <c:axId val="19463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94631568"/>
        <c:crosses val="autoZero"/>
        <c:auto val="1"/>
        <c:lblAlgn val="ctr"/>
        <c:lblOffset val="100"/>
        <c:noMultiLvlLbl val="0"/>
      </c:catAx>
      <c:valAx>
        <c:axId val="19463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9463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Planilha4!$J$41</c:f>
              <c:strCache>
                <c:ptCount val="1"/>
                <c:pt idx="0">
                  <c:v>PPL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Planilha4!$K$39:$N$39</c:f>
              <c:strCache>
                <c:ptCount val="4"/>
                <c:pt idx="0">
                  <c:v>Cura</c:v>
                </c:pt>
                <c:pt idx="1">
                  <c:v>Abandono</c:v>
                </c:pt>
                <c:pt idx="2">
                  <c:v>Óbito</c:v>
                </c:pt>
                <c:pt idx="3">
                  <c:v>Transferência/ Ignorado</c:v>
                </c:pt>
              </c:strCache>
            </c:strRef>
          </c:cat>
          <c:val>
            <c:numRef>
              <c:f>Planilha4!$K$41:$N$41</c:f>
              <c:numCache>
                <c:formatCode>0.0</c:formatCode>
                <c:ptCount val="4"/>
                <c:pt idx="0">
                  <c:v>78.5</c:v>
                </c:pt>
                <c:pt idx="1">
                  <c:v>7.7325486349517734</c:v>
                </c:pt>
                <c:pt idx="2">
                  <c:v>1.4059179336275953</c:v>
                </c:pt>
                <c:pt idx="3">
                  <c:v>12.342651626614353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74-4026-8463-3E1DE867D23A}"/>
            </c:ext>
          </c:extLst>
        </c:ser>
        <c:ser>
          <c:idx val="0"/>
          <c:order val="1"/>
          <c:tx>
            <c:strRef>
              <c:f>Planilha4!$J$40</c:f>
              <c:strCache>
                <c:ptCount val="1"/>
                <c:pt idx="0">
                  <c:v>não PPL &gt;=18 anos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Planilha4!$K$39:$N$39</c:f>
              <c:strCache>
                <c:ptCount val="4"/>
                <c:pt idx="0">
                  <c:v>Cura</c:v>
                </c:pt>
                <c:pt idx="1">
                  <c:v>Abandono</c:v>
                </c:pt>
                <c:pt idx="2">
                  <c:v>Óbito</c:v>
                </c:pt>
                <c:pt idx="3">
                  <c:v>Transferência/ Ignorado</c:v>
                </c:pt>
              </c:strCache>
            </c:strRef>
          </c:cat>
          <c:val>
            <c:numRef>
              <c:f>Planilha4!$K$40:$N$40</c:f>
              <c:numCache>
                <c:formatCode>0.0</c:formatCode>
                <c:ptCount val="4"/>
                <c:pt idx="0">
                  <c:v>73.7</c:v>
                </c:pt>
                <c:pt idx="1">
                  <c:v>11.774791994603104</c:v>
                </c:pt>
                <c:pt idx="2">
                  <c:v>6.6927141893411282</c:v>
                </c:pt>
                <c:pt idx="3">
                  <c:v>7.8760962446593208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74-4026-8463-3E1DE867D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634368"/>
        <c:axId val="194634928"/>
      </c:barChart>
      <c:catAx>
        <c:axId val="19463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94634928"/>
        <c:crosses val="autoZero"/>
        <c:auto val="1"/>
        <c:lblAlgn val="ctr"/>
        <c:lblOffset val="100"/>
        <c:noMultiLvlLbl val="0"/>
      </c:catAx>
      <c:valAx>
        <c:axId val="1946349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9463436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Planilha4!$C$40</c:f>
              <c:strCache>
                <c:ptCount val="1"/>
                <c:pt idx="0">
                  <c:v>PPL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Planilha4!$A$41:$A$67</c:f>
              <c:strCache>
                <c:ptCount val="27"/>
                <c:pt idx="0">
                  <c:v>AP</c:v>
                </c:pt>
                <c:pt idx="1">
                  <c:v>AC</c:v>
                </c:pt>
                <c:pt idx="2">
                  <c:v>SP</c:v>
                </c:pt>
                <c:pt idx="3">
                  <c:v>MG</c:v>
                </c:pt>
                <c:pt idx="4">
                  <c:v>AM</c:v>
                </c:pt>
                <c:pt idx="5">
                  <c:v>SC</c:v>
                </c:pt>
                <c:pt idx="6">
                  <c:v>PE</c:v>
                </c:pt>
                <c:pt idx="7">
                  <c:v>PR</c:v>
                </c:pt>
                <c:pt idx="8">
                  <c:v>MA</c:v>
                </c:pt>
                <c:pt idx="9">
                  <c:v>ES</c:v>
                </c:pt>
                <c:pt idx="10">
                  <c:v>PI</c:v>
                </c:pt>
                <c:pt idx="11">
                  <c:v>BA</c:v>
                </c:pt>
                <c:pt idx="12">
                  <c:v>RO</c:v>
                </c:pt>
                <c:pt idx="13">
                  <c:v>PB</c:v>
                </c:pt>
                <c:pt idx="14">
                  <c:v>CE</c:v>
                </c:pt>
                <c:pt idx="15">
                  <c:v>GO</c:v>
                </c:pt>
                <c:pt idx="16">
                  <c:v>RS</c:v>
                </c:pt>
                <c:pt idx="17">
                  <c:v>RN</c:v>
                </c:pt>
                <c:pt idx="18">
                  <c:v>MS</c:v>
                </c:pt>
                <c:pt idx="19">
                  <c:v>RR</c:v>
                </c:pt>
                <c:pt idx="20">
                  <c:v>MT</c:v>
                </c:pt>
                <c:pt idx="21">
                  <c:v>PA</c:v>
                </c:pt>
                <c:pt idx="22">
                  <c:v>AL</c:v>
                </c:pt>
                <c:pt idx="23">
                  <c:v>SE</c:v>
                </c:pt>
                <c:pt idx="24">
                  <c:v>DF</c:v>
                </c:pt>
                <c:pt idx="25">
                  <c:v>RJ</c:v>
                </c:pt>
                <c:pt idx="26">
                  <c:v>TO</c:v>
                </c:pt>
              </c:strCache>
            </c:strRef>
          </c:cat>
          <c:val>
            <c:numRef>
              <c:f>Planilha4!$C$41:$C$67</c:f>
              <c:numCache>
                <c:formatCode>0.0</c:formatCode>
                <c:ptCount val="27"/>
                <c:pt idx="0">
                  <c:v>100</c:v>
                </c:pt>
                <c:pt idx="1">
                  <c:v>97.183098591549296</c:v>
                </c:pt>
                <c:pt idx="2">
                  <c:v>92.960426179604255</c:v>
                </c:pt>
                <c:pt idx="3">
                  <c:v>82.539682539682531</c:v>
                </c:pt>
                <c:pt idx="4">
                  <c:v>81.521739130434781</c:v>
                </c:pt>
                <c:pt idx="5">
                  <c:v>81.05263157894737</c:v>
                </c:pt>
                <c:pt idx="6">
                  <c:v>79.807692307692307</c:v>
                </c:pt>
                <c:pt idx="7">
                  <c:v>78.048780487804876</c:v>
                </c:pt>
                <c:pt idx="8">
                  <c:v>77.272727272727266</c:v>
                </c:pt>
                <c:pt idx="9">
                  <c:v>76.388888888888886</c:v>
                </c:pt>
                <c:pt idx="10">
                  <c:v>75</c:v>
                </c:pt>
                <c:pt idx="11">
                  <c:v>72.868217054263567</c:v>
                </c:pt>
                <c:pt idx="12">
                  <c:v>72.727272727272734</c:v>
                </c:pt>
                <c:pt idx="13">
                  <c:v>71.621621621621628</c:v>
                </c:pt>
                <c:pt idx="14">
                  <c:v>71.489361702127667</c:v>
                </c:pt>
                <c:pt idx="15">
                  <c:v>69.465648854961842</c:v>
                </c:pt>
                <c:pt idx="16">
                  <c:v>69.392523364485982</c:v>
                </c:pt>
                <c:pt idx="17">
                  <c:v>66.400000000000006</c:v>
                </c:pt>
                <c:pt idx="18">
                  <c:v>65.693430656934311</c:v>
                </c:pt>
                <c:pt idx="19">
                  <c:v>62.5</c:v>
                </c:pt>
                <c:pt idx="20">
                  <c:v>61.702127659574465</c:v>
                </c:pt>
                <c:pt idx="21">
                  <c:v>61.214953271028037</c:v>
                </c:pt>
                <c:pt idx="22">
                  <c:v>55.555555555555557</c:v>
                </c:pt>
                <c:pt idx="23">
                  <c:v>51.249999999999993</c:v>
                </c:pt>
                <c:pt idx="24">
                  <c:v>50</c:v>
                </c:pt>
                <c:pt idx="25">
                  <c:v>43.620689655172413</c:v>
                </c:pt>
                <c:pt idx="26">
                  <c:v>42.857142857142854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1E-4799-9F64-B7C801D51AF7}"/>
            </c:ext>
          </c:extLst>
        </c:ser>
        <c:ser>
          <c:idx val="0"/>
          <c:order val="1"/>
          <c:tx>
            <c:strRef>
              <c:f>Planilha4!$B$40</c:f>
              <c:strCache>
                <c:ptCount val="1"/>
                <c:pt idx="0">
                  <c:v>não PPL &gt;=18 anos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Planilha4!$A$41:$A$67</c:f>
              <c:strCache>
                <c:ptCount val="27"/>
                <c:pt idx="0">
                  <c:v>AP</c:v>
                </c:pt>
                <c:pt idx="1">
                  <c:v>AC</c:v>
                </c:pt>
                <c:pt idx="2">
                  <c:v>SP</c:v>
                </c:pt>
                <c:pt idx="3">
                  <c:v>MG</c:v>
                </c:pt>
                <c:pt idx="4">
                  <c:v>AM</c:v>
                </c:pt>
                <c:pt idx="5">
                  <c:v>SC</c:v>
                </c:pt>
                <c:pt idx="6">
                  <c:v>PE</c:v>
                </c:pt>
                <c:pt idx="7">
                  <c:v>PR</c:v>
                </c:pt>
                <c:pt idx="8">
                  <c:v>MA</c:v>
                </c:pt>
                <c:pt idx="9">
                  <c:v>ES</c:v>
                </c:pt>
                <c:pt idx="10">
                  <c:v>PI</c:v>
                </c:pt>
                <c:pt idx="11">
                  <c:v>BA</c:v>
                </c:pt>
                <c:pt idx="12">
                  <c:v>RO</c:v>
                </c:pt>
                <c:pt idx="13">
                  <c:v>PB</c:v>
                </c:pt>
                <c:pt idx="14">
                  <c:v>CE</c:v>
                </c:pt>
                <c:pt idx="15">
                  <c:v>GO</c:v>
                </c:pt>
                <c:pt idx="16">
                  <c:v>RS</c:v>
                </c:pt>
                <c:pt idx="17">
                  <c:v>RN</c:v>
                </c:pt>
                <c:pt idx="18">
                  <c:v>MS</c:v>
                </c:pt>
                <c:pt idx="19">
                  <c:v>RR</c:v>
                </c:pt>
                <c:pt idx="20">
                  <c:v>MT</c:v>
                </c:pt>
                <c:pt idx="21">
                  <c:v>PA</c:v>
                </c:pt>
                <c:pt idx="22">
                  <c:v>AL</c:v>
                </c:pt>
                <c:pt idx="23">
                  <c:v>SE</c:v>
                </c:pt>
                <c:pt idx="24">
                  <c:v>DF</c:v>
                </c:pt>
                <c:pt idx="25">
                  <c:v>RJ</c:v>
                </c:pt>
                <c:pt idx="26">
                  <c:v>TO</c:v>
                </c:pt>
              </c:strCache>
            </c:strRef>
          </c:cat>
          <c:val>
            <c:numRef>
              <c:f>Planilha4!$B$41:$B$67</c:f>
              <c:numCache>
                <c:formatCode>0.0</c:formatCode>
                <c:ptCount val="27"/>
                <c:pt idx="0">
                  <c:v>82.089552238805979</c:v>
                </c:pt>
                <c:pt idx="1">
                  <c:v>94.560669456066947</c:v>
                </c:pt>
                <c:pt idx="2">
                  <c:v>78.216862280607302</c:v>
                </c:pt>
                <c:pt idx="3">
                  <c:v>74.777136864184584</c:v>
                </c:pt>
                <c:pt idx="4">
                  <c:v>77.816411682892905</c:v>
                </c:pt>
                <c:pt idx="5">
                  <c:v>74.074074074074076</c:v>
                </c:pt>
                <c:pt idx="6">
                  <c:v>73.148744365743724</c:v>
                </c:pt>
                <c:pt idx="7">
                  <c:v>77.442273534635873</c:v>
                </c:pt>
                <c:pt idx="8">
                  <c:v>74.880153403643334</c:v>
                </c:pt>
                <c:pt idx="9">
                  <c:v>77.890173410404628</c:v>
                </c:pt>
                <c:pt idx="10">
                  <c:v>81.355932203389841</c:v>
                </c:pt>
                <c:pt idx="11">
                  <c:v>68.47926267281106</c:v>
                </c:pt>
                <c:pt idx="12">
                  <c:v>73.129251700680271</c:v>
                </c:pt>
                <c:pt idx="13">
                  <c:v>60.506329113924053</c:v>
                </c:pt>
                <c:pt idx="14">
                  <c:v>72.890173410404628</c:v>
                </c:pt>
                <c:pt idx="15">
                  <c:v>67.871485943775099</c:v>
                </c:pt>
                <c:pt idx="16">
                  <c:v>65.080789946140044</c:v>
                </c:pt>
                <c:pt idx="17">
                  <c:v>64.826175869120647</c:v>
                </c:pt>
                <c:pt idx="18">
                  <c:v>67.032967032967022</c:v>
                </c:pt>
                <c:pt idx="19">
                  <c:v>72.56637168141593</c:v>
                </c:pt>
                <c:pt idx="20">
                  <c:v>68.038740920096856</c:v>
                </c:pt>
                <c:pt idx="21">
                  <c:v>68.831168831168839</c:v>
                </c:pt>
                <c:pt idx="22">
                  <c:v>71.940928270042193</c:v>
                </c:pt>
                <c:pt idx="23">
                  <c:v>68.392370572207085</c:v>
                </c:pt>
                <c:pt idx="24">
                  <c:v>53.07692307692308</c:v>
                </c:pt>
                <c:pt idx="25">
                  <c:v>73.021095413199149</c:v>
                </c:pt>
                <c:pt idx="26">
                  <c:v>76.19047619047619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1E-4799-9F64-B7C801D51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637728"/>
        <c:axId val="194638288"/>
      </c:barChart>
      <c:catAx>
        <c:axId val="19463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94638288"/>
        <c:crosses val="autoZero"/>
        <c:auto val="1"/>
        <c:lblAlgn val="ctr"/>
        <c:lblOffset val="100"/>
        <c:noMultiLvlLbl val="0"/>
      </c:catAx>
      <c:valAx>
        <c:axId val="1946382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9463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487219247449909E-2"/>
          <c:y val="3.5059000861326441E-2"/>
          <c:w val="0.93058888377389581"/>
          <c:h val="0.79877812954303307"/>
        </c:manualLayout>
      </c:layout>
      <c:lineChart>
        <c:grouping val="standard"/>
        <c:varyColors val="0"/>
        <c:ser>
          <c:idx val="0"/>
          <c:order val="0"/>
          <c:tx>
            <c:strRef>
              <c:f>'Faixa etária'!$G$45</c:f>
              <c:strCache>
                <c:ptCount val="1"/>
                <c:pt idx="0">
                  <c:v>0 a 4 anos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'Faixa etária'!$A$53:$A$63</c:f>
              <c:numCache>
                <c:formatCode>General</c:formatCode>
                <c:ptCount val="11"/>
                <c:pt idx="0">
                  <c:v>2008</c:v>
                </c:pt>
                <c:pt idx="2">
                  <c:v>2010</c:v>
                </c:pt>
                <c:pt idx="4">
                  <c:v>2012</c:v>
                </c:pt>
                <c:pt idx="6">
                  <c:v>2014</c:v>
                </c:pt>
                <c:pt idx="8">
                  <c:v>2016</c:v>
                </c:pt>
                <c:pt idx="10">
                  <c:v>2018</c:v>
                </c:pt>
              </c:numCache>
            </c:numRef>
          </c:cat>
          <c:val>
            <c:numRef>
              <c:f>'Faixa etária'!$G$53:$G$63</c:f>
              <c:numCache>
                <c:formatCode>0.0</c:formatCode>
                <c:ptCount val="11"/>
                <c:pt idx="0">
                  <c:v>5.5745097256361911</c:v>
                </c:pt>
                <c:pt idx="1">
                  <c:v>5.784852910558274</c:v>
                </c:pt>
                <c:pt idx="2">
                  <c:v>4.5393333232459261</c:v>
                </c:pt>
                <c:pt idx="3">
                  <c:v>4.6726285556931382</c:v>
                </c:pt>
                <c:pt idx="4">
                  <c:v>5.1410629080968411</c:v>
                </c:pt>
                <c:pt idx="5">
                  <c:v>5.728815441751796</c:v>
                </c:pt>
                <c:pt idx="6">
                  <c:v>5.014868537139554</c:v>
                </c:pt>
                <c:pt idx="7">
                  <c:v>4.4168599042874792</c:v>
                </c:pt>
                <c:pt idx="8">
                  <c:v>5.2356440961146031</c:v>
                </c:pt>
                <c:pt idx="9">
                  <c:v>5.3746838987301206</c:v>
                </c:pt>
                <c:pt idx="10">
                  <c:v>6.0343286895949984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A5-4B1E-AC6F-AEC3A3606686}"/>
            </c:ext>
          </c:extLst>
        </c:ser>
        <c:ser>
          <c:idx val="1"/>
          <c:order val="1"/>
          <c:tx>
            <c:strRef>
              <c:f>'Faixa etária'!$H$45</c:f>
              <c:strCache>
                <c:ptCount val="1"/>
                <c:pt idx="0">
                  <c:v>5 a 14 anos</c:v>
                </c:pt>
              </c:strCache>
            </c:strRef>
          </c:tx>
          <c:spPr>
            <a:ln w="34925" cap="rnd">
              <a:solidFill>
                <a:srgbClr val="799D1C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'Faixa etária'!$A$53:$A$63</c:f>
              <c:numCache>
                <c:formatCode>General</c:formatCode>
                <c:ptCount val="11"/>
                <c:pt idx="0">
                  <c:v>2008</c:v>
                </c:pt>
                <c:pt idx="2">
                  <c:v>2010</c:v>
                </c:pt>
                <c:pt idx="4">
                  <c:v>2012</c:v>
                </c:pt>
                <c:pt idx="6">
                  <c:v>2014</c:v>
                </c:pt>
                <c:pt idx="8">
                  <c:v>2016</c:v>
                </c:pt>
                <c:pt idx="10">
                  <c:v>2018</c:v>
                </c:pt>
              </c:numCache>
            </c:numRef>
          </c:cat>
          <c:val>
            <c:numRef>
              <c:f>'Faixa etária'!$H$53:$H$63</c:f>
              <c:numCache>
                <c:formatCode>0.0</c:formatCode>
                <c:ptCount val="11"/>
                <c:pt idx="0">
                  <c:v>5.5661761436891481</c:v>
                </c:pt>
                <c:pt idx="1">
                  <c:v>5.1989431512222062</c:v>
                </c:pt>
                <c:pt idx="2">
                  <c:v>4.5246074992649747</c:v>
                </c:pt>
                <c:pt idx="3">
                  <c:v>5.3945159242862548</c:v>
                </c:pt>
                <c:pt idx="4">
                  <c:v>4.9144360923943076</c:v>
                </c:pt>
                <c:pt idx="5">
                  <c:v>4.9224852276524063</c:v>
                </c:pt>
                <c:pt idx="6">
                  <c:v>4.2639706836566331</c:v>
                </c:pt>
                <c:pt idx="7">
                  <c:v>4.2270313527544578</c:v>
                </c:pt>
                <c:pt idx="8">
                  <c:v>4.4201692385773352</c:v>
                </c:pt>
                <c:pt idx="9">
                  <c:v>4.5220196304538662</c:v>
                </c:pt>
                <c:pt idx="10">
                  <c:v>5.3113390825425153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A5-4B1E-AC6F-AEC3A3606686}"/>
            </c:ext>
          </c:extLst>
        </c:ser>
        <c:ser>
          <c:idx val="2"/>
          <c:order val="2"/>
          <c:tx>
            <c:strRef>
              <c:f>'Faixa etária'!$I$45</c:f>
              <c:strCache>
                <c:ptCount val="1"/>
                <c:pt idx="0">
                  <c:v>15 a 29 anos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'Faixa etária'!$A$53:$A$63</c:f>
              <c:numCache>
                <c:formatCode>General</c:formatCode>
                <c:ptCount val="11"/>
                <c:pt idx="0">
                  <c:v>2008</c:v>
                </c:pt>
                <c:pt idx="2">
                  <c:v>2010</c:v>
                </c:pt>
                <c:pt idx="4">
                  <c:v>2012</c:v>
                </c:pt>
                <c:pt idx="6">
                  <c:v>2014</c:v>
                </c:pt>
                <c:pt idx="8">
                  <c:v>2016</c:v>
                </c:pt>
                <c:pt idx="10">
                  <c:v>2018</c:v>
                </c:pt>
              </c:numCache>
            </c:numRef>
          </c:cat>
          <c:val>
            <c:numRef>
              <c:f>'Faixa etária'!$I$53:$I$63</c:f>
              <c:numCache>
                <c:formatCode>0.0</c:formatCode>
                <c:ptCount val="11"/>
                <c:pt idx="0">
                  <c:v>32.313154623024595</c:v>
                </c:pt>
                <c:pt idx="1">
                  <c:v>31.925468682597792</c:v>
                </c:pt>
                <c:pt idx="2">
                  <c:v>30.238269216638365</c:v>
                </c:pt>
                <c:pt idx="3">
                  <c:v>29.998191126110722</c:v>
                </c:pt>
                <c:pt idx="4">
                  <c:v>28.67686781759398</c:v>
                </c:pt>
                <c:pt idx="5">
                  <c:v>28.821292680656644</c:v>
                </c:pt>
                <c:pt idx="6">
                  <c:v>27.556795744261326</c:v>
                </c:pt>
                <c:pt idx="7">
                  <c:v>27.090696882298854</c:v>
                </c:pt>
                <c:pt idx="8">
                  <c:v>26.086063655596742</c:v>
                </c:pt>
                <c:pt idx="9">
                  <c:v>26.945584228647178</c:v>
                </c:pt>
                <c:pt idx="10">
                  <c:v>27.810140200577617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A5-4B1E-AC6F-AEC3A3606686}"/>
            </c:ext>
          </c:extLst>
        </c:ser>
        <c:ser>
          <c:idx val="3"/>
          <c:order val="3"/>
          <c:tx>
            <c:strRef>
              <c:f>'Faixa etária'!$J$45</c:f>
              <c:strCache>
                <c:ptCount val="1"/>
                <c:pt idx="0">
                  <c:v>30 a 59 anos</c:v>
                </c:pt>
              </c:strCache>
            </c:strRef>
          </c:tx>
          <c:spPr>
            <a:ln w="3492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'Faixa etária'!$A$53:$A$63</c:f>
              <c:numCache>
                <c:formatCode>General</c:formatCode>
                <c:ptCount val="11"/>
                <c:pt idx="0">
                  <c:v>2008</c:v>
                </c:pt>
                <c:pt idx="2">
                  <c:v>2010</c:v>
                </c:pt>
                <c:pt idx="4">
                  <c:v>2012</c:v>
                </c:pt>
                <c:pt idx="6">
                  <c:v>2014</c:v>
                </c:pt>
                <c:pt idx="8">
                  <c:v>2016</c:v>
                </c:pt>
                <c:pt idx="10">
                  <c:v>2018</c:v>
                </c:pt>
              </c:numCache>
            </c:numRef>
          </c:cat>
          <c:val>
            <c:numRef>
              <c:f>'Faixa etária'!$J$53:$J$63</c:f>
              <c:numCache>
                <c:formatCode>0.0</c:formatCode>
                <c:ptCount val="11"/>
                <c:pt idx="0">
                  <c:v>34.55761249875021</c:v>
                </c:pt>
                <c:pt idx="1">
                  <c:v>33.546166913410936</c:v>
                </c:pt>
                <c:pt idx="2">
                  <c:v>32.010547211263102</c:v>
                </c:pt>
                <c:pt idx="3">
                  <c:v>31.673804274100718</c:v>
                </c:pt>
                <c:pt idx="4">
                  <c:v>30.598435032752271</c:v>
                </c:pt>
                <c:pt idx="5">
                  <c:v>29.535484762766892</c:v>
                </c:pt>
                <c:pt idx="6">
                  <c:v>28.60819337874111</c:v>
                </c:pt>
                <c:pt idx="7">
                  <c:v>26.494390624562591</c:v>
                </c:pt>
                <c:pt idx="8">
                  <c:v>26.138730762998765</c:v>
                </c:pt>
                <c:pt idx="9">
                  <c:v>25.756083358257317</c:v>
                </c:pt>
                <c:pt idx="10">
                  <c:v>26.404467458191469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FA5-4B1E-AC6F-AEC3A3606686}"/>
            </c:ext>
          </c:extLst>
        </c:ser>
        <c:ser>
          <c:idx val="4"/>
          <c:order val="4"/>
          <c:tx>
            <c:strRef>
              <c:f>'Faixa etária'!$K$45</c:f>
              <c:strCache>
                <c:ptCount val="1"/>
                <c:pt idx="0">
                  <c:v>60 anos e mais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'Faixa etária'!$A$53:$A$63</c:f>
              <c:numCache>
                <c:formatCode>General</c:formatCode>
                <c:ptCount val="11"/>
                <c:pt idx="0">
                  <c:v>2008</c:v>
                </c:pt>
                <c:pt idx="2">
                  <c:v>2010</c:v>
                </c:pt>
                <c:pt idx="4">
                  <c:v>2012</c:v>
                </c:pt>
                <c:pt idx="6">
                  <c:v>2014</c:v>
                </c:pt>
                <c:pt idx="8">
                  <c:v>2016</c:v>
                </c:pt>
                <c:pt idx="10">
                  <c:v>2018</c:v>
                </c:pt>
              </c:numCache>
            </c:numRef>
          </c:cat>
          <c:val>
            <c:numRef>
              <c:f>'Faixa etária'!$K$53:$K$63</c:f>
              <c:numCache>
                <c:formatCode>0.0</c:formatCode>
                <c:ptCount val="11"/>
                <c:pt idx="0">
                  <c:v>32.571672457843036</c:v>
                </c:pt>
                <c:pt idx="1">
                  <c:v>31.454886718285575</c:v>
                </c:pt>
                <c:pt idx="2">
                  <c:v>30.466760636287702</c:v>
                </c:pt>
                <c:pt idx="3">
                  <c:v>31.361296365304817</c:v>
                </c:pt>
                <c:pt idx="4">
                  <c:v>28.156053788027986</c:v>
                </c:pt>
                <c:pt idx="5">
                  <c:v>27.698371631154103</c:v>
                </c:pt>
                <c:pt idx="6">
                  <c:v>26.135229540918161</c:v>
                </c:pt>
                <c:pt idx="7">
                  <c:v>24.911540064961748</c:v>
                </c:pt>
                <c:pt idx="8">
                  <c:v>25.355235920972824</c:v>
                </c:pt>
                <c:pt idx="9">
                  <c:v>26.095055681664377</c:v>
                </c:pt>
                <c:pt idx="10">
                  <c:v>26.337387984730825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FA5-4B1E-AC6F-AEC3A3606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816848"/>
        <c:axId val="191817408"/>
      </c:lineChart>
      <c:catAx>
        <c:axId val="19181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91817408"/>
        <c:crosses val="autoZero"/>
        <c:auto val="1"/>
        <c:lblAlgn val="ctr"/>
        <c:lblOffset val="100"/>
        <c:noMultiLvlLbl val="0"/>
      </c:catAx>
      <c:valAx>
        <c:axId val="191817408"/>
        <c:scaling>
          <c:orientation val="minMax"/>
          <c:max val="9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19181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 b="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422509114865158E-2"/>
          <c:y val="1.9017383370379441E-2"/>
          <c:w val="0.92300098716683121"/>
          <c:h val="0.85895404120443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SERIE_HISTORICA!$CG$35</c:f>
              <c:strCache>
                <c:ptCount val="1"/>
                <c:pt idx="0">
                  <c:v>INC CN TF 2018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42-4153-92FF-D69E9A07917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42-4153-92FF-D69E9A07917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42-4153-92FF-D69E9A07917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42-4153-92FF-D69E9A07917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42-4153-92FF-D69E9A07917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42-4153-92FF-D69E9A07917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42-4153-92FF-D69E9A07917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42-4153-92FF-D69E9A07917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42-4153-92FF-D69E9A07917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42-4153-92FF-D69E9A07917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42-4153-92FF-D69E9A07917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42-4153-92FF-D69E9A079170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42-4153-92FF-D69E9A079170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D42-4153-92FF-D69E9A079170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D42-4153-92FF-D69E9A079170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D42-4153-92FF-D69E9A079170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D42-4153-92FF-D69E9A079170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D42-4153-92FF-D69E9A079170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D42-4153-92FF-D69E9A079170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D42-4153-92FF-D69E9A079170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D42-4153-92FF-D69E9A079170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D42-4153-92FF-D69E9A079170}"/>
                </c:ext>
              </c:extLst>
            </c:dLbl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D42-4153-92FF-D69E9A079170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D42-4153-92FF-D69E9A079170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D42-4153-92FF-D69E9A079170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SERIE_HISTORICA!$CF$36:$CF$62</c:f>
              <c:strCache>
                <c:ptCount val="27"/>
                <c:pt idx="0">
                  <c:v>AM</c:v>
                </c:pt>
                <c:pt idx="1">
                  <c:v>RJ</c:v>
                </c:pt>
                <c:pt idx="2">
                  <c:v>AC</c:v>
                </c:pt>
                <c:pt idx="3">
                  <c:v>PE</c:v>
                </c:pt>
                <c:pt idx="4">
                  <c:v>PA</c:v>
                </c:pt>
                <c:pt idx="5">
                  <c:v>RR</c:v>
                </c:pt>
                <c:pt idx="6">
                  <c:v>RS</c:v>
                </c:pt>
                <c:pt idx="7">
                  <c:v>MS</c:v>
                </c:pt>
                <c:pt idx="8">
                  <c:v>SP</c:v>
                </c:pt>
                <c:pt idx="9">
                  <c:v>CE</c:v>
                </c:pt>
                <c:pt idx="10">
                  <c:v>RN</c:v>
                </c:pt>
                <c:pt idx="11">
                  <c:v>SE</c:v>
                </c:pt>
                <c:pt idx="12">
                  <c:v>MT</c:v>
                </c:pt>
                <c:pt idx="13">
                  <c:v>MA</c:v>
                </c:pt>
                <c:pt idx="14">
                  <c:v>AL</c:v>
                </c:pt>
                <c:pt idx="15">
                  <c:v>ES</c:v>
                </c:pt>
                <c:pt idx="16">
                  <c:v>RO</c:v>
                </c:pt>
                <c:pt idx="17">
                  <c:v>PB</c:v>
                </c:pt>
                <c:pt idx="18">
                  <c:v>BA</c:v>
                </c:pt>
                <c:pt idx="19">
                  <c:v>AP</c:v>
                </c:pt>
                <c:pt idx="20">
                  <c:v>SC</c:v>
                </c:pt>
                <c:pt idx="21">
                  <c:v>PI</c:v>
                </c:pt>
                <c:pt idx="22">
                  <c:v>PR</c:v>
                </c:pt>
                <c:pt idx="23">
                  <c:v>MG</c:v>
                </c:pt>
                <c:pt idx="24">
                  <c:v>GO</c:v>
                </c:pt>
                <c:pt idx="25">
                  <c:v>TO</c:v>
                </c:pt>
                <c:pt idx="26">
                  <c:v>DF</c:v>
                </c:pt>
              </c:strCache>
            </c:strRef>
          </c:cat>
          <c:val>
            <c:numRef>
              <c:f>SERIE_HISTORICA!$CG$36:$CG$62</c:f>
              <c:numCache>
                <c:formatCode>#,##0.0_);[Red]\(#,##0.0\)</c:formatCode>
                <c:ptCount val="27"/>
                <c:pt idx="0">
                  <c:v>73.932483081488428</c:v>
                </c:pt>
                <c:pt idx="1">
                  <c:v>69.941097440051067</c:v>
                </c:pt>
                <c:pt idx="2">
                  <c:v>49.626613161737652</c:v>
                </c:pt>
                <c:pt idx="3">
                  <c:v>48.360534866886347</c:v>
                </c:pt>
                <c:pt idx="4">
                  <c:v>45.712372220262687</c:v>
                </c:pt>
                <c:pt idx="5">
                  <c:v>44.077840713232206</c:v>
                </c:pt>
                <c:pt idx="6">
                  <c:v>41.516961990362788</c:v>
                </c:pt>
                <c:pt idx="7">
                  <c:v>41.193638535664583</c:v>
                </c:pt>
                <c:pt idx="8">
                  <c:v>40.150272962423173</c:v>
                </c:pt>
                <c:pt idx="9">
                  <c:v>39.6331143760776</c:v>
                </c:pt>
                <c:pt idx="10">
                  <c:v>36.65687077506248</c:v>
                </c:pt>
                <c:pt idx="11">
                  <c:v>34.546037790248405</c:v>
                </c:pt>
                <c:pt idx="12">
                  <c:v>32.520450189461187</c:v>
                </c:pt>
                <c:pt idx="13">
                  <c:v>31.902482615134666</c:v>
                </c:pt>
                <c:pt idx="14">
                  <c:v>31.316883810822432</c:v>
                </c:pt>
                <c:pt idx="15">
                  <c:v>30.556329731382753</c:v>
                </c:pt>
                <c:pt idx="16">
                  <c:v>30.157791045987342</c:v>
                </c:pt>
                <c:pt idx="17">
                  <c:v>29.402601352569036</c:v>
                </c:pt>
                <c:pt idx="18">
                  <c:v>28.562948786652299</c:v>
                </c:pt>
                <c:pt idx="19">
                  <c:v>27.307583020587703</c:v>
                </c:pt>
                <c:pt idx="20">
                  <c:v>24.539247423590567</c:v>
                </c:pt>
                <c:pt idx="21">
                  <c:v>22.328793972218019</c:v>
                </c:pt>
                <c:pt idx="22">
                  <c:v>20.234705028719066</c:v>
                </c:pt>
                <c:pt idx="23">
                  <c:v>16.957157865441818</c:v>
                </c:pt>
                <c:pt idx="24">
                  <c:v>14.650045400563583</c:v>
                </c:pt>
                <c:pt idx="25">
                  <c:v>13.082189333101896</c:v>
                </c:pt>
                <c:pt idx="26">
                  <c:v>11.89854315398456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BD42-4153-92FF-D69E9A079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819648"/>
        <c:axId val="191820208"/>
      </c:barChart>
      <c:catAx>
        <c:axId val="19181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6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91820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1820208"/>
        <c:scaling>
          <c:orientation val="minMax"/>
        </c:scaling>
        <c:delete val="0"/>
        <c:axPos val="l"/>
        <c:majorGridlines>
          <c:spPr>
            <a:ln w="3175">
              <a:solidFill>
                <a:srgbClr val="E3E3E3"/>
              </a:solidFill>
              <a:prstDash val="solid"/>
            </a:ln>
          </c:spPr>
        </c:majorGridlines>
        <c:numFmt formatCode="#,##0_);[Red]\(#,##0\)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91819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225763446235879E-2"/>
          <c:y val="0.1679230034583277"/>
          <c:w val="0.88949381327334087"/>
          <c:h val="0.64555402937421769"/>
        </c:manualLayout>
      </c:layout>
      <c:lineChart>
        <c:grouping val="standard"/>
        <c:varyColors val="0"/>
        <c:ser>
          <c:idx val="0"/>
          <c:order val="0"/>
          <c:tx>
            <c:strRef>
              <c:f>'Série histórica_BRA'!$B$2</c:f>
              <c:strCache>
                <c:ptCount val="1"/>
                <c:pt idx="0">
                  <c:v>Taxa de mortalidade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902744914079168E-2"/>
                  <c:y val="-3.6089380689583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85-4607-AD1B-E14746987FFB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lang="en-US" sz="14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85-4607-AD1B-E14746987F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'Série histórica_BRA'!$A$3:$A$19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'Série histórica_BRA'!$B$3:$B$19</c:f>
              <c:numCache>
                <c:formatCode>0.0</c:formatCode>
                <c:ptCount val="17"/>
                <c:pt idx="0">
                  <c:v>3.1</c:v>
                </c:pt>
                <c:pt idx="1">
                  <c:v>3</c:v>
                </c:pt>
                <c:pt idx="2">
                  <c:v>2.8</c:v>
                </c:pt>
                <c:pt idx="3">
                  <c:v>2.8</c:v>
                </c:pt>
                <c:pt idx="4">
                  <c:v>2.6</c:v>
                </c:pt>
                <c:pt idx="5">
                  <c:v>2.6</c:v>
                </c:pt>
                <c:pt idx="6">
                  <c:v>2.5</c:v>
                </c:pt>
                <c:pt idx="7">
                  <c:v>2.6</c:v>
                </c:pt>
                <c:pt idx="8">
                  <c:v>2.5</c:v>
                </c:pt>
                <c:pt idx="9">
                  <c:v>2.4</c:v>
                </c:pt>
                <c:pt idx="10">
                  <c:v>2.4</c:v>
                </c:pt>
                <c:pt idx="11">
                  <c:v>2.2999999999999998</c:v>
                </c:pt>
                <c:pt idx="12">
                  <c:v>2.2999999999999998</c:v>
                </c:pt>
                <c:pt idx="13">
                  <c:v>2.2000000000000002</c:v>
                </c:pt>
                <c:pt idx="14" formatCode="General">
                  <c:v>2.2999999999999998</c:v>
                </c:pt>
                <c:pt idx="15">
                  <c:v>2.2000000000000002</c:v>
                </c:pt>
                <c:pt idx="16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85-4607-AD1B-E14746987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1337472"/>
        <c:axId val="381338032"/>
      </c:lineChart>
      <c:catAx>
        <c:axId val="38133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81338032"/>
        <c:crosses val="autoZero"/>
        <c:auto val="1"/>
        <c:lblAlgn val="ctr"/>
        <c:lblOffset val="100"/>
        <c:noMultiLvlLbl val="0"/>
      </c:catAx>
      <c:valAx>
        <c:axId val="38133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81337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182026031852444E-2"/>
          <c:y val="0.13776371308016877"/>
          <c:w val="0.88094449060727498"/>
          <c:h val="0.6770016247969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Mort_UF!$B$32</c:f>
              <c:strCache>
                <c:ptCount val="1"/>
                <c:pt idx="0">
                  <c:v>Taxa de mortalidade 2017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DF-424F-A5CE-963AD25C7562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DF-424F-A5CE-963AD25C7562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DF-424F-A5CE-963AD25C7562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46-48B5-841B-15A07C1BAF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Mort_UF!$A$33:$A$59</c:f>
              <c:strCache>
                <c:ptCount val="27"/>
                <c:pt idx="0">
                  <c:v>PE</c:v>
                </c:pt>
                <c:pt idx="1">
                  <c:v>RJ</c:v>
                </c:pt>
                <c:pt idx="2">
                  <c:v>AM</c:v>
                </c:pt>
                <c:pt idx="3">
                  <c:v>PA</c:v>
                </c:pt>
                <c:pt idx="4">
                  <c:v>BA</c:v>
                </c:pt>
                <c:pt idx="5">
                  <c:v>MS</c:v>
                </c:pt>
                <c:pt idx="6">
                  <c:v>MA</c:v>
                </c:pt>
                <c:pt idx="7">
                  <c:v>RS</c:v>
                </c:pt>
                <c:pt idx="8">
                  <c:v>CE</c:v>
                </c:pt>
                <c:pt idx="9">
                  <c:v>AL</c:v>
                </c:pt>
                <c:pt idx="10">
                  <c:v>SP</c:v>
                </c:pt>
                <c:pt idx="11">
                  <c:v>RN</c:v>
                </c:pt>
                <c:pt idx="12">
                  <c:v>MT</c:v>
                </c:pt>
                <c:pt idx="13">
                  <c:v>SE</c:v>
                </c:pt>
                <c:pt idx="14">
                  <c:v>PI</c:v>
                </c:pt>
                <c:pt idx="15">
                  <c:v>ES</c:v>
                </c:pt>
                <c:pt idx="16">
                  <c:v>AC</c:v>
                </c:pt>
                <c:pt idx="17">
                  <c:v>AP</c:v>
                </c:pt>
                <c:pt idx="18">
                  <c:v>PB</c:v>
                </c:pt>
                <c:pt idx="19">
                  <c:v>RO</c:v>
                </c:pt>
                <c:pt idx="20">
                  <c:v>RR</c:v>
                </c:pt>
                <c:pt idx="21">
                  <c:v>MG</c:v>
                </c:pt>
                <c:pt idx="22">
                  <c:v>PR</c:v>
                </c:pt>
                <c:pt idx="23">
                  <c:v>GO</c:v>
                </c:pt>
                <c:pt idx="24">
                  <c:v>SC</c:v>
                </c:pt>
                <c:pt idx="25">
                  <c:v>TO</c:v>
                </c:pt>
                <c:pt idx="26">
                  <c:v>DF</c:v>
                </c:pt>
              </c:strCache>
            </c:strRef>
          </c:cat>
          <c:val>
            <c:numRef>
              <c:f>Mort_UF!$B$33:$B$59</c:f>
              <c:numCache>
                <c:formatCode>0.0</c:formatCode>
                <c:ptCount val="27"/>
                <c:pt idx="0">
                  <c:v>4.6022111513476194</c:v>
                </c:pt>
                <c:pt idx="1">
                  <c:v>4.2227517077023231</c:v>
                </c:pt>
                <c:pt idx="2">
                  <c:v>3.9619904843324192</c:v>
                </c:pt>
                <c:pt idx="3">
                  <c:v>3.1195363293312433</c:v>
                </c:pt>
                <c:pt idx="4">
                  <c:v>2.6002892121169308</c:v>
                </c:pt>
                <c:pt idx="5">
                  <c:v>2.4694570548518011</c:v>
                </c:pt>
                <c:pt idx="6">
                  <c:v>2.3999214882827404</c:v>
                </c:pt>
                <c:pt idx="7">
                  <c:v>2.3757175174723422</c:v>
                </c:pt>
                <c:pt idx="8">
                  <c:v>2.2945868147499144</c:v>
                </c:pt>
                <c:pt idx="9">
                  <c:v>2.2219707280538912</c:v>
                </c:pt>
                <c:pt idx="10">
                  <c:v>2.0445786444958056</c:v>
                </c:pt>
                <c:pt idx="11">
                  <c:v>2.0245206519640844</c:v>
                </c:pt>
                <c:pt idx="12">
                  <c:v>1.9434637427404156</c:v>
                </c:pt>
                <c:pt idx="13">
                  <c:v>1.922979429364595</c:v>
                </c:pt>
                <c:pt idx="14">
                  <c:v>1.802090113826847</c:v>
                </c:pt>
                <c:pt idx="15">
                  <c:v>1.717975199409614</c:v>
                </c:pt>
                <c:pt idx="16">
                  <c:v>1.5669843627014328</c:v>
                </c:pt>
                <c:pt idx="17">
                  <c:v>1.5042834471156619</c:v>
                </c:pt>
                <c:pt idx="18">
                  <c:v>1.4904765997657965</c:v>
                </c:pt>
                <c:pt idx="19">
                  <c:v>1.3290596681338009</c:v>
                </c:pt>
                <c:pt idx="20">
                  <c:v>1.1480265423736598</c:v>
                </c:pt>
                <c:pt idx="21">
                  <c:v>1.1363886024768726</c:v>
                </c:pt>
                <c:pt idx="22">
                  <c:v>1.1041532769679279</c:v>
                </c:pt>
                <c:pt idx="23">
                  <c:v>0.94412380295428144</c:v>
                </c:pt>
                <c:pt idx="24">
                  <c:v>0.92841744390680347</c:v>
                </c:pt>
                <c:pt idx="25">
                  <c:v>0.64508055120842944</c:v>
                </c:pt>
                <c:pt idx="26">
                  <c:v>0.52641206747023461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DF-424F-A5CE-963AD25C75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overlap val="-27"/>
        <c:axId val="381328512"/>
        <c:axId val="381329072"/>
      </c:barChart>
      <c:catAx>
        <c:axId val="38132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81329072"/>
        <c:crosses val="autoZero"/>
        <c:auto val="1"/>
        <c:lblAlgn val="ctr"/>
        <c:lblOffset val="100"/>
        <c:noMultiLvlLbl val="0"/>
      </c:catAx>
      <c:valAx>
        <c:axId val="38132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81328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375766417458494E-2"/>
          <c:y val="6.9503754382108013E-2"/>
          <c:w val="0.90708422289997082"/>
          <c:h val="0.70566485731053108"/>
        </c:manualLayout>
      </c:layout>
      <c:lineChart>
        <c:grouping val="standard"/>
        <c:varyColors val="0"/>
        <c:ser>
          <c:idx val="0"/>
          <c:order val="0"/>
          <c:tx>
            <c:strRef>
              <c:f>'ENCERRA_ANO_CONF_LAB 01_17'!$K$47</c:f>
              <c:strCache>
                <c:ptCount val="1"/>
                <c:pt idx="0">
                  <c:v>cura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dLbls>
            <c:numFmt formatCode="0.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'ENCERRA_ANO_CONF_LAB 01_17'!$A$48:$A$64</c:f>
              <c:strCach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strCache>
            </c:strRef>
          </c:cat>
          <c:val>
            <c:numRef>
              <c:f>'ENCERRA_ANO_CONF_LAB 01_17'!$K$48:$K$64</c:f>
              <c:numCache>
                <c:formatCode>0.0</c:formatCode>
                <c:ptCount val="17"/>
                <c:pt idx="0">
                  <c:v>70.446989287033617</c:v>
                </c:pt>
                <c:pt idx="1">
                  <c:v>70.46393688955672</c:v>
                </c:pt>
                <c:pt idx="2">
                  <c:v>72.571415386035355</c:v>
                </c:pt>
                <c:pt idx="3">
                  <c:v>73.140245324378526</c:v>
                </c:pt>
                <c:pt idx="4">
                  <c:v>74.951398577407772</c:v>
                </c:pt>
                <c:pt idx="5">
                  <c:v>77.769068148887143</c:v>
                </c:pt>
                <c:pt idx="6">
                  <c:v>76.775084527834665</c:v>
                </c:pt>
                <c:pt idx="7">
                  <c:v>76.622382972803777</c:v>
                </c:pt>
                <c:pt idx="8">
                  <c:v>75.882946518668021</c:v>
                </c:pt>
                <c:pt idx="9">
                  <c:v>75.963845598341379</c:v>
                </c:pt>
                <c:pt idx="10">
                  <c:v>76.747813114531766</c:v>
                </c:pt>
                <c:pt idx="11">
                  <c:v>75.231454759541023</c:v>
                </c:pt>
                <c:pt idx="12">
                  <c:v>76.438696958317692</c:v>
                </c:pt>
                <c:pt idx="13">
                  <c:v>76.598468504777031</c:v>
                </c:pt>
                <c:pt idx="14">
                  <c:v>74.572138283083802</c:v>
                </c:pt>
                <c:pt idx="15">
                  <c:v>75.776368769380298</c:v>
                </c:pt>
                <c:pt idx="16">
                  <c:v>74.082044975404074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CB-4DF3-9261-9A08EE96F4A9}"/>
            </c:ext>
          </c:extLst>
        </c:ser>
        <c:ser>
          <c:idx val="1"/>
          <c:order val="1"/>
          <c:tx>
            <c:strRef>
              <c:f>'ENCERRA_ANO_CONF_LAB 01_17'!$L$47</c:f>
              <c:strCache>
                <c:ptCount val="1"/>
                <c:pt idx="0">
                  <c:v>abandono</c:v>
                </c:pt>
              </c:strCache>
            </c:strRef>
          </c:tx>
          <c:spPr>
            <a:ln w="38100">
              <a:solidFill>
                <a:srgbClr val="993366"/>
              </a:solidFill>
              <a:prstDash val="solid"/>
            </a:ln>
          </c:spPr>
          <c:marker>
            <c:symbol val="none"/>
          </c:marker>
          <c:dLbls>
            <c:numFmt formatCode="0.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'ENCERRA_ANO_CONF_LAB 01_17'!$A$48:$A$64</c:f>
              <c:strCach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strCache>
            </c:strRef>
          </c:cat>
          <c:val>
            <c:numRef>
              <c:f>'ENCERRA_ANO_CONF_LAB 01_17'!$L$48:$L$64</c:f>
              <c:numCache>
                <c:formatCode>0.0</c:formatCode>
                <c:ptCount val="17"/>
                <c:pt idx="0">
                  <c:v>10.720354636128555</c:v>
                </c:pt>
                <c:pt idx="1">
                  <c:v>9.8680503380916598</c:v>
                </c:pt>
                <c:pt idx="2">
                  <c:v>9.4812866306705441</c:v>
                </c:pt>
                <c:pt idx="3">
                  <c:v>9.3092672916375179</c:v>
                </c:pt>
                <c:pt idx="4">
                  <c:v>9.255997987329323</c:v>
                </c:pt>
                <c:pt idx="5">
                  <c:v>9.5536711085774009</c:v>
                </c:pt>
                <c:pt idx="6">
                  <c:v>10.333825420258108</c:v>
                </c:pt>
                <c:pt idx="7">
                  <c:v>10.588671721035913</c:v>
                </c:pt>
                <c:pt idx="8">
                  <c:v>11.39323680566963</c:v>
                </c:pt>
                <c:pt idx="9">
                  <c:v>11.139842057446362</c:v>
                </c:pt>
                <c:pt idx="10">
                  <c:v>10.824800524400443</c:v>
                </c:pt>
                <c:pt idx="11">
                  <c:v>11.449218479440352</c:v>
                </c:pt>
                <c:pt idx="12">
                  <c:v>12.030604581299286</c:v>
                </c:pt>
                <c:pt idx="13">
                  <c:v>11.811004954837486</c:v>
                </c:pt>
                <c:pt idx="14">
                  <c:v>11.212141929308812</c:v>
                </c:pt>
                <c:pt idx="15">
                  <c:v>10.924700328597215</c:v>
                </c:pt>
                <c:pt idx="16">
                  <c:v>11.329497540407589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CB-4DF3-9261-9A08EE96F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5574064"/>
        <c:axId val="335574624"/>
      </c:lineChart>
      <c:catAx>
        <c:axId val="33557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35574624"/>
        <c:crosses val="autoZero"/>
        <c:auto val="1"/>
        <c:lblAlgn val="ctr"/>
        <c:lblOffset val="100"/>
        <c:noMultiLvlLbl val="0"/>
      </c:catAx>
      <c:valAx>
        <c:axId val="335574624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E3E3E3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35574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738501276556211"/>
          <c:y val="0.87144714949851387"/>
          <c:w val="0.42526069236409608"/>
          <c:h val="7.7399287054252919E-2"/>
        </c:manualLayout>
      </c:layout>
      <c:overlay val="0"/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ENCERRA_CONF_LAB_UF_17!$B$70</c:f>
              <c:strCache>
                <c:ptCount val="1"/>
                <c:pt idx="0">
                  <c:v>CURA C CONF </c:v>
                </c:pt>
              </c:strCache>
            </c:strRef>
          </c:tx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2E-4F5A-83A6-CAAD1D432FD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2E-4F5A-83A6-CAAD1D432FD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2E-4F5A-83A6-CAAD1D432FD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2E-4F5A-83A6-CAAD1D432FD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2E-4F5A-83A6-CAAD1D432FD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2E-4F5A-83A6-CAAD1D432FD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2E-4F5A-83A6-CAAD1D432FDD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2E-4F5A-83A6-CAAD1D432FD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F2E-4F5A-83A6-CAAD1D432FD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F2E-4F5A-83A6-CAAD1D432FD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F2E-4F5A-83A6-CAAD1D432FD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F2E-4F5A-83A6-CAAD1D432FD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F2E-4F5A-83A6-CAAD1D432FD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F2E-4F5A-83A6-CAAD1D432FD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F2E-4F5A-83A6-CAAD1D432FD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F2E-4F5A-83A6-CAAD1D432FD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F2E-4F5A-83A6-CAAD1D432FD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F2E-4F5A-83A6-CAAD1D432FD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F2E-4F5A-83A6-CAAD1D432FD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F2E-4F5A-83A6-CAAD1D432FD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F2E-4F5A-83A6-CAAD1D432FD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F2E-4F5A-83A6-CAAD1D432FD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F2E-4F5A-83A6-CAAD1D432FD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F2E-4F5A-83A6-CAAD1D432FD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F2E-4F5A-83A6-CAAD1D432FDD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ENCERRA_CONF_LAB_UF_17!$A$71:$A$97</c:f>
              <c:strCache>
                <c:ptCount val="27"/>
                <c:pt idx="0">
                  <c:v>AC</c:v>
                </c:pt>
                <c:pt idx="1">
                  <c:v>AP</c:v>
                </c:pt>
                <c:pt idx="2">
                  <c:v>SP</c:v>
                </c:pt>
                <c:pt idx="3">
                  <c:v>PI</c:v>
                </c:pt>
                <c:pt idx="4">
                  <c:v>ES</c:v>
                </c:pt>
                <c:pt idx="5">
                  <c:v>AM</c:v>
                </c:pt>
                <c:pt idx="6">
                  <c:v>PR</c:v>
                </c:pt>
                <c:pt idx="7">
                  <c:v>MA</c:v>
                </c:pt>
                <c:pt idx="8">
                  <c:v>MG</c:v>
                </c:pt>
                <c:pt idx="9">
                  <c:v>PE</c:v>
                </c:pt>
                <c:pt idx="10">
                  <c:v>RO</c:v>
                </c:pt>
                <c:pt idx="11">
                  <c:v>SC</c:v>
                </c:pt>
                <c:pt idx="12">
                  <c:v>CE</c:v>
                </c:pt>
                <c:pt idx="13">
                  <c:v>TO</c:v>
                </c:pt>
                <c:pt idx="14">
                  <c:v>RR</c:v>
                </c:pt>
                <c:pt idx="15">
                  <c:v>AL</c:v>
                </c:pt>
                <c:pt idx="16">
                  <c:v>RJ</c:v>
                </c:pt>
                <c:pt idx="17">
                  <c:v>PA</c:v>
                </c:pt>
                <c:pt idx="18">
                  <c:v>BA</c:v>
                </c:pt>
                <c:pt idx="19">
                  <c:v>GO</c:v>
                </c:pt>
                <c:pt idx="20">
                  <c:v>MT</c:v>
                </c:pt>
                <c:pt idx="21">
                  <c:v>RS</c:v>
                </c:pt>
                <c:pt idx="22">
                  <c:v>SE</c:v>
                </c:pt>
                <c:pt idx="23">
                  <c:v>MS</c:v>
                </c:pt>
                <c:pt idx="24">
                  <c:v>RN</c:v>
                </c:pt>
                <c:pt idx="25">
                  <c:v>PB</c:v>
                </c:pt>
                <c:pt idx="26">
                  <c:v>DF</c:v>
                </c:pt>
              </c:strCache>
            </c:strRef>
          </c:cat>
          <c:val>
            <c:numRef>
              <c:f>ENCERRA_CONF_LAB_UF_17!$B$71:$B$97</c:f>
              <c:numCache>
                <c:formatCode>0.0</c:formatCode>
                <c:ptCount val="27"/>
                <c:pt idx="0">
                  <c:v>94.785276073619627</c:v>
                </c:pt>
                <c:pt idx="1">
                  <c:v>85.082872928176798</c:v>
                </c:pt>
                <c:pt idx="2">
                  <c:v>81.687626774847871</c:v>
                </c:pt>
                <c:pt idx="3">
                  <c:v>80.893300248138956</c:v>
                </c:pt>
                <c:pt idx="4">
                  <c:v>78.190830235439904</c:v>
                </c:pt>
                <c:pt idx="5">
                  <c:v>77.740112994350284</c:v>
                </c:pt>
                <c:pt idx="6">
                  <c:v>77.318007662835257</c:v>
                </c:pt>
                <c:pt idx="7">
                  <c:v>75.382139983909894</c:v>
                </c:pt>
                <c:pt idx="8">
                  <c:v>74.953617810760662</c:v>
                </c:pt>
                <c:pt idx="9">
                  <c:v>74.827882960413078</c:v>
                </c:pt>
                <c:pt idx="10">
                  <c:v>73.846153846153854</c:v>
                </c:pt>
                <c:pt idx="11">
                  <c:v>73.654916512059359</c:v>
                </c:pt>
                <c:pt idx="12">
                  <c:v>72.932330827067673</c:v>
                </c:pt>
                <c:pt idx="13">
                  <c:v>71.900826446281002</c:v>
                </c:pt>
                <c:pt idx="14">
                  <c:v>71.428571428571431</c:v>
                </c:pt>
                <c:pt idx="15">
                  <c:v>70.598591549295776</c:v>
                </c:pt>
                <c:pt idx="16">
                  <c:v>70.223006577891866</c:v>
                </c:pt>
                <c:pt idx="17">
                  <c:v>68.683996750609253</c:v>
                </c:pt>
                <c:pt idx="18">
                  <c:v>68.599926117473217</c:v>
                </c:pt>
                <c:pt idx="19">
                  <c:v>68.421052631578945</c:v>
                </c:pt>
                <c:pt idx="20">
                  <c:v>67.562724014336922</c:v>
                </c:pt>
                <c:pt idx="21">
                  <c:v>66.275764036958066</c:v>
                </c:pt>
                <c:pt idx="22">
                  <c:v>66.01731601731602</c:v>
                </c:pt>
                <c:pt idx="23">
                  <c:v>65.405405405405403</c:v>
                </c:pt>
                <c:pt idx="24">
                  <c:v>65.230312035661214</c:v>
                </c:pt>
                <c:pt idx="25">
                  <c:v>58.80503144654088</c:v>
                </c:pt>
                <c:pt idx="26">
                  <c:v>50.920245398772998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BF2E-4F5A-83A6-CAAD1D432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576864"/>
        <c:axId val="335577424"/>
      </c:barChart>
      <c:catAx>
        <c:axId val="33557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35577424"/>
        <c:crosses val="autoZero"/>
        <c:auto val="1"/>
        <c:lblAlgn val="ctr"/>
        <c:lblOffset val="100"/>
        <c:noMultiLvlLbl val="0"/>
      </c:catAx>
      <c:valAx>
        <c:axId val="335577424"/>
        <c:scaling>
          <c:orientation val="minMax"/>
        </c:scaling>
        <c:delete val="0"/>
        <c:axPos val="l"/>
        <c:majorGridlines>
          <c:spPr>
            <a:ln w="3175">
              <a:solidFill>
                <a:srgbClr val="E3E3E3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35576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43564356435642E-2"/>
          <c:y val="4.3343653250773995E-2"/>
          <c:w val="0.92079207920792083"/>
          <c:h val="0.795665634674922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BA-4330-85EC-A03534F05C40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AC-4C73-97E2-226BCBEBDA9E}"/>
                </c:ext>
              </c:extLst>
            </c:dLbl>
            <c:dLbl>
              <c:idx val="2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BA-4330-85EC-A03534F05C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TDO_UF_CN_17!$D$37:$D$63</c:f>
              <c:strCache>
                <c:ptCount val="27"/>
                <c:pt idx="0">
                  <c:v>PR</c:v>
                </c:pt>
                <c:pt idx="1">
                  <c:v>RR</c:v>
                </c:pt>
                <c:pt idx="2">
                  <c:v>AC</c:v>
                </c:pt>
                <c:pt idx="3">
                  <c:v>AP</c:v>
                </c:pt>
                <c:pt idx="4">
                  <c:v>SC</c:v>
                </c:pt>
                <c:pt idx="5">
                  <c:v>MG</c:v>
                </c:pt>
                <c:pt idx="6">
                  <c:v>CE</c:v>
                </c:pt>
                <c:pt idx="7">
                  <c:v>PI</c:v>
                </c:pt>
                <c:pt idx="8">
                  <c:v>SP</c:v>
                </c:pt>
                <c:pt idx="9">
                  <c:v>TO</c:v>
                </c:pt>
                <c:pt idx="10">
                  <c:v>PE</c:v>
                </c:pt>
                <c:pt idx="11">
                  <c:v>DF</c:v>
                </c:pt>
                <c:pt idx="12">
                  <c:v>ES</c:v>
                </c:pt>
                <c:pt idx="13">
                  <c:v>RJ</c:v>
                </c:pt>
                <c:pt idx="14">
                  <c:v>MS</c:v>
                </c:pt>
                <c:pt idx="15">
                  <c:v>GO</c:v>
                </c:pt>
                <c:pt idx="16">
                  <c:v>MT</c:v>
                </c:pt>
                <c:pt idx="17">
                  <c:v>PA</c:v>
                </c:pt>
                <c:pt idx="18">
                  <c:v>RN</c:v>
                </c:pt>
                <c:pt idx="19">
                  <c:v>SE</c:v>
                </c:pt>
                <c:pt idx="20">
                  <c:v>PB</c:v>
                </c:pt>
                <c:pt idx="21">
                  <c:v>MA</c:v>
                </c:pt>
                <c:pt idx="22">
                  <c:v>AL</c:v>
                </c:pt>
                <c:pt idx="23">
                  <c:v>BA</c:v>
                </c:pt>
                <c:pt idx="24">
                  <c:v>RS</c:v>
                </c:pt>
                <c:pt idx="25">
                  <c:v>AM </c:v>
                </c:pt>
                <c:pt idx="26">
                  <c:v>RO </c:v>
                </c:pt>
              </c:strCache>
            </c:strRef>
          </c:cat>
          <c:val>
            <c:numRef>
              <c:f>TDO_UF_CN_17!$E$37:$E$63</c:f>
              <c:numCache>
                <c:formatCode>0.0</c:formatCode>
                <c:ptCount val="27"/>
                <c:pt idx="0">
                  <c:v>72.354104846686454</c:v>
                </c:pt>
                <c:pt idx="1">
                  <c:v>67.010309278350505</c:v>
                </c:pt>
                <c:pt idx="2">
                  <c:v>65.871121718377097</c:v>
                </c:pt>
                <c:pt idx="3">
                  <c:v>61.6</c:v>
                </c:pt>
                <c:pt idx="4">
                  <c:v>55.298759864712508</c:v>
                </c:pt>
                <c:pt idx="5">
                  <c:v>46.272568433313921</c:v>
                </c:pt>
                <c:pt idx="6">
                  <c:v>46.019013666072489</c:v>
                </c:pt>
                <c:pt idx="7">
                  <c:v>45.161290322580641</c:v>
                </c:pt>
                <c:pt idx="8">
                  <c:v>43.098228302309934</c:v>
                </c:pt>
                <c:pt idx="9">
                  <c:v>42.767295597484278</c:v>
                </c:pt>
                <c:pt idx="10">
                  <c:v>41.709292412617224</c:v>
                </c:pt>
                <c:pt idx="11">
                  <c:v>39.805825242718448</c:v>
                </c:pt>
                <c:pt idx="12">
                  <c:v>39.314697926059509</c:v>
                </c:pt>
                <c:pt idx="13">
                  <c:v>37.041335595036159</c:v>
                </c:pt>
                <c:pt idx="14">
                  <c:v>35.714285714285715</c:v>
                </c:pt>
                <c:pt idx="15">
                  <c:v>33.941236068895641</c:v>
                </c:pt>
                <c:pt idx="16">
                  <c:v>31.701030927835049</c:v>
                </c:pt>
                <c:pt idx="17">
                  <c:v>27.853761178327197</c:v>
                </c:pt>
                <c:pt idx="18">
                  <c:v>25.390984360625573</c:v>
                </c:pt>
                <c:pt idx="19">
                  <c:v>24.852941176470587</c:v>
                </c:pt>
                <c:pt idx="20">
                  <c:v>23.805060918462981</c:v>
                </c:pt>
                <c:pt idx="21">
                  <c:v>22.554605887939221</c:v>
                </c:pt>
                <c:pt idx="22">
                  <c:v>20.658682634730539</c:v>
                </c:pt>
                <c:pt idx="23">
                  <c:v>17.984782107447543</c:v>
                </c:pt>
                <c:pt idx="24">
                  <c:v>16.963123644251628</c:v>
                </c:pt>
                <c:pt idx="25">
                  <c:v>16.474464579901152</c:v>
                </c:pt>
                <c:pt idx="26">
                  <c:v>16.107382550335569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BA-4330-85EC-A03534F05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568464"/>
        <c:axId val="335564544"/>
      </c:barChart>
      <c:catAx>
        <c:axId val="33556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35564544"/>
        <c:crosses val="autoZero"/>
        <c:auto val="1"/>
        <c:lblAlgn val="ctr"/>
        <c:lblOffset val="100"/>
        <c:noMultiLvlLbl val="0"/>
      </c:catAx>
      <c:valAx>
        <c:axId val="335564544"/>
        <c:scaling>
          <c:orientation val="minMax"/>
          <c:max val="100"/>
        </c:scaling>
        <c:delete val="0"/>
        <c:axPos val="l"/>
        <c:majorGridlines>
          <c:spPr>
            <a:ln w="3175" cap="flat" cmpd="sng" algn="ctr">
              <a:solidFill>
                <a:srgbClr val="E3E3E3"/>
              </a:solidFill>
              <a:prstDash val="solid"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355684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miter lim="800000"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0.13994</cdr:x>
      <cdr:y>0.21192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/>
            <a:t>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</cdr:x>
      <cdr:y>0.33333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CF3EF0F7-5263-4E85-9EFA-E80984719AE5}"/>
            </a:ext>
          </a:extLst>
        </cdr:cNvPr>
        <cdr:cNvSpPr txBox="1"/>
      </cdr:nvSpPr>
      <cdr:spPr>
        <a:xfrm xmlns:a="http://schemas.openxmlformats.org/drawingml/2006/main">
          <a:off x="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600" dirty="0"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0.90903</cdr:x>
      <cdr:y>0.90278</cdr:y>
    </cdr:from>
    <cdr:to>
      <cdr:x>1</cdr:x>
      <cdr:y>0.99074</cdr:y>
    </cdr:to>
    <cdr:sp macro="" textlink="">
      <cdr:nvSpPr>
        <cdr:cNvPr id="3" name="CaixaDeTexto 1">
          <a:extLst xmlns:a="http://schemas.openxmlformats.org/drawingml/2006/main">
            <a:ext uri="{FF2B5EF4-FFF2-40B4-BE49-F238E27FC236}">
              <a16:creationId xmlns:a16="http://schemas.microsoft.com/office/drawing/2014/main" id="{F08D54AE-54F0-48CE-9959-55DED9985F79}"/>
            </a:ext>
          </a:extLst>
        </cdr:cNvPr>
        <cdr:cNvSpPr txBox="1"/>
      </cdr:nvSpPr>
      <cdr:spPr>
        <a:xfrm xmlns:a="http://schemas.openxmlformats.org/drawingml/2006/main">
          <a:off x="4156074" y="2476500"/>
          <a:ext cx="415925" cy="241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dirty="0">
              <a:latin typeface="Arial" panose="020B0604020202020204" pitchFamily="34" charset="0"/>
              <a:cs typeface="Arial" panose="020B0604020202020204" pitchFamily="34" charset="0"/>
            </a:rPr>
            <a:t>UF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</cdr:x>
      <cdr:y>0.33333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CF3EF0F7-5263-4E85-9EFA-E80984719AE5}"/>
            </a:ext>
          </a:extLst>
        </cdr:cNvPr>
        <cdr:cNvSpPr txBox="1"/>
      </cdr:nvSpPr>
      <cdr:spPr>
        <a:xfrm xmlns:a="http://schemas.openxmlformats.org/drawingml/2006/main">
          <a:off x="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600" dirty="0"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0.90903</cdr:x>
      <cdr:y>0.90278</cdr:y>
    </cdr:from>
    <cdr:to>
      <cdr:x>1</cdr:x>
      <cdr:y>0.99074</cdr:y>
    </cdr:to>
    <cdr:sp macro="" textlink="">
      <cdr:nvSpPr>
        <cdr:cNvPr id="3" name="CaixaDeTexto 1">
          <a:extLst xmlns:a="http://schemas.openxmlformats.org/drawingml/2006/main">
            <a:ext uri="{FF2B5EF4-FFF2-40B4-BE49-F238E27FC236}">
              <a16:creationId xmlns:a16="http://schemas.microsoft.com/office/drawing/2014/main" id="{F08D54AE-54F0-48CE-9959-55DED9985F79}"/>
            </a:ext>
          </a:extLst>
        </cdr:cNvPr>
        <cdr:cNvSpPr txBox="1"/>
      </cdr:nvSpPr>
      <cdr:spPr>
        <a:xfrm xmlns:a="http://schemas.openxmlformats.org/drawingml/2006/main">
          <a:off x="4156074" y="2476500"/>
          <a:ext cx="415925" cy="241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dirty="0">
              <a:latin typeface="Arial" panose="020B0604020202020204" pitchFamily="34" charset="0"/>
              <a:cs typeface="Arial" panose="020B0604020202020204" pitchFamily="34" charset="0"/>
            </a:rPr>
            <a:t>UF</a:t>
          </a:r>
        </a:p>
      </cdr:txBody>
    </cdr:sp>
  </cdr:relSizeAnchor>
  <cdr:relSizeAnchor xmlns:cdr="http://schemas.openxmlformats.org/drawingml/2006/chartDrawing">
    <cdr:from>
      <cdr:x>0.08827</cdr:x>
      <cdr:y>0.58084</cdr:y>
    </cdr:from>
    <cdr:to>
      <cdr:x>0.96213</cdr:x>
      <cdr:y>0.58084</cdr:y>
    </cdr:to>
    <cdr:cxnSp macro="">
      <cdr:nvCxnSpPr>
        <cdr:cNvPr id="5" name="Conector reto 4">
          <a:extLst xmlns:a="http://schemas.openxmlformats.org/drawingml/2006/main">
            <a:ext uri="{FF2B5EF4-FFF2-40B4-BE49-F238E27FC236}">
              <a16:creationId xmlns:a16="http://schemas.microsoft.com/office/drawing/2014/main" id="{47323067-A6CC-4F34-A7A3-CFFA2311E8F8}"/>
            </a:ext>
          </a:extLst>
        </cdr:cNvPr>
        <cdr:cNvCxnSpPr/>
      </cdr:nvCxnSpPr>
      <cdr:spPr>
        <a:xfrm xmlns:a="http://schemas.openxmlformats.org/drawingml/2006/main">
          <a:off x="756408" y="2676807"/>
          <a:ext cx="748800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8A160-1F91-4538-870F-F9C06017991E}" type="datetimeFigureOut">
              <a:rPr lang="pt-BR" smtClean="0"/>
              <a:t>25/11/2019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54D89-0B1C-40E8-963E-725DAFF004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6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ED3C32-EFBA-4FC7-9EFF-A40D93CB67F9}" type="slidenum">
              <a:rPr lang="pt-BR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NOV 2019–</a:t>
            </a:r>
            <a:r>
              <a:rPr lang="pt-BR" altLang="pt-BR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baseline="0" dirty="0" err="1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pt-BR" altLang="pt-BR" baseline="0" dirty="0">
                <a:latin typeface="Arial" panose="020B0604020202020204" pitchFamily="34" charset="0"/>
                <a:cs typeface="Arial" panose="020B0604020202020204" pitchFamily="34" charset="0"/>
              </a:rPr>
              <a:t> TB 2019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41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CCAADD3B-0512-42B3-B35B-1339C38EFE90}" type="slidenum">
              <a:rPr lang="pt-BR" altLang="en-US"/>
              <a:pPr algn="r">
                <a:spcBef>
                  <a:spcPct val="0"/>
                </a:spcBef>
              </a:pPr>
              <a:t>12</a:t>
            </a:fld>
            <a:endParaRPr lang="pt-BR" alt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eaLnBrk="1" hangingPunct="1"/>
            <a:r>
              <a:rPr lang="pt-BR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MAI 2019</a:t>
            </a:r>
          </a:p>
          <a:p>
            <a:pPr eaLnBrk="1" hangingPunct="1"/>
            <a:r>
              <a:rPr lang="pt-BR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6545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MAI 2019</a:t>
            </a:r>
          </a:p>
        </p:txBody>
      </p:sp>
    </p:spTree>
    <p:extLst>
      <p:ext uri="{BB962C8B-B14F-4D97-AF65-F5344CB8AC3E}">
        <p14:creationId xmlns:p14="http://schemas.microsoft.com/office/powerpoint/2010/main" val="570979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54D89-0B1C-40E8-963E-725DAFF004E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856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MAI 2019 – plan</a:t>
            </a:r>
            <a:r>
              <a:rPr lang="en-US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gráficos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novos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2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11FE787-3C8C-41F7-8E6E-1F897346ACC8}" type="slidenum">
              <a:rPr lang="pt-BR" altLang="en-US">
                <a:latin typeface="Arial" panose="020B0604020202020204" pitchFamily="34" charset="0"/>
              </a:rPr>
              <a:pPr/>
              <a:t>17</a:t>
            </a:fld>
            <a:endParaRPr lang="pt-B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55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DF13784F-C49D-46F7-BF23-5136F58F31C5}" type="slidenum">
              <a:rPr lang="pt-BR" altLang="en-US" sz="1200">
                <a:latin typeface="Arial" panose="020B0604020202020204" pitchFamily="34" charset="0"/>
              </a:rPr>
              <a:pPr algn="r" eaLnBrk="1" hangingPunct="1"/>
              <a:t>18</a:t>
            </a:fld>
            <a:endParaRPr lang="pt-BR" altLang="en-US" sz="1200">
              <a:latin typeface="Arial" panose="020B0604020202020204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eaLnBrk="1" hangingPunct="1"/>
            <a:r>
              <a:rPr lang="pt-B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MAI 2019</a:t>
            </a:r>
          </a:p>
          <a:p>
            <a:pPr eaLnBrk="1" hangingPunct="1"/>
            <a:r>
              <a:rPr lang="pt-BR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Está na planilha de ENCERRAMENTO. HIV ignorado= em andamento + não realizado</a:t>
            </a:r>
            <a:r>
              <a:rPr lang="pt-BR" alt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+ ignorado</a:t>
            </a:r>
            <a:r>
              <a:rPr lang="pt-BR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(Está na planilha de QUALIDADE)</a:t>
            </a:r>
          </a:p>
          <a:p>
            <a:pPr eaLnBrk="1" hangingPunct="1"/>
            <a:endParaRPr lang="pt-BR" alt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pt-BR" alt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250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F13784F-C49D-46F7-BF23-5136F58F31C5}" type="slidenum">
              <a:rPr lang="pt-BR" altLang="en-US" sz="1200">
                <a:solidFill>
                  <a:prstClr val="black"/>
                </a:solidFill>
                <a:latin typeface="Arial" panose="020B0604020202020204" pitchFamily="34" charset="0"/>
              </a:rPr>
              <a:pPr algn="r"/>
              <a:t>19</a:t>
            </a:fld>
            <a:endParaRPr lang="pt-BR" altLang="en-US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eaLnBrk="1" hangingPunct="1"/>
            <a:r>
              <a:rPr lang="pt-BR" altLang="en-US" sz="1700" b="0" dirty="0">
                <a:latin typeface="Arial" panose="020B0604020202020204" pitchFamily="34" charset="0"/>
                <a:cs typeface="Arial" panose="020B0604020202020204" pitchFamily="34" charset="0"/>
              </a:rPr>
              <a:t>MAI 2019</a:t>
            </a:r>
          </a:p>
          <a:p>
            <a:pPr eaLnBrk="1" hangingPunct="1"/>
            <a:endParaRPr lang="pt-BR" alt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75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54D89-0B1C-40E8-963E-725DAFF004EF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609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54D89-0B1C-40E8-963E-725DAFF004EF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029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/>
              <a:t>JUL 2017</a:t>
            </a:r>
          </a:p>
        </p:txBody>
      </p:sp>
      <p:sp>
        <p:nvSpPr>
          <p:cNvPr id="798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94522C3-5286-46BA-825A-BB65A4420CC6}" type="slidenum">
              <a:rPr lang="pt-BR" altLang="pt-BR" smtClean="0"/>
              <a:pPr/>
              <a:t>23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1563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/>
              <a:t>Esses dados sugerem que a TB entre os presos está predominantemente relacionada à transmissão intrainstitucional massiva ligada às precárias condições de encarceramento na maioria das prisões brasileiras com número expressivo de casos de TB vivendo em celas mal ventiladas e com pouca iluminação solar.</a:t>
            </a:r>
          </a:p>
          <a:p>
            <a:endParaRPr lang="pt-BR" altLang="pt-BR"/>
          </a:p>
        </p:txBody>
      </p:sp>
      <p:sp>
        <p:nvSpPr>
          <p:cNvPr id="819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D4FB69E-4366-449F-A872-E35A881761A5}" type="slidenum">
              <a:rPr lang="pt-BR" altLang="pt-BR" smtClean="0"/>
              <a:pPr/>
              <a:t>24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7935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C49F29D8-BE88-40F9-BF5A-B9C330194BA0}" type="slidenum">
              <a:rPr lang="pt-BR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3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NOV 2019</a:t>
            </a:r>
          </a:p>
        </p:txBody>
      </p:sp>
    </p:spTree>
    <p:extLst>
      <p:ext uri="{BB962C8B-B14F-4D97-AF65-F5344CB8AC3E}">
        <p14:creationId xmlns:p14="http://schemas.microsoft.com/office/powerpoint/2010/main" val="3217589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Prison</a:t>
            </a:r>
            <a:r>
              <a:rPr lang="pt-BR" dirty="0"/>
              <a:t> </a:t>
            </a:r>
            <a:r>
              <a:rPr lang="pt-BR" dirty="0" err="1"/>
              <a:t>population</a:t>
            </a:r>
            <a:r>
              <a:rPr lang="pt-BR" dirty="0"/>
              <a:t> = TB in </a:t>
            </a:r>
            <a:r>
              <a:rPr lang="pt-BR" dirty="0" err="1"/>
              <a:t>prison</a:t>
            </a:r>
            <a:r>
              <a:rPr lang="pt-BR" dirty="0"/>
              <a:t> </a:t>
            </a:r>
            <a:r>
              <a:rPr lang="pt-BR" dirty="0" err="1"/>
              <a:t>population</a:t>
            </a:r>
            <a:r>
              <a:rPr lang="pt-BR" dirty="0"/>
              <a:t>/</a:t>
            </a:r>
            <a:r>
              <a:rPr lang="pt-BR" dirty="0" err="1"/>
              <a:t>prison</a:t>
            </a:r>
            <a:r>
              <a:rPr lang="pt-BR" dirty="0"/>
              <a:t> </a:t>
            </a:r>
            <a:r>
              <a:rPr lang="pt-BR" dirty="0" err="1"/>
              <a:t>population</a:t>
            </a:r>
            <a:endParaRPr lang="pt-BR" dirty="0"/>
          </a:p>
          <a:p>
            <a:r>
              <a:rPr lang="pt-BR" dirty="0" err="1"/>
              <a:t>Not</a:t>
            </a:r>
            <a:r>
              <a:rPr lang="pt-BR" dirty="0"/>
              <a:t> </a:t>
            </a:r>
            <a:r>
              <a:rPr lang="pt-BR" dirty="0" err="1"/>
              <a:t>prison</a:t>
            </a:r>
            <a:r>
              <a:rPr lang="pt-BR" dirty="0"/>
              <a:t> </a:t>
            </a:r>
            <a:r>
              <a:rPr lang="pt-BR" dirty="0" err="1"/>
              <a:t>population</a:t>
            </a:r>
            <a:r>
              <a:rPr lang="pt-BR" dirty="0"/>
              <a:t> (&gt;=18 </a:t>
            </a:r>
            <a:r>
              <a:rPr lang="pt-BR" dirty="0" err="1"/>
              <a:t>years</a:t>
            </a:r>
            <a:r>
              <a:rPr lang="pt-BR" dirty="0"/>
              <a:t>) = TB in non-</a:t>
            </a:r>
            <a:r>
              <a:rPr lang="pt-BR" dirty="0" err="1"/>
              <a:t>prison</a:t>
            </a:r>
            <a:r>
              <a:rPr lang="pt-BR" dirty="0"/>
              <a:t> </a:t>
            </a:r>
            <a:r>
              <a:rPr lang="pt-BR" dirty="0" err="1"/>
              <a:t>population</a:t>
            </a:r>
            <a:r>
              <a:rPr lang="pt-BR" dirty="0"/>
              <a:t> &gt;=18 </a:t>
            </a:r>
            <a:r>
              <a:rPr lang="pt-BR" dirty="0" err="1"/>
              <a:t>years</a:t>
            </a:r>
            <a:r>
              <a:rPr lang="pt-BR" dirty="0"/>
              <a:t>/</a:t>
            </a:r>
            <a:r>
              <a:rPr lang="pt-BR" dirty="0" err="1"/>
              <a:t>population</a:t>
            </a:r>
            <a:r>
              <a:rPr lang="pt-BR" dirty="0"/>
              <a:t> &gt;=18- </a:t>
            </a:r>
            <a:r>
              <a:rPr lang="pt-BR" dirty="0" err="1"/>
              <a:t>prison</a:t>
            </a:r>
            <a:r>
              <a:rPr lang="pt-BR" dirty="0"/>
              <a:t> </a:t>
            </a:r>
            <a:r>
              <a:rPr lang="pt-BR" dirty="0" err="1"/>
              <a:t>population</a:t>
            </a:r>
            <a:endParaRPr lang="pt-BR" dirty="0"/>
          </a:p>
          <a:p>
            <a:r>
              <a:rPr lang="pt-BR" dirty="0"/>
              <a:t>Total: new cases/total </a:t>
            </a:r>
            <a:r>
              <a:rPr lang="pt-BR" dirty="0" err="1"/>
              <a:t>population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54D89-0B1C-40E8-963E-725DAFF004EF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726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B04DB-C31B-4DD6-BE05-F82B73654AF0}" type="slidenum">
              <a:rPr lang="pt-BR" altLang="pt-BR" smtClean="0"/>
              <a:pPr>
                <a:defRPr/>
              </a:pPr>
              <a:t>26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48756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B04DB-C31B-4DD6-BE05-F82B73654AF0}" type="slidenum">
              <a:rPr lang="pt-BR" altLang="pt-BR" smtClean="0"/>
              <a:pPr>
                <a:defRPr/>
              </a:pPr>
              <a:t>27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1472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B04DB-C31B-4DD6-BE05-F82B73654AF0}" type="slidenum">
              <a:rPr lang="pt-BR" altLang="pt-BR" smtClean="0"/>
              <a:pPr>
                <a:defRPr/>
              </a:pPr>
              <a:t>28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7288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B04DB-C31B-4DD6-BE05-F82B73654AF0}" type="slidenum">
              <a:rPr lang="pt-BR" altLang="pt-BR" smtClean="0"/>
              <a:pPr>
                <a:defRPr/>
              </a:pPr>
              <a:t>29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26701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9833E0F5-3B95-4CA6-9CEE-3E4AA7CB7E38}" type="slidenum">
              <a:rPr lang="pt-BR" altLang="en-US"/>
              <a:pPr algn="r">
                <a:spcBef>
                  <a:spcPct val="0"/>
                </a:spcBef>
              </a:pPr>
              <a:t>30</a:t>
            </a:fld>
            <a:endParaRPr lang="pt-BR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eaLnBrk="1" hangingPunct="1"/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MAI 2019</a:t>
            </a:r>
          </a:p>
          <a:p>
            <a:pPr eaLnBrk="1" hangingPunct="1"/>
            <a:endParaRPr lang="pt-BR" alt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161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B04DB-C31B-4DD6-BE05-F82B73654AF0}" type="slidenum">
              <a:rPr lang="pt-BR" altLang="pt-BR" smtClean="0"/>
              <a:pPr>
                <a:defRPr/>
              </a:pPr>
              <a:t>32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60256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B04DB-C31B-4DD6-BE05-F82B73654AF0}" type="slidenum">
              <a:rPr lang="pt-BR" altLang="pt-BR" smtClean="0"/>
              <a:pPr>
                <a:defRPr/>
              </a:pPr>
              <a:t>33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55563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/>
              <a:t>JUL 2017 – Atualizado por Dani Chaves</a:t>
            </a:r>
          </a:p>
        </p:txBody>
      </p:sp>
      <p:sp>
        <p:nvSpPr>
          <p:cNvPr id="962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142E582-CE42-45E6-9F42-DC2E783846CA}" type="slidenum">
              <a:rPr lang="pt-BR" altLang="pt-BR" smtClean="0"/>
              <a:pPr/>
              <a:t>36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7732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B04DB-C31B-4DD6-BE05-F82B73654AF0}" type="slidenum">
              <a:rPr lang="pt-BR" altLang="pt-BR" smtClean="0"/>
              <a:pPr>
                <a:defRPr/>
              </a:pPr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3752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36DFAF5A-6D25-4183-9688-F213EA61AC30}" type="slidenum">
              <a:rPr lang="pt-BR" altLang="en-US"/>
              <a:pPr algn="r">
                <a:spcBef>
                  <a:spcPct val="0"/>
                </a:spcBef>
              </a:pPr>
              <a:t>6</a:t>
            </a:fld>
            <a:endParaRPr lang="pt-BR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eaLnBrk="1" hangingPunct="1"/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MAI 2019</a:t>
            </a:r>
          </a:p>
          <a:p>
            <a:pPr eaLnBrk="1" hangingPunct="1"/>
            <a:endParaRPr lang="pt-BR" alt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180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F97D623-E572-4E79-AA8E-6DCCEE4675BE}" type="slidenum">
              <a:rPr lang="pt-BR" altLang="en-US"/>
              <a:pPr algn="r">
                <a:spcBef>
                  <a:spcPct val="0"/>
                </a:spcBef>
              </a:pPr>
              <a:t>7</a:t>
            </a:fld>
            <a:endParaRPr lang="pt-BR" alt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eaLnBrk="1" hangingPunct="1"/>
            <a:r>
              <a:rPr lang="pt-BR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MAI 2019</a:t>
            </a:r>
          </a:p>
          <a:p>
            <a:pPr eaLnBrk="1" hangingPunct="1"/>
            <a:endParaRPr lang="pt-BR" alt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41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F97D623-E572-4E79-AA8E-6DCCEE4675BE}" type="slidenum">
              <a:rPr lang="pt-BR" altLang="en-US"/>
              <a:pPr algn="r">
                <a:spcBef>
                  <a:spcPct val="0"/>
                </a:spcBef>
              </a:pPr>
              <a:t>8</a:t>
            </a:fld>
            <a:endParaRPr lang="pt-BR" alt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eaLnBrk="1" hangingPunct="1"/>
            <a:r>
              <a:rPr lang="pt-BR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MAI 2019</a:t>
            </a:r>
          </a:p>
          <a:p>
            <a:pPr eaLnBrk="1" hangingPunct="1"/>
            <a:endParaRPr lang="pt-BR" alt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607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218FDF03-A531-4CC2-9DD9-56491F035E13}" type="slidenum">
              <a:rPr lang="pt-BR" altLang="en-US"/>
              <a:pPr algn="r">
                <a:spcBef>
                  <a:spcPct val="0"/>
                </a:spcBef>
              </a:pPr>
              <a:t>9</a:t>
            </a:fld>
            <a:endParaRPr lang="pt-BR" alt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eaLnBrk="1" hangingPunct="1"/>
            <a:r>
              <a:rPr lang="pt-BR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MAI 2019</a:t>
            </a:r>
            <a:endParaRPr lang="pt-BR" alt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pt-BR" alt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76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B7F7DCBB-02BD-4137-9223-A4C1FA29166A}" type="slidenum">
              <a:rPr lang="pt-BR" altLang="en-US"/>
              <a:pPr algn="r">
                <a:spcBef>
                  <a:spcPct val="0"/>
                </a:spcBef>
              </a:pPr>
              <a:t>10</a:t>
            </a:fld>
            <a:endParaRPr lang="pt-BR" alt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eaLnBrk="1" hangingPunct="1"/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MAI 2019</a:t>
            </a:r>
          </a:p>
          <a:p>
            <a:pPr eaLnBrk="1" hangingPunct="1"/>
            <a:endParaRPr lang="pt-BR" alt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772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434B14C4-9999-4301-A3A0-A2ECAE84B916}" type="slidenum">
              <a:rPr lang="pt-BR" altLang="en-US"/>
              <a:pPr algn="r">
                <a:spcBef>
                  <a:spcPct val="0"/>
                </a:spcBef>
              </a:pPr>
              <a:t>11</a:t>
            </a:fld>
            <a:endParaRPr lang="pt-BR" alt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eaLnBrk="1" hangingPunct="1"/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MAI 2019</a:t>
            </a:r>
          </a:p>
          <a:p>
            <a:pPr eaLnBrk="1" hangingPunct="1"/>
            <a:r>
              <a:rPr lang="en-US" altLang="en-US" sz="1700" b="0" dirty="0" err="1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altLang="en-US" sz="1700" b="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US" altLang="en-US" sz="1700" b="0" dirty="0" err="1">
                <a:latin typeface="Arial" panose="020B0604020202020204" pitchFamily="34" charset="0"/>
                <a:cs typeface="Arial" panose="020B0604020202020204" pitchFamily="34" charset="0"/>
              </a:rPr>
              <a:t>planilha</a:t>
            </a:r>
            <a:r>
              <a:rPr lang="en-US" altLang="en-US" sz="1700" b="0" dirty="0">
                <a:latin typeface="Arial" panose="020B0604020202020204" pitchFamily="34" charset="0"/>
                <a:cs typeface="Arial" panose="020B0604020202020204" pitchFamily="34" charset="0"/>
              </a:rPr>
              <a:t> de ENCERRAMENTO</a:t>
            </a:r>
            <a:endParaRPr lang="pt-BR" altLang="en-US" sz="17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04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HD/Trabalhos%20Sabrina/af_apresentacoes_powerpoint_2019/apresentacao%20powerpoint%20Wanderson%20ajustes%2011fev19/barra%20inferior%2011fev19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HD/Trabalhos%20Sabrina/af_apresentacoes_powerpoint_2019/logo%20SVS%20Wanderson%20GF%20FINAIS%20COR_BRANCAS_18jan19aed/logo%20ms_2019_cor%20horizontal%20ascom_18jan19%20ai.jpg" TargetMode="Externa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B078-1F0D-4EAB-B462-14E32A9308DF}" type="datetimeFigureOut">
              <a:rPr lang="pt-BR" smtClean="0"/>
              <a:t>25/11/2019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A022-EADB-4713-9719-BA1ADDC8C329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7" name="Imagem 9">
            <a:extLst>
              <a:ext uri="{FF2B5EF4-FFF2-40B4-BE49-F238E27FC236}">
                <a16:creationId xmlns:a16="http://schemas.microsoft.com/office/drawing/2014/main" id="{FDE3AB7C-9E12-45BB-9A28-A1733138D9EE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6540"/>
            <a:ext cx="9144900" cy="91816"/>
          </a:xfrm>
          <a:prstGeom prst="rect">
            <a:avLst/>
          </a:prstGeom>
        </p:spPr>
      </p:pic>
      <p:pic>
        <p:nvPicPr>
          <p:cNvPr id="9" name="logo ms_2019_cor horizontal ascom_18jan19 ai.jpg" descr="/Volumes/HD/Trabalhos Sabrina/Logomarcas/af_Logo MS GF 2019/logo MS GF FINAIS COR_18jan19aed/logo ms_2019_cor horizontal ascom_18jan19 ai.jpg">
            <a:extLst>
              <a:ext uri="{FF2B5EF4-FFF2-40B4-BE49-F238E27FC236}">
                <a16:creationId xmlns:a16="http://schemas.microsoft.com/office/drawing/2014/main" id="{96C6B50E-867A-4DB8-A503-14AA8FA0BD1F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6962001" y="6363704"/>
            <a:ext cx="2023911" cy="33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6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B078-1F0D-4EAB-B462-14E32A9308DF}" type="datetimeFigureOut">
              <a:rPr lang="pt-BR" smtClean="0"/>
              <a:t>25/11/2019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A022-EADB-4713-9719-BA1ADDC8C32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735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B078-1F0D-4EAB-B462-14E32A9308DF}" type="datetimeFigureOut">
              <a:rPr lang="pt-BR" smtClean="0"/>
              <a:t>25/11/2019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A022-EADB-4713-9719-BA1ADDC8C32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7702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ADCF-CEED-461A-83E0-E3B51D572D15}" type="datetimeFigureOut">
              <a:rPr lang="pt-BR" smtClean="0"/>
              <a:t>25/11/2019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E623-38FF-49B2-9BF2-88AE8DE38F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6130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166BC5-E1D6-0E4F-B191-3AA1932480FC}" type="datetimeFigureOut">
              <a:rPr lang="pt-BR" smtClean="0"/>
              <a:pPr/>
              <a:t>25/11/2019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981194-948D-1849-882D-85E1530BB6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16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B078-1F0D-4EAB-B462-14E32A9308DF}" type="datetimeFigureOut">
              <a:rPr lang="pt-BR" smtClean="0"/>
              <a:t>25/11/2019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A022-EADB-4713-9719-BA1ADDC8C32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819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B078-1F0D-4EAB-B462-14E32A9308DF}" type="datetimeFigureOut">
              <a:rPr lang="pt-BR" smtClean="0"/>
              <a:t>25/11/2019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A022-EADB-4713-9719-BA1ADDC8C32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235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B078-1F0D-4EAB-B462-14E32A9308DF}" type="datetimeFigureOut">
              <a:rPr lang="pt-BR" smtClean="0"/>
              <a:t>25/11/2019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A022-EADB-4713-9719-BA1ADDC8C32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789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B078-1F0D-4EAB-B462-14E32A9308DF}" type="datetimeFigureOut">
              <a:rPr lang="pt-BR" smtClean="0"/>
              <a:t>25/11/2019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A022-EADB-4713-9719-BA1ADDC8C32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422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B078-1F0D-4EAB-B462-14E32A9308DF}" type="datetimeFigureOut">
              <a:rPr lang="pt-BR" smtClean="0"/>
              <a:t>25/11/2019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A022-EADB-4713-9719-BA1ADDC8C32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25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B078-1F0D-4EAB-B462-14E32A9308DF}" type="datetimeFigureOut">
              <a:rPr lang="pt-BR" smtClean="0"/>
              <a:t>25/11/2019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A022-EADB-4713-9719-BA1ADDC8C32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63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B078-1F0D-4EAB-B462-14E32A9308DF}" type="datetimeFigureOut">
              <a:rPr lang="pt-BR" smtClean="0"/>
              <a:t>25/11/2019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A022-EADB-4713-9719-BA1ADDC8C32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731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B078-1F0D-4EAB-B462-14E32A9308DF}" type="datetimeFigureOut">
              <a:rPr lang="pt-BR" smtClean="0"/>
              <a:t>25/11/2019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A022-EADB-4713-9719-BA1ADDC8C32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732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6B078-1F0D-4EAB-B462-14E32A9308DF}" type="datetimeFigureOut">
              <a:rPr lang="pt-BR" smtClean="0"/>
              <a:t>25/11/2019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6A022-EADB-4713-9719-BA1ADDC8C32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D985EEE7-C702-421D-AC23-8F69F68948E9}"/>
              </a:ext>
            </a:extLst>
          </p:cNvPr>
          <p:cNvSpPr/>
          <p:nvPr userDrawn="1"/>
        </p:nvSpPr>
        <p:spPr>
          <a:xfrm>
            <a:off x="0" y="4598070"/>
            <a:ext cx="9144000" cy="2259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3">
            <a:extLst>
              <a:ext uri="{FF2B5EF4-FFF2-40B4-BE49-F238E27FC236}">
                <a16:creationId xmlns:a16="http://schemas.microsoft.com/office/drawing/2014/main" id="{4D1B3B03-95C8-46BA-974D-3B6BE00562E5}"/>
              </a:ext>
            </a:extLst>
          </p:cNvPr>
          <p:cNvSpPr/>
          <p:nvPr userDrawn="1"/>
        </p:nvSpPr>
        <p:spPr>
          <a:xfrm>
            <a:off x="0" y="3449595"/>
            <a:ext cx="9144000" cy="792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t-BR"/>
          </a:p>
        </p:txBody>
      </p:sp>
      <p:pic>
        <p:nvPicPr>
          <p:cNvPr id="12" name="Picture 9" descr="IDV_Secretarias_MS-TEMPLATE-STANDART-8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4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tica.gov.br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07408" y="999262"/>
            <a:ext cx="7683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</a:rPr>
              <a:t>Panorama epidemiológico da tuberculose no Brasil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09954" y="3871390"/>
            <a:ext cx="7983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baseline="30000" dirty="0">
                <a:solidFill>
                  <a:srgbClr val="0070C0"/>
                </a:solidFill>
              </a:rPr>
              <a:t>Coordenação-Geral de Vigilância das Doenças de Transmissão Respiratória de Condições Crônicas</a:t>
            </a:r>
            <a:endParaRPr lang="pt-BR" sz="1200" b="1" baseline="30000" dirty="0">
              <a:solidFill>
                <a:srgbClr val="0070C0"/>
              </a:solidFill>
            </a:endParaRPr>
          </a:p>
          <a:p>
            <a:pPr algn="ctr"/>
            <a:r>
              <a:rPr lang="pt-BR" sz="2400" b="1" baseline="30000" dirty="0">
                <a:solidFill>
                  <a:srgbClr val="0070C0"/>
                </a:solidFill>
              </a:rPr>
              <a:t>Departamento de Doenças de Condições Crônicas e Infecções Sexualmente Transmissíveis</a:t>
            </a:r>
            <a:endParaRPr lang="pt-BR" sz="1200" b="1" baseline="30000" dirty="0">
              <a:solidFill>
                <a:srgbClr val="0070C0"/>
              </a:solidFill>
            </a:endParaRPr>
          </a:p>
          <a:p>
            <a:pPr algn="ctr"/>
            <a:r>
              <a:rPr lang="pt-BR" sz="2400" b="1" baseline="30000" dirty="0">
                <a:solidFill>
                  <a:srgbClr val="0070C0"/>
                </a:solidFill>
              </a:rPr>
              <a:t>Secretaria de Vigilância em Saúde</a:t>
            </a:r>
          </a:p>
          <a:p>
            <a:pPr algn="ctr"/>
            <a:r>
              <a:rPr lang="pt-BR" sz="2400" b="1" baseline="30000" dirty="0">
                <a:solidFill>
                  <a:srgbClr val="0070C0"/>
                </a:solidFill>
              </a:rPr>
              <a:t>Ministério da Saúde</a:t>
            </a:r>
          </a:p>
          <a:p>
            <a:pPr algn="ctr"/>
            <a:endParaRPr lang="pt-BR" sz="2400" b="1" baseline="30000" dirty="0">
              <a:solidFill>
                <a:srgbClr val="0070C0"/>
              </a:solidFill>
            </a:endParaRPr>
          </a:p>
          <a:p>
            <a:pPr algn="ctr"/>
            <a:r>
              <a:rPr lang="pt-BR" sz="2400" b="1" baseline="30000" dirty="0">
                <a:solidFill>
                  <a:srgbClr val="0070C0"/>
                </a:solidFill>
              </a:rPr>
              <a:t>tuberculose@saude.gov.br</a:t>
            </a:r>
            <a:endParaRPr lang="pt-BR" sz="2400" b="1" dirty="0">
              <a:solidFill>
                <a:srgbClr val="0070C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93356" y="5810382"/>
            <a:ext cx="3311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</a:rPr>
              <a:t>26/11/2019</a:t>
            </a:r>
          </a:p>
        </p:txBody>
      </p:sp>
    </p:spTree>
    <p:extLst>
      <p:ext uri="{BB962C8B-B14F-4D97-AF65-F5344CB8AC3E}">
        <p14:creationId xmlns:p14="http://schemas.microsoft.com/office/powerpoint/2010/main" val="3878242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/>
          <p:cNvGraphicFramePr>
            <a:graphicFrameLocks noGrp="1"/>
          </p:cNvGraphicFramePr>
          <p:nvPr/>
        </p:nvGraphicFramePr>
        <p:xfrm>
          <a:off x="250931" y="1604096"/>
          <a:ext cx="8697436" cy="4219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2099" name="Group 4"/>
          <p:cNvGrpSpPr>
            <a:grpSpLocks/>
          </p:cNvGrpSpPr>
          <p:nvPr/>
        </p:nvGrpSpPr>
        <p:grpSpPr bwMode="auto">
          <a:xfrm>
            <a:off x="381000" y="301625"/>
            <a:ext cx="8564563" cy="1296988"/>
            <a:chOff x="414" y="559"/>
            <a:chExt cx="4307" cy="817"/>
          </a:xfrm>
        </p:grpSpPr>
        <p:sp>
          <p:nvSpPr>
            <p:cNvPr id="132106" name="AutoShape 5"/>
            <p:cNvSpPr>
              <a:spLocks noChangeArrowheads="1"/>
            </p:cNvSpPr>
            <p:nvPr/>
          </p:nvSpPr>
          <p:spPr bwMode="auto">
            <a:xfrm>
              <a:off x="479" y="561"/>
              <a:ext cx="4242" cy="669"/>
            </a:xfrm>
            <a:prstGeom prst="roundRect">
              <a:avLst>
                <a:gd name="adj" fmla="val 14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32107" name="Group 6"/>
            <p:cNvGrpSpPr>
              <a:grpSpLocks/>
            </p:cNvGrpSpPr>
            <p:nvPr/>
          </p:nvGrpSpPr>
          <p:grpSpPr bwMode="auto">
            <a:xfrm>
              <a:off x="414" y="559"/>
              <a:ext cx="4307" cy="817"/>
              <a:chOff x="414" y="559"/>
              <a:chExt cx="4307" cy="817"/>
            </a:xfrm>
          </p:grpSpPr>
          <p:sp>
            <p:nvSpPr>
              <p:cNvPr id="132108" name="AutoShape 7"/>
              <p:cNvSpPr>
                <a:spLocks noChangeArrowheads="1"/>
              </p:cNvSpPr>
              <p:nvPr/>
            </p:nvSpPr>
            <p:spPr bwMode="auto">
              <a:xfrm>
                <a:off x="479" y="561"/>
                <a:ext cx="4242" cy="669"/>
              </a:xfrm>
              <a:prstGeom prst="roundRect">
                <a:avLst>
                  <a:gd name="adj" fmla="val 14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32109" name="AutoShape 8"/>
              <p:cNvSpPr>
                <a:spLocks noChangeArrowheads="1"/>
              </p:cNvSpPr>
              <p:nvPr/>
            </p:nvSpPr>
            <p:spPr bwMode="auto">
              <a:xfrm>
                <a:off x="414" y="559"/>
                <a:ext cx="4243" cy="817"/>
              </a:xfrm>
              <a:prstGeom prst="roundRect">
                <a:avLst>
                  <a:gd name="adj" fmla="val 14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9953" tIns="46776" rIns="89953" bIns="467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spcBef>
                    <a:spcPct val="0"/>
                  </a:spcBef>
                  <a:buClr>
                    <a:srgbClr val="0000CC"/>
                  </a:buClr>
                  <a:buFont typeface="Century Gothic" panose="020B0502020202020204" pitchFamily="34" charset="0"/>
                  <a:buNone/>
                </a:pPr>
                <a:r>
                  <a:rPr lang="pt-BR" altLang="en-US" sz="2800" b="1" dirty="0">
                    <a:solidFill>
                      <a:srgbClr val="1F449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Percentual de cura de casos novos de tuberculose pulmonares com confirmação laboratorial. UF e Brasil, 2017*</a:t>
                </a:r>
              </a:p>
            </p:txBody>
          </p:sp>
        </p:grpSp>
      </p:grpSp>
      <p:sp>
        <p:nvSpPr>
          <p:cNvPr id="132100" name="Text Box 3"/>
          <p:cNvSpPr txBox="1">
            <a:spLocks noChangeArrowheads="1"/>
          </p:cNvSpPr>
          <p:nvPr/>
        </p:nvSpPr>
        <p:spPr bwMode="auto">
          <a:xfrm>
            <a:off x="12993" y="1732570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en-US" sz="1400" b="1" dirty="0"/>
              <a:t>%</a:t>
            </a:r>
          </a:p>
        </p:txBody>
      </p:sp>
      <p:sp>
        <p:nvSpPr>
          <p:cNvPr id="132101" name="Text Box 9"/>
          <p:cNvSpPr txBox="1">
            <a:spLocks noChangeArrowheads="1"/>
          </p:cNvSpPr>
          <p:nvPr/>
        </p:nvSpPr>
        <p:spPr bwMode="auto">
          <a:xfrm>
            <a:off x="6572450" y="1525609"/>
            <a:ext cx="2362200" cy="307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avaliados: 8,8%</a:t>
            </a:r>
          </a:p>
        </p:txBody>
      </p:sp>
      <p:sp>
        <p:nvSpPr>
          <p:cNvPr id="132102" name="Text Box 4"/>
          <p:cNvSpPr txBox="1">
            <a:spLocks noChangeArrowheads="1"/>
          </p:cNvSpPr>
          <p:nvPr/>
        </p:nvSpPr>
        <p:spPr bwMode="auto">
          <a:xfrm>
            <a:off x="8423555" y="5737094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UF</a:t>
            </a:r>
            <a:r>
              <a:rPr lang="pt-BR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2103" name="Text Box 4"/>
          <p:cNvSpPr txBox="1">
            <a:spLocks noChangeArrowheads="1"/>
          </p:cNvSpPr>
          <p:nvPr/>
        </p:nvSpPr>
        <p:spPr bwMode="auto">
          <a:xfrm>
            <a:off x="7415492" y="2213860"/>
            <a:ext cx="1295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Brasil: 74,1</a:t>
            </a:r>
          </a:p>
        </p:txBody>
      </p:sp>
      <p:cxnSp>
        <p:nvCxnSpPr>
          <p:cNvPr id="132104" name="Conector reto 15"/>
          <p:cNvCxnSpPr>
            <a:cxnSpLocks noChangeShapeType="1"/>
          </p:cNvCxnSpPr>
          <p:nvPr/>
        </p:nvCxnSpPr>
        <p:spPr bwMode="auto">
          <a:xfrm>
            <a:off x="693094" y="2708920"/>
            <a:ext cx="8125204" cy="600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105" name="Rectangle 3"/>
          <p:cNvSpPr>
            <a:spLocks noChangeArrowheads="1"/>
          </p:cNvSpPr>
          <p:nvPr/>
        </p:nvSpPr>
        <p:spPr bwMode="auto">
          <a:xfrm>
            <a:off x="693094" y="6198611"/>
            <a:ext cx="8712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Fonte: SES/MS/SINAN. * Dados preliminares, sujeitos a revisão.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São retirados da análise os encerramentos por: Mudança de diagnóstico, TBDR, Mudança de esquema e Falência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Não avaliados = Ignorados + Transferências </a:t>
            </a:r>
          </a:p>
        </p:txBody>
      </p:sp>
    </p:spTree>
    <p:extLst>
      <p:ext uri="{BB962C8B-B14F-4D97-AF65-F5344CB8AC3E}">
        <p14:creationId xmlns:p14="http://schemas.microsoft.com/office/powerpoint/2010/main" val="366318249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>
            <a:graphicFrameLocks noGrp="1"/>
          </p:cNvGraphicFramePr>
          <p:nvPr/>
        </p:nvGraphicFramePr>
        <p:xfrm>
          <a:off x="255425" y="1602316"/>
          <a:ext cx="8604967" cy="4338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0531" name="Group 4"/>
          <p:cNvGrpSpPr>
            <a:grpSpLocks/>
          </p:cNvGrpSpPr>
          <p:nvPr/>
        </p:nvGrpSpPr>
        <p:grpSpPr bwMode="auto">
          <a:xfrm>
            <a:off x="404759" y="319094"/>
            <a:ext cx="8640763" cy="1062038"/>
            <a:chOff x="376" y="561"/>
            <a:chExt cx="4345" cy="669"/>
          </a:xfrm>
        </p:grpSpPr>
        <p:sp>
          <p:nvSpPr>
            <p:cNvPr id="150535" name="AutoShape 5"/>
            <p:cNvSpPr>
              <a:spLocks noChangeArrowheads="1"/>
            </p:cNvSpPr>
            <p:nvPr/>
          </p:nvSpPr>
          <p:spPr bwMode="auto">
            <a:xfrm>
              <a:off x="479" y="561"/>
              <a:ext cx="4242" cy="669"/>
            </a:xfrm>
            <a:prstGeom prst="roundRect">
              <a:avLst>
                <a:gd name="adj" fmla="val 14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50536" name="Group 6"/>
            <p:cNvGrpSpPr>
              <a:grpSpLocks/>
            </p:cNvGrpSpPr>
            <p:nvPr/>
          </p:nvGrpSpPr>
          <p:grpSpPr bwMode="auto">
            <a:xfrm>
              <a:off x="376" y="561"/>
              <a:ext cx="4345" cy="669"/>
              <a:chOff x="376" y="561"/>
              <a:chExt cx="4345" cy="669"/>
            </a:xfrm>
          </p:grpSpPr>
          <p:sp>
            <p:nvSpPr>
              <p:cNvPr id="150537" name="AutoShape 7"/>
              <p:cNvSpPr>
                <a:spLocks noChangeArrowheads="1"/>
              </p:cNvSpPr>
              <p:nvPr/>
            </p:nvSpPr>
            <p:spPr bwMode="auto">
              <a:xfrm>
                <a:off x="479" y="561"/>
                <a:ext cx="4242" cy="669"/>
              </a:xfrm>
              <a:prstGeom prst="roundRect">
                <a:avLst>
                  <a:gd name="adj" fmla="val 14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50538" name="AutoShape 8"/>
              <p:cNvSpPr>
                <a:spLocks noChangeArrowheads="1"/>
              </p:cNvSpPr>
              <p:nvPr/>
            </p:nvSpPr>
            <p:spPr bwMode="auto">
              <a:xfrm>
                <a:off x="376" y="620"/>
                <a:ext cx="4327" cy="564"/>
              </a:xfrm>
              <a:prstGeom prst="roundRect">
                <a:avLst>
                  <a:gd name="adj" fmla="val 14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9953" tIns="46776" rIns="89953" bIns="467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spcBef>
                    <a:spcPct val="0"/>
                  </a:spcBef>
                  <a:buClr>
                    <a:srgbClr val="0000CC"/>
                  </a:buClr>
                  <a:buFont typeface="Century Gothic" panose="020B0502020202020204" pitchFamily="34" charset="0"/>
                  <a:buNone/>
                </a:pPr>
                <a:r>
                  <a:rPr lang="pt-BR" altLang="en-US" sz="2800" b="1" dirty="0">
                    <a:solidFill>
                      <a:srgbClr val="1F449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Percentual de casos novos em </a:t>
                </a:r>
                <a:r>
                  <a:rPr lang="en-US" altLang="en-US" sz="2800" b="1" dirty="0" err="1">
                    <a:solidFill>
                      <a:srgbClr val="1F449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Tratamento</a:t>
                </a:r>
                <a:r>
                  <a:rPr lang="en-US" altLang="en-US" sz="2800" b="1" dirty="0">
                    <a:solidFill>
                      <a:srgbClr val="1F449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1F449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Diretamente</a:t>
                </a:r>
                <a:r>
                  <a:rPr lang="en-US" altLang="en-US" sz="2800" b="1" dirty="0">
                    <a:solidFill>
                      <a:srgbClr val="1F449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1F449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Observado</a:t>
                </a:r>
                <a:r>
                  <a:rPr lang="en-US" altLang="en-US" sz="2800" b="1" dirty="0">
                    <a:solidFill>
                      <a:srgbClr val="1F449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(TDO)</a:t>
                </a:r>
                <a:r>
                  <a:rPr lang="pt-BR" altLang="en-US" sz="2800" b="1" dirty="0">
                    <a:solidFill>
                      <a:srgbClr val="1F449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UF e Brasil, 2017*</a:t>
                </a:r>
              </a:p>
            </p:txBody>
          </p:sp>
        </p:grpSp>
      </p:grpSp>
      <p:sp>
        <p:nvSpPr>
          <p:cNvPr id="150532" name="Text Box 3"/>
          <p:cNvSpPr txBox="1">
            <a:spLocks noChangeArrowheads="1"/>
          </p:cNvSpPr>
          <p:nvPr/>
        </p:nvSpPr>
        <p:spPr bwMode="auto">
          <a:xfrm>
            <a:off x="107950" y="1763075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150533" name="Text Box 4"/>
          <p:cNvSpPr txBox="1">
            <a:spLocks noChangeArrowheads="1"/>
          </p:cNvSpPr>
          <p:nvPr/>
        </p:nvSpPr>
        <p:spPr bwMode="auto">
          <a:xfrm>
            <a:off x="7390727" y="5771502"/>
            <a:ext cx="16547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UF de residência</a:t>
            </a:r>
            <a:r>
              <a:rPr lang="pt-BR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50534" name="Rectangle 3"/>
          <p:cNvSpPr>
            <a:spLocks noChangeArrowheads="1"/>
          </p:cNvSpPr>
          <p:nvPr/>
        </p:nvSpPr>
        <p:spPr bwMode="auto">
          <a:xfrm>
            <a:off x="766089" y="6392946"/>
            <a:ext cx="66246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Fonte: SES/MS/SINAN. *Dados preliminares, sujeitos a revisão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198178" y="3460328"/>
            <a:ext cx="1561728" cy="307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Brasil: 36,3</a:t>
            </a:r>
          </a:p>
        </p:txBody>
      </p:sp>
      <p:cxnSp>
        <p:nvCxnSpPr>
          <p:cNvPr id="14" name="Conector reto 15"/>
          <p:cNvCxnSpPr>
            <a:cxnSpLocks noChangeShapeType="1"/>
          </p:cNvCxnSpPr>
          <p:nvPr/>
        </p:nvCxnSpPr>
        <p:spPr bwMode="auto">
          <a:xfrm>
            <a:off x="766089" y="3994387"/>
            <a:ext cx="799381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352073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4" name="Group 4"/>
          <p:cNvGrpSpPr>
            <a:grpSpLocks/>
          </p:cNvGrpSpPr>
          <p:nvPr/>
        </p:nvGrpSpPr>
        <p:grpSpPr bwMode="auto">
          <a:xfrm>
            <a:off x="180975" y="457200"/>
            <a:ext cx="8963025" cy="1062038"/>
            <a:chOff x="410" y="561"/>
            <a:chExt cx="4311" cy="669"/>
          </a:xfrm>
        </p:grpSpPr>
        <p:sp>
          <p:nvSpPr>
            <p:cNvPr id="156678" name="AutoShape 5"/>
            <p:cNvSpPr>
              <a:spLocks noChangeArrowheads="1"/>
            </p:cNvSpPr>
            <p:nvPr/>
          </p:nvSpPr>
          <p:spPr bwMode="auto">
            <a:xfrm>
              <a:off x="479" y="561"/>
              <a:ext cx="4242" cy="669"/>
            </a:xfrm>
            <a:prstGeom prst="roundRect">
              <a:avLst>
                <a:gd name="adj" fmla="val 14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56679" name="Group 6"/>
            <p:cNvGrpSpPr>
              <a:grpSpLocks/>
            </p:cNvGrpSpPr>
            <p:nvPr/>
          </p:nvGrpSpPr>
          <p:grpSpPr bwMode="auto">
            <a:xfrm>
              <a:off x="410" y="561"/>
              <a:ext cx="4311" cy="669"/>
              <a:chOff x="410" y="561"/>
              <a:chExt cx="4311" cy="669"/>
            </a:xfrm>
          </p:grpSpPr>
          <p:sp>
            <p:nvSpPr>
              <p:cNvPr id="156680" name="AutoShape 7"/>
              <p:cNvSpPr>
                <a:spLocks noChangeArrowheads="1"/>
              </p:cNvSpPr>
              <p:nvPr/>
            </p:nvSpPr>
            <p:spPr bwMode="auto">
              <a:xfrm>
                <a:off x="479" y="561"/>
                <a:ext cx="4242" cy="669"/>
              </a:xfrm>
              <a:prstGeom prst="roundRect">
                <a:avLst>
                  <a:gd name="adj" fmla="val 14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56681" name="AutoShape 8"/>
              <p:cNvSpPr>
                <a:spLocks noChangeArrowheads="1"/>
              </p:cNvSpPr>
              <p:nvPr/>
            </p:nvSpPr>
            <p:spPr bwMode="auto">
              <a:xfrm>
                <a:off x="410" y="587"/>
                <a:ext cx="4243" cy="564"/>
              </a:xfrm>
              <a:prstGeom prst="roundRect">
                <a:avLst>
                  <a:gd name="adj" fmla="val 14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9953" tIns="46776" rIns="89953" bIns="467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spcBef>
                    <a:spcPct val="0"/>
                  </a:spcBef>
                  <a:buClr>
                    <a:srgbClr val="0000CC"/>
                  </a:buClr>
                  <a:buFont typeface="Century Gothic" panose="020B0502020202020204" pitchFamily="34" charset="0"/>
                  <a:buNone/>
                </a:pPr>
                <a:r>
                  <a:rPr lang="pt-BR" altLang="en-US" sz="2800" b="1" dirty="0">
                    <a:solidFill>
                      <a:srgbClr val="1F449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Encerramento dos casos novos de tuberculose em TDO* e não-TDO*. Brasil, 2017**</a:t>
                </a:r>
              </a:p>
            </p:txBody>
          </p:sp>
        </p:grpSp>
      </p:grp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54386" y="1661946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156676" name="Rectangle 3"/>
          <p:cNvSpPr>
            <a:spLocks noChangeArrowheads="1"/>
          </p:cNvSpPr>
          <p:nvPr/>
        </p:nvSpPr>
        <p:spPr bwMode="auto">
          <a:xfrm>
            <a:off x="935930" y="6302375"/>
            <a:ext cx="7956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Fonte: SES/MS/SINAN. *Tratamento Diretamente Observado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**Dados preliminares, sujeitos a revisão</a:t>
            </a:r>
          </a:p>
        </p:txBody>
      </p:sp>
      <p:graphicFrame>
        <p:nvGraphicFramePr>
          <p:cNvPr id="10" name="Gráfico 9"/>
          <p:cNvGraphicFramePr>
            <a:graphicFrameLocks noGrp="1"/>
          </p:cNvGraphicFramePr>
          <p:nvPr/>
        </p:nvGraphicFramePr>
        <p:xfrm>
          <a:off x="376026" y="1301789"/>
          <a:ext cx="8516454" cy="4875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071760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/>
        </p:nvSpPr>
        <p:spPr>
          <a:xfrm>
            <a:off x="186644" y="6277563"/>
            <a:ext cx="6402014" cy="356235"/>
          </a:xfrm>
          <a:prstGeom prst="rect">
            <a:avLst/>
          </a:prstGeom>
          <a:noFill/>
          <a:ln>
            <a:noFill/>
          </a:ln>
        </p:spPr>
        <p:txBody>
          <a:bodyPr lIns="121897" tIns="60932" rIns="121897" bIns="60932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Fonte: Sinan/MS e IBGE. </a:t>
            </a:r>
            <a:br>
              <a:rPr lang="en-US" sz="1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*Brasil (2018); **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Tbweb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, SP, 2015 e Pessoa em Situação de Rua: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Censo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São Paulo, capital (2015)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66724" y="568121"/>
            <a:ext cx="8230062" cy="5529540"/>
            <a:chOff x="364496" y="520214"/>
            <a:chExt cx="8230062" cy="5529540"/>
          </a:xfrm>
        </p:grpSpPr>
        <p:sp>
          <p:nvSpPr>
            <p:cNvPr id="40" name="Retângulo 39"/>
            <p:cNvSpPr/>
            <p:nvPr/>
          </p:nvSpPr>
          <p:spPr>
            <a:xfrm>
              <a:off x="6014783" y="534166"/>
              <a:ext cx="2463723" cy="55010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3292124" y="520214"/>
              <a:ext cx="2340000" cy="55010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511945" y="520214"/>
              <a:ext cx="2340000" cy="55010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11952" y="520214"/>
              <a:ext cx="2340000" cy="954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" name="Shape 301"/>
            <p:cNvSpPr/>
            <p:nvPr/>
          </p:nvSpPr>
          <p:spPr>
            <a:xfrm>
              <a:off x="3793797" y="1843116"/>
              <a:ext cx="1255882" cy="741293"/>
            </a:xfrm>
            <a:prstGeom prst="rect">
              <a:avLst/>
            </a:prstGeom>
            <a:noFill/>
            <a:ln>
              <a:noFill/>
            </a:ln>
          </p:spPr>
          <p:txBody>
            <a:bodyPr lIns="121897" tIns="60932" rIns="121897" bIns="60932" anchor="t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</a:pPr>
              <a:r>
                <a:rPr lang="en-US" sz="3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</a:p>
          </p:txBody>
        </p:sp>
        <p:sp>
          <p:nvSpPr>
            <p:cNvPr id="302" name="Shape 302"/>
            <p:cNvSpPr/>
            <p:nvPr/>
          </p:nvSpPr>
          <p:spPr>
            <a:xfrm>
              <a:off x="3932615" y="4033397"/>
              <a:ext cx="934109" cy="602339"/>
            </a:xfrm>
            <a:prstGeom prst="rect">
              <a:avLst/>
            </a:prstGeom>
            <a:noFill/>
            <a:ln>
              <a:noFill/>
            </a:ln>
          </p:spPr>
          <p:txBody>
            <a:bodyPr lIns="121897" tIns="60932" rIns="121897" bIns="60932" anchor="t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</a:pPr>
              <a:r>
                <a:rPr lang="en-US" sz="3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/>
                  </a:solidFill>
                  <a:latin typeface="Calibri"/>
                  <a:ea typeface="Calibri"/>
                  <a:cs typeface="Calibri"/>
                  <a:sym typeface="Calibri"/>
                </a:rPr>
                <a:t>28</a:t>
              </a:r>
            </a:p>
          </p:txBody>
        </p:sp>
        <p:sp>
          <p:nvSpPr>
            <p:cNvPr id="304" name="Shape 304"/>
            <p:cNvSpPr/>
            <p:nvPr/>
          </p:nvSpPr>
          <p:spPr>
            <a:xfrm>
              <a:off x="3008902" y="2925187"/>
              <a:ext cx="2781533" cy="451405"/>
            </a:xfrm>
            <a:prstGeom prst="rect">
              <a:avLst/>
            </a:prstGeom>
            <a:noFill/>
            <a:ln>
              <a:noFill/>
            </a:ln>
          </p:spPr>
          <p:txBody>
            <a:bodyPr lIns="121897" tIns="60932" rIns="121897" bIns="60932" anchor="t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</a:pPr>
              <a:r>
                <a:rPr lang="en-US" sz="3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/>
                  </a:solidFill>
                  <a:latin typeface="Calibri"/>
                  <a:ea typeface="Calibri"/>
                  <a:cs typeface="Calibri"/>
                  <a:sym typeface="Calibri"/>
                </a:rPr>
                <a:t>28</a:t>
              </a:r>
            </a:p>
          </p:txBody>
        </p:sp>
        <p:sp>
          <p:nvSpPr>
            <p:cNvPr id="305" name="Shape 305"/>
            <p:cNvSpPr/>
            <p:nvPr/>
          </p:nvSpPr>
          <p:spPr>
            <a:xfrm>
              <a:off x="3930620" y="5089619"/>
              <a:ext cx="982236" cy="859661"/>
            </a:xfrm>
            <a:prstGeom prst="rect">
              <a:avLst/>
            </a:prstGeom>
            <a:noFill/>
            <a:ln>
              <a:noFill/>
            </a:ln>
          </p:spPr>
          <p:txBody>
            <a:bodyPr lIns="121897" tIns="60932" rIns="121897" bIns="60932" anchor="t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</a:pPr>
              <a:endPara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7" name="Shape 307" descr="http://www.ioc.fiocruz.br/aids20anos/imgs/fita_aids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472" y="2722511"/>
              <a:ext cx="1224000" cy="936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  <p:pic>
          <p:nvPicPr>
            <p:cNvPr id="4" name="Imagem 3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671" y="1613925"/>
              <a:ext cx="1224000" cy="936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/>
          </p:spPr>
        </p:pic>
        <p:sp>
          <p:nvSpPr>
            <p:cNvPr id="5" name="AutoShape 6" descr="Resultado de imagem para morador de rua"/>
            <p:cNvSpPr>
              <a:spLocks noChangeAspect="1" noChangeArrowheads="1"/>
            </p:cNvSpPr>
            <p:nvPr/>
          </p:nvSpPr>
          <p:spPr bwMode="auto">
            <a:xfrm>
              <a:off x="4792464" y="2878775"/>
              <a:ext cx="406400" cy="40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17" tIns="60958" rIns="121917" bIns="60958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" name="AutoShape 2" descr="Resultado de imagem para morador de rua"/>
            <p:cNvSpPr>
              <a:spLocks noChangeAspect="1" noChangeArrowheads="1"/>
            </p:cNvSpPr>
            <p:nvPr/>
          </p:nvSpPr>
          <p:spPr bwMode="auto">
            <a:xfrm>
              <a:off x="4995664" y="3081975"/>
              <a:ext cx="406400" cy="40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17" tIns="60958" rIns="121917" bIns="60958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2808" y="4954759"/>
              <a:ext cx="1208395" cy="936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Retângulo de cantos arredondados 15"/>
            <p:cNvSpPr/>
            <p:nvPr/>
          </p:nvSpPr>
          <p:spPr>
            <a:xfrm>
              <a:off x="1042807" y="3802735"/>
              <a:ext cx="1224000" cy="936000"/>
            </a:xfrm>
            <a:prstGeom prst="roundRect">
              <a:avLst>
                <a:gd name="adj" fmla="val 10000"/>
              </a:avLst>
            </a:prstGeom>
            <a:blipFill rotWithShape="0">
              <a:blip r:embed="rId6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aixaDeTexto 7"/>
            <p:cNvSpPr txBox="1"/>
            <p:nvPr/>
          </p:nvSpPr>
          <p:spPr>
            <a:xfrm>
              <a:off x="6672465" y="1863836"/>
              <a:ext cx="129614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lIns="121897" tIns="60932" rIns="121897" bIns="60932" anchor="t" anchorCtr="0">
              <a:noAutofit/>
            </a:bodyPr>
            <a:lstStyle>
              <a:defPPr>
                <a:defRPr lang="pt-BR"/>
              </a:defPPr>
              <a:lvl1pPr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defRPr sz="3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/>
                  </a:solidFill>
                  <a:latin typeface="Calibri"/>
                  <a:ea typeface="Calibri"/>
                  <a:cs typeface="Calibri"/>
                </a:defRPr>
              </a:lvl1pPr>
            </a:lstStyle>
            <a:p>
              <a:r>
                <a:rPr lang="pt-BR" dirty="0"/>
                <a:t>1,0%</a:t>
              </a:r>
              <a:endParaRPr lang="en-US" dirty="0"/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364496" y="1498736"/>
              <a:ext cx="8172000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CaixaDeTexto 11"/>
            <p:cNvSpPr txBox="1"/>
            <p:nvPr/>
          </p:nvSpPr>
          <p:spPr>
            <a:xfrm>
              <a:off x="642415" y="690234"/>
              <a:ext cx="1914814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</a:rPr>
                <a:t>População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6014398" y="530078"/>
              <a:ext cx="2478070" cy="95410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</a:rPr>
                <a:t>Carga</a:t>
              </a:r>
              <a:r>
                <a:rPr lang="en-US" sz="2800" b="1" dirty="0">
                  <a:solidFill>
                    <a:schemeClr val="bg1"/>
                  </a:solidFill>
                </a:rPr>
                <a:t> entre </a:t>
              </a:r>
              <a:r>
                <a:rPr lang="en-US" sz="2800" b="1" dirty="0" err="1">
                  <a:solidFill>
                    <a:schemeClr val="bg1"/>
                  </a:solidFill>
                </a:rPr>
                <a:t>os</a:t>
              </a:r>
              <a:r>
                <a:rPr lang="en-US" sz="2800" b="1" dirty="0">
                  <a:solidFill>
                    <a:schemeClr val="bg1"/>
                  </a:solidFill>
                </a:rPr>
                <a:t> casos novos*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6482599" y="3963692"/>
              <a:ext cx="1547734" cy="719976"/>
            </a:xfrm>
            <a:prstGeom prst="rect">
              <a:avLst/>
            </a:prstGeom>
            <a:noFill/>
            <a:ln>
              <a:noFill/>
            </a:ln>
          </p:spPr>
          <p:txBody>
            <a:bodyPr lIns="121897" tIns="60932" rIns="121897" bIns="60932" anchor="t" anchorCtr="0">
              <a:noAutofit/>
            </a:bodyPr>
            <a:lstStyle>
              <a:defPPr>
                <a:defRPr lang="pt-BR"/>
              </a:defPPr>
              <a:lvl1pPr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defRPr sz="3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/>
                  </a:solidFill>
                  <a:latin typeface="Calibri"/>
                  <a:ea typeface="Calibri"/>
                  <a:cs typeface="Calibri"/>
                </a:defRPr>
              </a:lvl1pPr>
            </a:lstStyle>
            <a:p>
              <a:r>
                <a:rPr lang="pt-BR" dirty="0"/>
                <a:t>10,5%</a:t>
              </a:r>
              <a:endParaRPr lang="en-US" dirty="0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6672272" y="2899877"/>
              <a:ext cx="1296144" cy="719976"/>
            </a:xfrm>
            <a:prstGeom prst="rect">
              <a:avLst/>
            </a:prstGeom>
            <a:noFill/>
            <a:ln>
              <a:noFill/>
            </a:ln>
          </p:spPr>
          <p:txBody>
            <a:bodyPr lIns="121897" tIns="60932" rIns="121897" bIns="60932" anchor="t" anchorCtr="0">
              <a:noAutofit/>
            </a:bodyPr>
            <a:lstStyle>
              <a:defPPr>
                <a:defRPr lang="pt-BR"/>
              </a:defPPr>
              <a:lvl1pPr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defRPr sz="3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/>
                  </a:solidFill>
                  <a:latin typeface="Calibri"/>
                  <a:ea typeface="Calibri"/>
                  <a:cs typeface="Calibri"/>
                </a:defRPr>
              </a:lvl1pPr>
            </a:lstStyle>
            <a:p>
              <a:r>
                <a:rPr lang="pt-BR" dirty="0"/>
                <a:t>8,8%</a:t>
              </a:r>
              <a:endParaRPr lang="en-US" dirty="0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6672272" y="5245292"/>
              <a:ext cx="1296144" cy="719976"/>
            </a:xfrm>
            <a:prstGeom prst="rect">
              <a:avLst/>
            </a:prstGeom>
            <a:noFill/>
            <a:ln>
              <a:noFill/>
            </a:ln>
          </p:spPr>
          <p:txBody>
            <a:bodyPr lIns="121897" tIns="60932" rIns="121897" bIns="60932" anchor="t" anchorCtr="0">
              <a:noAutofit/>
            </a:bodyPr>
            <a:lstStyle>
              <a:defPPr>
                <a:defRPr lang="pt-BR"/>
              </a:defPPr>
              <a:lvl1pPr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defRPr sz="3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/>
                  </a:solidFill>
                  <a:latin typeface="Calibri"/>
                  <a:ea typeface="Calibri"/>
                  <a:cs typeface="Calibri"/>
                </a:defRPr>
              </a:lvl1pPr>
            </a:lstStyle>
            <a:p>
              <a:endParaRPr lang="en-US" dirty="0"/>
            </a:p>
          </p:txBody>
        </p:sp>
        <p:cxnSp>
          <p:nvCxnSpPr>
            <p:cNvPr id="32" name="Conector reto 31"/>
            <p:cNvCxnSpPr/>
            <p:nvPr/>
          </p:nvCxnSpPr>
          <p:spPr>
            <a:xfrm>
              <a:off x="364496" y="6049754"/>
              <a:ext cx="8172000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422552" y="2694406"/>
              <a:ext cx="8172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>
              <a:off x="415298" y="3789040"/>
              <a:ext cx="8172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ector reto 36"/>
            <p:cNvCxnSpPr/>
            <p:nvPr/>
          </p:nvCxnSpPr>
          <p:spPr>
            <a:xfrm>
              <a:off x="422558" y="4898188"/>
              <a:ext cx="8172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etângulo 33"/>
            <p:cNvSpPr/>
            <p:nvPr/>
          </p:nvSpPr>
          <p:spPr>
            <a:xfrm>
              <a:off x="3292117" y="526154"/>
              <a:ext cx="2340000" cy="954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3282682" y="713064"/>
              <a:ext cx="2335628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</a:rPr>
                <a:t>Risco relativo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Shape 302"/>
          <p:cNvSpPr/>
          <p:nvPr/>
        </p:nvSpPr>
        <p:spPr>
          <a:xfrm>
            <a:off x="3889331" y="4928629"/>
            <a:ext cx="1456616" cy="577276"/>
          </a:xfrm>
          <a:prstGeom prst="rect">
            <a:avLst/>
          </a:prstGeom>
          <a:noFill/>
          <a:ln>
            <a:noFill/>
          </a:ln>
        </p:spPr>
        <p:txBody>
          <a:bodyPr lIns="121897" tIns="60932" rIns="121897" bIns="60932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56**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6774787" y="4928629"/>
            <a:ext cx="1296144" cy="719976"/>
          </a:xfrm>
          <a:prstGeom prst="rect">
            <a:avLst/>
          </a:prstGeom>
          <a:noFill/>
          <a:ln>
            <a:noFill/>
          </a:ln>
        </p:spPr>
        <p:txBody>
          <a:bodyPr lIns="121897" tIns="60932" rIns="121897" bIns="60932" anchor="t" anchorCtr="0">
            <a:noAutofit/>
          </a:bodyPr>
          <a:lstStyle>
            <a:defPPr>
              <a:defRPr lang="pt-BR"/>
            </a:defPPr>
            <a:lvl1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defRPr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/>
              <a:t>2,5%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79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DE61D5-C01C-45DE-B4FB-C3ACB81A1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18920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dirty="0"/>
              <a:t>Coinfecção TB-HIV</a:t>
            </a:r>
            <a:endParaRPr lang="en-ZA" sz="4800" dirty="0"/>
          </a:p>
        </p:txBody>
      </p:sp>
    </p:spTree>
    <p:extLst>
      <p:ext uri="{BB962C8B-B14F-4D97-AF65-F5344CB8AC3E}">
        <p14:creationId xmlns:p14="http://schemas.microsoft.com/office/powerpoint/2010/main" val="2356943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1CAF47AB-698C-4450-82A6-08EA04765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695516"/>
            <a:ext cx="8961120" cy="11425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Coeficiente de incidência de tuberculose na população com HIV. Brasil, 2012 a 2017</a:t>
            </a:r>
          </a:p>
          <a:p>
            <a:pPr algn="ctr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772D0E-B1A5-4051-87A0-4BEEA47B1D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670721"/>
              </p:ext>
            </p:extLst>
          </p:nvPr>
        </p:nvGraphicFramePr>
        <p:xfrm>
          <a:off x="692150" y="1905001"/>
          <a:ext cx="7759700" cy="372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7C5F4A76-789D-4BF3-8C64-BBAC84358447}"/>
              </a:ext>
            </a:extLst>
          </p:cNvPr>
          <p:cNvSpPr txBox="1"/>
          <p:nvPr/>
        </p:nvSpPr>
        <p:spPr>
          <a:xfrm>
            <a:off x="676251" y="6400799"/>
            <a:ext cx="7251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Linkage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SinanTB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BasesDIAHV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-SIM out_2018; estimativas de casos prevalentes de HIV (DIAHV)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1382E262-6AB9-41D1-894B-03DED22744DE}"/>
              </a:ext>
            </a:extLst>
          </p:cNvPr>
          <p:cNvSpPr txBox="1">
            <a:spLocks/>
          </p:cNvSpPr>
          <p:nvPr/>
        </p:nvSpPr>
        <p:spPr>
          <a:xfrm rot="16200000">
            <a:off x="-1184299" y="3239350"/>
            <a:ext cx="3721100" cy="718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/100 mil pessoas com HIV</a:t>
            </a:r>
            <a:endParaRPr lang="en-MY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71E6D65A-3075-467B-9945-42FF5ED0FD4C}"/>
              </a:ext>
            </a:extLst>
          </p:cNvPr>
          <p:cNvSpPr txBox="1">
            <a:spLocks/>
          </p:cNvSpPr>
          <p:nvPr/>
        </p:nvSpPr>
        <p:spPr>
          <a:xfrm>
            <a:off x="5422900" y="5793198"/>
            <a:ext cx="3721100" cy="718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Ano de diagnóstico</a:t>
            </a:r>
          </a:p>
        </p:txBody>
      </p:sp>
    </p:spTree>
    <p:extLst>
      <p:ext uri="{BB962C8B-B14F-4D97-AF65-F5344CB8AC3E}">
        <p14:creationId xmlns:p14="http://schemas.microsoft.com/office/powerpoint/2010/main" val="1484464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FCEB1602-BC83-48B3-BF0F-2B3F1D990F13}"/>
              </a:ext>
            </a:extLst>
          </p:cNvPr>
          <p:cNvSpPr txBox="1">
            <a:spLocks/>
          </p:cNvSpPr>
          <p:nvPr/>
        </p:nvSpPr>
        <p:spPr>
          <a:xfrm>
            <a:off x="577516" y="204538"/>
            <a:ext cx="8125321" cy="8203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% de coinfecção TB-HIV e testados para o HIV. 2007 a 2018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1529C7B-3C14-4150-A8A5-15B0B405F0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975222"/>
              </p:ext>
            </p:extLst>
          </p:nvPr>
        </p:nvGraphicFramePr>
        <p:xfrm>
          <a:off x="577516" y="1024887"/>
          <a:ext cx="7988968" cy="5014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C66813B0-34B8-4625-AD8C-59DF29CC2353}"/>
              </a:ext>
            </a:extLst>
          </p:cNvPr>
          <p:cNvSpPr txBox="1"/>
          <p:nvPr/>
        </p:nvSpPr>
        <p:spPr>
          <a:xfrm>
            <a:off x="227740" y="1048949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%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694A771-045E-4167-B315-64244EA5B827}"/>
              </a:ext>
            </a:extLst>
          </p:cNvPr>
          <p:cNvSpPr txBox="1"/>
          <p:nvPr/>
        </p:nvSpPr>
        <p:spPr>
          <a:xfrm>
            <a:off x="2767255" y="6015788"/>
            <a:ext cx="42775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Coinfecção TB-HIV          Testados para o HIV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0A686C6-8738-4A4E-8A90-6F13B382A707}"/>
              </a:ext>
            </a:extLst>
          </p:cNvPr>
          <p:cNvCxnSpPr/>
          <p:nvPr/>
        </p:nvCxnSpPr>
        <p:spPr>
          <a:xfrm>
            <a:off x="2430371" y="6200454"/>
            <a:ext cx="33688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171D9E6-CC80-4594-9368-51C6B4C7B3E7}"/>
              </a:ext>
            </a:extLst>
          </p:cNvPr>
          <p:cNvCxnSpPr/>
          <p:nvPr/>
        </p:nvCxnSpPr>
        <p:spPr>
          <a:xfrm>
            <a:off x="4716372" y="6200454"/>
            <a:ext cx="336884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989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>
            <a:graphicFrameLocks noGrp="1"/>
          </p:cNvGraphicFramePr>
          <p:nvPr/>
        </p:nvGraphicFramePr>
        <p:xfrm>
          <a:off x="290513" y="1218096"/>
          <a:ext cx="8664951" cy="4731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5235" name="Título 1"/>
          <p:cNvSpPr>
            <a:spLocks noGrp="1"/>
          </p:cNvSpPr>
          <p:nvPr>
            <p:ph type="title"/>
          </p:nvPr>
        </p:nvSpPr>
        <p:spPr bwMode="auto">
          <a:xfrm>
            <a:off x="712788" y="38735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altLang="en-US" sz="2400" b="1" dirty="0">
                <a:solidFill>
                  <a:srgbClr val="1F44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Proporção de </a:t>
            </a:r>
            <a:r>
              <a:rPr lang="pt-BR" altLang="en-US" sz="2400" b="1" dirty="0" err="1">
                <a:solidFill>
                  <a:srgbClr val="1F44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coinfecção</a:t>
            </a:r>
            <a:r>
              <a:rPr lang="pt-BR" altLang="en-US" sz="2400" b="1" dirty="0">
                <a:solidFill>
                  <a:srgbClr val="1F44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TB-HIV. UF e Brasil, 2018.</a:t>
            </a:r>
            <a:endParaRPr lang="pt-BR" altLang="en-US" sz="2400" dirty="0">
              <a:solidFill>
                <a:srgbClr val="1F44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36" name="Text Box 3"/>
          <p:cNvSpPr txBox="1">
            <a:spLocks noChangeArrowheads="1"/>
          </p:cNvSpPr>
          <p:nvPr/>
        </p:nvSpPr>
        <p:spPr bwMode="auto">
          <a:xfrm>
            <a:off x="74613" y="1628800"/>
            <a:ext cx="43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1400" b="1" dirty="0">
                <a:cs typeface="Calibri" panose="020F0502020204030204" pitchFamily="34" charset="0"/>
              </a:rPr>
              <a:t>%</a:t>
            </a:r>
          </a:p>
        </p:txBody>
      </p:sp>
      <p:sp>
        <p:nvSpPr>
          <p:cNvPr id="95237" name="Rectangle 3"/>
          <p:cNvSpPr>
            <a:spLocks noChangeArrowheads="1"/>
          </p:cNvSpPr>
          <p:nvPr/>
        </p:nvSpPr>
        <p:spPr bwMode="auto">
          <a:xfrm>
            <a:off x="712788" y="6378479"/>
            <a:ext cx="5508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1200" dirty="0">
                <a:cs typeface="Calibri" panose="020F0502020204030204" pitchFamily="34" charset="0"/>
              </a:rPr>
              <a:t>Fonte: SES/MS/Sinan. *Dados preliminares sujeitos a revisão</a:t>
            </a:r>
          </a:p>
        </p:txBody>
      </p:sp>
      <p:sp>
        <p:nvSpPr>
          <p:cNvPr id="95238" name="Text Box 4"/>
          <p:cNvSpPr txBox="1">
            <a:spLocks noChangeArrowheads="1"/>
          </p:cNvSpPr>
          <p:nvPr/>
        </p:nvSpPr>
        <p:spPr bwMode="auto">
          <a:xfrm>
            <a:off x="7959179" y="5949280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1600" b="1" dirty="0">
                <a:cs typeface="Calibri" panose="020F0502020204030204" pitchFamily="34" charset="0"/>
              </a:rPr>
              <a:t>UF </a:t>
            </a:r>
          </a:p>
        </p:txBody>
      </p:sp>
      <p:cxnSp>
        <p:nvCxnSpPr>
          <p:cNvPr id="95239" name="Conector reto 10"/>
          <p:cNvCxnSpPr>
            <a:cxnSpLocks noChangeShapeType="1"/>
          </p:cNvCxnSpPr>
          <p:nvPr/>
        </p:nvCxnSpPr>
        <p:spPr bwMode="auto">
          <a:xfrm>
            <a:off x="646800" y="3287598"/>
            <a:ext cx="8233249" cy="1178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240" name="Text Box 4"/>
          <p:cNvSpPr txBox="1">
            <a:spLocks noChangeArrowheads="1"/>
          </p:cNvSpPr>
          <p:nvPr/>
        </p:nvSpPr>
        <p:spPr bwMode="auto">
          <a:xfrm>
            <a:off x="7633741" y="2951048"/>
            <a:ext cx="1371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1400" b="1" dirty="0">
                <a:cs typeface="Calibri" panose="020F0502020204030204" pitchFamily="34" charset="0"/>
              </a:rPr>
              <a:t>Brasil: 8,8 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948264" y="1222375"/>
            <a:ext cx="1814339" cy="307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1400" b="1" dirty="0">
                <a:solidFill>
                  <a:schemeClr val="bg1"/>
                </a:solidFill>
                <a:cs typeface="Calibri" panose="020F0502020204030204" pitchFamily="34" charset="0"/>
              </a:rPr>
              <a:t>HIV ignorado: 20,9%</a:t>
            </a:r>
          </a:p>
        </p:txBody>
      </p:sp>
    </p:spTree>
    <p:extLst>
      <p:ext uri="{BB962C8B-B14F-4D97-AF65-F5344CB8AC3E}">
        <p14:creationId xmlns:p14="http://schemas.microsoft.com/office/powerpoint/2010/main" val="15143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>
            <a:graphicFrameLocks noGrp="1"/>
          </p:cNvGraphicFramePr>
          <p:nvPr/>
        </p:nvGraphicFramePr>
        <p:xfrm>
          <a:off x="580664" y="1665847"/>
          <a:ext cx="8307104" cy="4549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1619" name="Group 4"/>
          <p:cNvGrpSpPr>
            <a:grpSpLocks/>
          </p:cNvGrpSpPr>
          <p:nvPr/>
        </p:nvGrpSpPr>
        <p:grpSpPr bwMode="auto">
          <a:xfrm>
            <a:off x="180975" y="476250"/>
            <a:ext cx="8963025" cy="1062038"/>
            <a:chOff x="410" y="561"/>
            <a:chExt cx="4311" cy="669"/>
          </a:xfrm>
        </p:grpSpPr>
        <p:sp>
          <p:nvSpPr>
            <p:cNvPr id="111623" name="AutoShape 5"/>
            <p:cNvSpPr>
              <a:spLocks noChangeArrowheads="1"/>
            </p:cNvSpPr>
            <p:nvPr/>
          </p:nvSpPr>
          <p:spPr bwMode="auto">
            <a:xfrm>
              <a:off x="479" y="561"/>
              <a:ext cx="4242" cy="669"/>
            </a:xfrm>
            <a:prstGeom prst="roundRect">
              <a:avLst>
                <a:gd name="adj" fmla="val 14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400">
                <a:latin typeface="Arial" panose="020B0604020202020204" pitchFamily="34" charset="0"/>
              </a:endParaRPr>
            </a:p>
          </p:txBody>
        </p:sp>
        <p:grpSp>
          <p:nvGrpSpPr>
            <p:cNvPr id="111624" name="Group 6"/>
            <p:cNvGrpSpPr>
              <a:grpSpLocks/>
            </p:cNvGrpSpPr>
            <p:nvPr/>
          </p:nvGrpSpPr>
          <p:grpSpPr bwMode="auto">
            <a:xfrm>
              <a:off x="410" y="561"/>
              <a:ext cx="4311" cy="669"/>
              <a:chOff x="410" y="561"/>
              <a:chExt cx="4311" cy="669"/>
            </a:xfrm>
          </p:grpSpPr>
          <p:sp>
            <p:nvSpPr>
              <p:cNvPr id="111625" name="AutoShape 7"/>
              <p:cNvSpPr>
                <a:spLocks noChangeArrowheads="1"/>
              </p:cNvSpPr>
              <p:nvPr/>
            </p:nvSpPr>
            <p:spPr bwMode="auto">
              <a:xfrm>
                <a:off x="479" y="561"/>
                <a:ext cx="4242" cy="669"/>
              </a:xfrm>
              <a:prstGeom prst="roundRect">
                <a:avLst>
                  <a:gd name="adj" fmla="val 14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111626" name="AutoShape 8"/>
              <p:cNvSpPr>
                <a:spLocks noChangeArrowheads="1"/>
              </p:cNvSpPr>
              <p:nvPr/>
            </p:nvSpPr>
            <p:spPr bwMode="auto">
              <a:xfrm>
                <a:off x="410" y="561"/>
                <a:ext cx="4243" cy="602"/>
              </a:xfrm>
              <a:prstGeom prst="roundRect">
                <a:avLst>
                  <a:gd name="adj" fmla="val 14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9953" tIns="46776" rIns="89953" bIns="46776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pt-BR" altLang="en-US" sz="2800" b="1" dirty="0">
                    <a:solidFill>
                      <a:srgbClr val="1F449E"/>
                    </a:solidFill>
                    <a:cs typeface="Calibri" panose="020F0502020204030204" pitchFamily="34" charset="0"/>
                  </a:rPr>
                  <a:t>Comparação entre o encerramento dos casos novos de TB-HIV- e TB-HIV+. Brasil, 2017*</a:t>
                </a:r>
              </a:p>
            </p:txBody>
          </p:sp>
        </p:grpSp>
      </p:grpSp>
      <p:sp>
        <p:nvSpPr>
          <p:cNvPr id="111620" name="Rectangle 3"/>
          <p:cNvSpPr>
            <a:spLocks noChangeArrowheads="1"/>
          </p:cNvSpPr>
          <p:nvPr/>
        </p:nvSpPr>
        <p:spPr bwMode="auto">
          <a:xfrm>
            <a:off x="742432" y="6343097"/>
            <a:ext cx="8712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1200" dirty="0">
                <a:cs typeface="Calibri" panose="020F0502020204030204" pitchFamily="34" charset="0"/>
              </a:rPr>
              <a:t>Fonte: SES/MS/SINAN. * Dados preliminares, sujeitos a revisão. </a:t>
            </a:r>
          </a:p>
        </p:txBody>
      </p:sp>
      <p:sp>
        <p:nvSpPr>
          <p:cNvPr id="111621" name="Text Box 3"/>
          <p:cNvSpPr txBox="1">
            <a:spLocks noChangeArrowheads="1"/>
          </p:cNvSpPr>
          <p:nvPr/>
        </p:nvSpPr>
        <p:spPr bwMode="auto">
          <a:xfrm>
            <a:off x="108533" y="1916113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1400" b="1" dirty="0">
                <a:cs typeface="Calibri" panose="020F0502020204030204" pitchFamily="34" charset="0"/>
              </a:rPr>
              <a:t>%</a:t>
            </a:r>
          </a:p>
        </p:txBody>
      </p:sp>
      <p:sp>
        <p:nvSpPr>
          <p:cNvPr id="111622" name="Text Box 3"/>
          <p:cNvSpPr txBox="1">
            <a:spLocks noChangeArrowheads="1"/>
          </p:cNvSpPr>
          <p:nvPr/>
        </p:nvSpPr>
        <p:spPr bwMode="auto">
          <a:xfrm>
            <a:off x="6420768" y="1838566"/>
            <a:ext cx="2376487" cy="307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1400" b="1" dirty="0">
                <a:solidFill>
                  <a:schemeClr val="bg1"/>
                </a:solidFill>
                <a:cs typeface="Calibri" panose="020F0502020204030204" pitchFamily="34" charset="0"/>
              </a:rPr>
              <a:t>HIV ignorado: 20,9%</a:t>
            </a:r>
          </a:p>
        </p:txBody>
      </p:sp>
    </p:spTree>
    <p:extLst>
      <p:ext uri="{BB962C8B-B14F-4D97-AF65-F5344CB8AC3E}">
        <p14:creationId xmlns:p14="http://schemas.microsoft.com/office/powerpoint/2010/main" val="199549966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484691" y="1491914"/>
          <a:ext cx="8382583" cy="4608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1619" name="Group 4"/>
          <p:cNvGrpSpPr>
            <a:grpSpLocks/>
          </p:cNvGrpSpPr>
          <p:nvPr/>
        </p:nvGrpSpPr>
        <p:grpSpPr bwMode="auto">
          <a:xfrm>
            <a:off x="341233" y="233362"/>
            <a:ext cx="8963025" cy="1062038"/>
            <a:chOff x="410" y="561"/>
            <a:chExt cx="4311" cy="669"/>
          </a:xfrm>
        </p:grpSpPr>
        <p:sp>
          <p:nvSpPr>
            <p:cNvPr id="111623" name="AutoShape 5"/>
            <p:cNvSpPr>
              <a:spLocks noChangeArrowheads="1"/>
            </p:cNvSpPr>
            <p:nvPr/>
          </p:nvSpPr>
          <p:spPr bwMode="auto">
            <a:xfrm>
              <a:off x="479" y="561"/>
              <a:ext cx="4242" cy="669"/>
            </a:xfrm>
            <a:prstGeom prst="roundRect">
              <a:avLst>
                <a:gd name="adj" fmla="val 14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11624" name="Group 6"/>
            <p:cNvGrpSpPr>
              <a:grpSpLocks/>
            </p:cNvGrpSpPr>
            <p:nvPr/>
          </p:nvGrpSpPr>
          <p:grpSpPr bwMode="auto">
            <a:xfrm>
              <a:off x="410" y="561"/>
              <a:ext cx="4311" cy="669"/>
              <a:chOff x="410" y="561"/>
              <a:chExt cx="4311" cy="669"/>
            </a:xfrm>
          </p:grpSpPr>
          <p:sp>
            <p:nvSpPr>
              <p:cNvPr id="111625" name="AutoShape 7"/>
              <p:cNvSpPr>
                <a:spLocks noChangeArrowheads="1"/>
              </p:cNvSpPr>
              <p:nvPr/>
            </p:nvSpPr>
            <p:spPr bwMode="auto">
              <a:xfrm>
                <a:off x="479" y="561"/>
                <a:ext cx="4242" cy="669"/>
              </a:xfrm>
              <a:prstGeom prst="roundRect">
                <a:avLst>
                  <a:gd name="adj" fmla="val 14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626" name="AutoShape 8"/>
              <p:cNvSpPr>
                <a:spLocks noChangeArrowheads="1"/>
              </p:cNvSpPr>
              <p:nvPr/>
            </p:nvSpPr>
            <p:spPr bwMode="auto">
              <a:xfrm>
                <a:off x="410" y="561"/>
                <a:ext cx="4243" cy="602"/>
              </a:xfrm>
              <a:prstGeom prst="roundRect">
                <a:avLst>
                  <a:gd name="adj" fmla="val 14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9953" tIns="46776" rIns="89953" bIns="46776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pt-BR" altLang="en-US" sz="2800" b="1" dirty="0">
                    <a:solidFill>
                      <a:srgbClr val="1F449E"/>
                    </a:solidFill>
                    <a:cs typeface="Calibri" panose="020F0502020204030204" pitchFamily="34" charset="0"/>
                  </a:rPr>
                  <a:t>Comparação entre o encerramento dos casos novos de coinfecção TB-HIV por uso de TARV. Brasil, 2017.</a:t>
                </a:r>
              </a:p>
            </p:txBody>
          </p:sp>
        </p:grpSp>
      </p:grpSp>
      <p:sp>
        <p:nvSpPr>
          <p:cNvPr id="111620" name="Rectangle 3"/>
          <p:cNvSpPr>
            <a:spLocks noChangeArrowheads="1"/>
          </p:cNvSpPr>
          <p:nvPr/>
        </p:nvSpPr>
        <p:spPr bwMode="auto">
          <a:xfrm>
            <a:off x="755780" y="6356701"/>
            <a:ext cx="8712200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en-US" sz="1067" dirty="0">
                <a:solidFill>
                  <a:prstClr val="black"/>
                </a:solidFill>
                <a:cs typeface="Calibri" panose="020F0502020204030204" pitchFamily="34" charset="0"/>
              </a:rPr>
              <a:t>Fonte: SES/MS/SINAN. * Dados preliminares, sujeitos a revisão.</a:t>
            </a:r>
          </a:p>
          <a:p>
            <a:r>
              <a:rPr lang="pt-BR" altLang="en-US" sz="1067" dirty="0">
                <a:solidFill>
                  <a:prstClr val="black"/>
                </a:solidFill>
                <a:cs typeface="Calibri" panose="020F0502020204030204" pitchFamily="34" charset="0"/>
              </a:rPr>
              <a:t>TARV = Terapia Antirretroviral </a:t>
            </a:r>
          </a:p>
        </p:txBody>
      </p:sp>
      <p:sp>
        <p:nvSpPr>
          <p:cNvPr id="111621" name="Text Box 3"/>
          <p:cNvSpPr txBox="1">
            <a:spLocks noChangeArrowheads="1"/>
          </p:cNvSpPr>
          <p:nvPr/>
        </p:nvSpPr>
        <p:spPr bwMode="auto">
          <a:xfrm>
            <a:off x="58429" y="1642159"/>
            <a:ext cx="431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en-US" sz="1400" b="1" dirty="0">
                <a:solidFill>
                  <a:prstClr val="black"/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111622" name="Text Box 3"/>
          <p:cNvSpPr txBox="1">
            <a:spLocks noChangeArrowheads="1"/>
          </p:cNvSpPr>
          <p:nvPr/>
        </p:nvSpPr>
        <p:spPr bwMode="auto">
          <a:xfrm>
            <a:off x="6300013" y="1796048"/>
            <a:ext cx="2376487" cy="30777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en-US" sz="1400" b="1" dirty="0">
                <a:solidFill>
                  <a:prstClr val="white"/>
                </a:solidFill>
                <a:cs typeface="Calibri" panose="020F0502020204030204" pitchFamily="34" charset="0"/>
              </a:rPr>
              <a:t>TARV ignorado: 26,9%</a:t>
            </a:r>
          </a:p>
        </p:txBody>
      </p:sp>
    </p:spTree>
    <p:extLst>
      <p:ext uri="{BB962C8B-B14F-4D97-AF65-F5344CB8AC3E}">
        <p14:creationId xmlns:p14="http://schemas.microsoft.com/office/powerpoint/2010/main" val="31515891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404813"/>
            <a:ext cx="7772400" cy="1143000"/>
          </a:xfrm>
        </p:spPr>
        <p:txBody>
          <a:bodyPr anchor="t"/>
          <a:lstStyle/>
          <a:p>
            <a:pPr algn="ctr" eaLnBrk="1" hangingPunct="1"/>
            <a:r>
              <a:rPr lang="pt-BR" altLang="en-US" sz="3200" b="1" dirty="0">
                <a:solidFill>
                  <a:srgbClr val="1F44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Tuberculose no Mundo - 2018</a:t>
            </a:r>
            <a:br>
              <a:rPr lang="pt-BR" altLang="en-US" sz="3200" b="1" dirty="0">
                <a:solidFill>
                  <a:srgbClr val="1F449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3200" dirty="0">
              <a:solidFill>
                <a:srgbClr val="1F449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7" name="Text Box 22"/>
          <p:cNvSpPr txBox="1">
            <a:spLocks noChangeArrowheads="1"/>
          </p:cNvSpPr>
          <p:nvPr/>
        </p:nvSpPr>
        <p:spPr bwMode="auto">
          <a:xfrm>
            <a:off x="322263" y="1124744"/>
            <a:ext cx="857726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2550" indent="-82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BR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TB é uma das 10 principais causas de morte </a:t>
            </a:r>
          </a:p>
          <a:p>
            <a:pPr>
              <a:spcBef>
                <a:spcPct val="0"/>
              </a:spcBef>
            </a:pPr>
            <a:endParaRPr lang="pt-BR" altLang="en-US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Principal causa de morte por um único agente infeccioso em pessoas vivendo com HIV</a:t>
            </a:r>
          </a:p>
          <a:p>
            <a:pPr>
              <a:spcBef>
                <a:spcPct val="0"/>
              </a:spcBef>
            </a:pPr>
            <a:endParaRPr lang="pt-BR" altLang="en-US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 milhões de pessoas adoeceram por TB</a:t>
            </a:r>
          </a:p>
          <a:p>
            <a:pPr>
              <a:spcBef>
                <a:spcPct val="0"/>
              </a:spcBef>
            </a:pPr>
            <a:endParaRPr lang="pt-BR" altLang="en-US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1,2 milhão de mortes estimadas em pessoas com HIV negativo</a:t>
            </a:r>
          </a:p>
          <a:p>
            <a:pPr>
              <a:spcBef>
                <a:spcPct val="0"/>
              </a:spcBef>
            </a:pPr>
            <a:endParaRPr lang="pt-BR" altLang="en-US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251 mil mortes estimadas em pessoas com TB-HIV</a:t>
            </a:r>
          </a:p>
          <a:p>
            <a:pPr>
              <a:spcBef>
                <a:spcPct val="0"/>
              </a:spcBef>
            </a:pPr>
            <a:endParaRPr lang="pt-BR" altLang="en-US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500 mil casos de RR-TB, dos quais 390 mil eram MDR-TB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en-US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pt-BR" altLang="en-US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en-US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8" name="Text Box 11"/>
          <p:cNvSpPr txBox="1">
            <a:spLocks noChangeArrowheads="1"/>
          </p:cNvSpPr>
          <p:nvPr/>
        </p:nvSpPr>
        <p:spPr bwMode="auto">
          <a:xfrm>
            <a:off x="322263" y="6322269"/>
            <a:ext cx="32775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en-US" sz="1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Global </a:t>
            </a:r>
            <a:r>
              <a:rPr lang="pt-BR" altLang="en-US" sz="11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Tuberculosis</a:t>
            </a:r>
            <a:r>
              <a:rPr lang="pt-BR" altLang="en-US" sz="1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en-US" sz="11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</a:t>
            </a:r>
            <a:r>
              <a:rPr lang="pt-BR" altLang="en-US" sz="1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(WHO, 2019)</a:t>
            </a:r>
          </a:p>
        </p:txBody>
      </p:sp>
    </p:spTree>
    <p:extLst>
      <p:ext uri="{BB962C8B-B14F-4D97-AF65-F5344CB8AC3E}">
        <p14:creationId xmlns:p14="http://schemas.microsoft.com/office/powerpoint/2010/main" val="48650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DE61D5-C01C-45DE-B4FB-C3ACB81A1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18920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dirty="0"/>
              <a:t>População prisional</a:t>
            </a:r>
            <a:endParaRPr lang="en-ZA" sz="4800" dirty="0"/>
          </a:p>
        </p:txBody>
      </p:sp>
    </p:spTree>
    <p:extLst>
      <p:ext uri="{BB962C8B-B14F-4D97-AF65-F5344CB8AC3E}">
        <p14:creationId xmlns:p14="http://schemas.microsoft.com/office/powerpoint/2010/main" val="1293389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1CAF47AB-698C-4450-82A6-08EA04765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481082"/>
            <a:ext cx="8961120" cy="5050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População prisional e número de vagas. Brasil, 2003 a 2017</a:t>
            </a:r>
          </a:p>
          <a:p>
            <a:pPr marL="0" indent="0" algn="ctr">
              <a:buNone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A4600F3-1847-4CD6-ABFC-EF97C00383B6}"/>
              </a:ext>
            </a:extLst>
          </p:cNvPr>
          <p:cNvSpPr txBox="1"/>
          <p:nvPr/>
        </p:nvSpPr>
        <p:spPr>
          <a:xfrm>
            <a:off x="676251" y="6400799"/>
            <a:ext cx="1175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Infopen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264997"/>
              </p:ext>
            </p:extLst>
          </p:nvPr>
        </p:nvGraphicFramePr>
        <p:xfrm>
          <a:off x="270160" y="1131128"/>
          <a:ext cx="8353424" cy="461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0182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3B80DD4E-6A6E-4829-80B9-E780CABFD115}"/>
              </a:ext>
            </a:extLst>
          </p:cNvPr>
          <p:cNvSpPr txBox="1">
            <a:spLocks/>
          </p:cNvSpPr>
          <p:nvPr/>
        </p:nvSpPr>
        <p:spPr>
          <a:xfrm>
            <a:off x="190500" y="330201"/>
            <a:ext cx="8409315" cy="1024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% de casos novos de TB com a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coinfecção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TB-HIV e na PPL. Brasil, 2011 a 2018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7AB3C6CE-D69E-410E-94A4-3176FF692F02}"/>
              </a:ext>
            </a:extLst>
          </p:cNvPr>
          <p:cNvSpPr txBox="1">
            <a:spLocks/>
          </p:cNvSpPr>
          <p:nvPr/>
        </p:nvSpPr>
        <p:spPr>
          <a:xfrm>
            <a:off x="256206" y="1472705"/>
            <a:ext cx="706790" cy="410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MY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7558B12-0761-49DB-B1C0-A8ADE94626C0}"/>
              </a:ext>
            </a:extLst>
          </p:cNvPr>
          <p:cNvSpPr/>
          <p:nvPr/>
        </p:nvSpPr>
        <p:spPr>
          <a:xfrm>
            <a:off x="609601" y="6368143"/>
            <a:ext cx="21291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Sinan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/MS maio_2019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E6CFF94-A53D-40E0-B2C3-D188964A7E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398499"/>
              </p:ext>
            </p:extLst>
          </p:nvPr>
        </p:nvGraphicFramePr>
        <p:xfrm>
          <a:off x="734685" y="1409697"/>
          <a:ext cx="7674630" cy="4634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6142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793750"/>
            <a:ext cx="8480425" cy="5248275"/>
          </a:xfrm>
          <a:prstGeom prst="rect">
            <a:avLst/>
          </a:prstGeom>
          <a:ln w="38100" cmpd="thinThick">
            <a:solidFill>
              <a:schemeClr val="tx2">
                <a:lumMod val="75000"/>
              </a:schemeClr>
            </a:solidFill>
          </a:ln>
        </p:spPr>
      </p:pic>
      <p:sp>
        <p:nvSpPr>
          <p:cNvPr id="78851" name="CaixaDeTexto 2"/>
          <p:cNvSpPr txBox="1">
            <a:spLocks noChangeArrowheads="1"/>
          </p:cNvSpPr>
          <p:nvPr/>
        </p:nvSpPr>
        <p:spPr bwMode="auto">
          <a:xfrm>
            <a:off x="127000" y="6059488"/>
            <a:ext cx="8332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200" baseline="30000"/>
              <a:t>1</a:t>
            </a:r>
            <a:r>
              <a:rPr lang="pt-BR" altLang="pt-BR" sz="1200"/>
              <a:t>O’Grady J, 2011; </a:t>
            </a:r>
            <a:r>
              <a:rPr lang="pt-BR" altLang="pt-BR" sz="1200" baseline="30000"/>
              <a:t>2,3</a:t>
            </a:r>
            <a:r>
              <a:rPr lang="pt-BR" altLang="pt-BR" sz="1200"/>
              <a:t>Aerts A , 2000, 2006; </a:t>
            </a:r>
            <a:r>
              <a:rPr lang="pt-BR" altLang="pt-BR" sz="1200" baseline="30000"/>
              <a:t>4</a:t>
            </a:r>
            <a:r>
              <a:rPr lang="pt-BR" altLang="pt-BR" sz="1200"/>
              <a:t>Moges B, 2012; </a:t>
            </a:r>
            <a:r>
              <a:rPr lang="pt-BR" altLang="pt-BR" sz="1200" baseline="30000"/>
              <a:t>5</a:t>
            </a:r>
            <a:r>
              <a:rPr lang="pt-BR" altLang="pt-BR" sz="1200"/>
              <a:t>OMS, 2013, </a:t>
            </a:r>
            <a:r>
              <a:rPr lang="pt-BR" altLang="pt-BR" sz="1200" baseline="30000"/>
              <a:t>6</a:t>
            </a:r>
            <a:r>
              <a:rPr lang="pt-BR" altLang="pt-BR" sz="1200"/>
              <a:t>Banu S, 2010; </a:t>
            </a:r>
            <a:r>
              <a:rPr lang="pt-BR" altLang="pt-BR" sz="1200" baseline="30000"/>
              <a:t>7</a:t>
            </a:r>
            <a:r>
              <a:rPr lang="pt-BR" altLang="pt-BR" sz="1200"/>
              <a:t>Abebe DS, 2011; </a:t>
            </a:r>
            <a:r>
              <a:rPr lang="pt-BR" altLang="pt-BR" sz="1200" baseline="30000"/>
              <a:t>8</a:t>
            </a:r>
            <a:r>
              <a:rPr lang="pt-BR" altLang="pt-BR" sz="1200"/>
              <a:t>Winetsky DE, 2014</a:t>
            </a:r>
            <a:endParaRPr lang="en-US" altLang="pt-BR" sz="1200"/>
          </a:p>
        </p:txBody>
      </p:sp>
    </p:spTree>
    <p:extLst>
      <p:ext uri="{BB962C8B-B14F-4D97-AF65-F5344CB8AC3E}">
        <p14:creationId xmlns:p14="http://schemas.microsoft.com/office/powerpoint/2010/main" val="1862417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ítulo 1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688975"/>
            <a:ext cx="7445375" cy="865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b="1">
                <a:solidFill>
                  <a:srgbClr val="376092"/>
                </a:solidFill>
              </a:rPr>
              <a:t>TB em PPL</a:t>
            </a:r>
          </a:p>
        </p:txBody>
      </p:sp>
      <p:sp>
        <p:nvSpPr>
          <p:cNvPr id="80899" name="Espaço Reservado para Conteúdo 2"/>
          <p:cNvSpPr>
            <a:spLocks noGrp="1" noChangeArrowheads="1"/>
          </p:cNvSpPr>
          <p:nvPr>
            <p:ph idx="1"/>
          </p:nvPr>
        </p:nvSpPr>
        <p:spPr bwMode="auto">
          <a:xfrm>
            <a:off x="457200" y="1557338"/>
            <a:ext cx="8229600" cy="1973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just" eaLnBrk="1" hangingPunct="1"/>
            <a:r>
              <a:rPr lang="pt-BR" altLang="pt-BR" sz="2800"/>
              <a:t>Ex-privado de liberdade tem 23% mais TB que a população geral;</a:t>
            </a:r>
          </a:p>
          <a:p>
            <a:pPr algn="just" eaLnBrk="1" hangingPunct="1"/>
            <a:r>
              <a:rPr lang="pt-BR" altLang="pt-BR" sz="2800"/>
              <a:t>83% das ex-PPL com TB tiveram a doença 2 anos após sair da prisão;</a:t>
            </a:r>
          </a:p>
          <a:p>
            <a:pPr algn="just" eaLnBrk="1" hangingPunct="1"/>
            <a:r>
              <a:rPr lang="pt-BR" altLang="pt-BR" sz="2800"/>
              <a:t>Estudo realizado no Rio de Janeiro mostrou que 84% dos doentes adquiriram a TB na prisão;</a:t>
            </a:r>
          </a:p>
          <a:p>
            <a:pPr algn="just" eaLnBrk="1" hangingPunct="1"/>
            <a:r>
              <a:rPr lang="pt-BR" altLang="pt-BR" sz="2800"/>
              <a:t>Aumento 5% de infecção latente por ano. </a:t>
            </a:r>
          </a:p>
        </p:txBody>
      </p:sp>
      <p:sp>
        <p:nvSpPr>
          <p:cNvPr id="80900" name="Espaço Reservado para Conteúdo 2"/>
          <p:cNvSpPr txBox="1">
            <a:spLocks noChangeArrowheads="1"/>
          </p:cNvSpPr>
          <p:nvPr/>
        </p:nvSpPr>
        <p:spPr bwMode="auto">
          <a:xfrm>
            <a:off x="323850" y="5445125"/>
            <a:ext cx="82296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400"/>
              <a:t>Carbone ASS et al. </a:t>
            </a:r>
            <a:r>
              <a:rPr lang="en-US" altLang="pt-BR" sz="1400" b="1"/>
              <a:t>Active and latent tuberculosis in Brazilian correctional facilities: a cross-sectional study. </a:t>
            </a:r>
            <a:r>
              <a:rPr lang="pt-BR" altLang="pt-BR" sz="1400" i="1"/>
              <a:t>BMC Infectious Diseases</a:t>
            </a:r>
            <a:r>
              <a:rPr lang="pt-BR" altLang="pt-BR" sz="1400"/>
              <a:t>201515:24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400"/>
              <a:t>Sacchi FPC et al. </a:t>
            </a:r>
            <a:r>
              <a:rPr lang="en-US" altLang="pt-BR" sz="1400" b="1"/>
              <a:t>Prisons as Reservoir for Community Transmission of Tuberculosis</a:t>
            </a:r>
            <a:r>
              <a:rPr lang="en-US" altLang="pt-BR" sz="1400"/>
              <a:t>, </a:t>
            </a:r>
            <a:r>
              <a:rPr lang="en-US" altLang="pt-BR" sz="1400" b="1"/>
              <a:t>Brazil. </a:t>
            </a:r>
            <a:r>
              <a:rPr lang="en-US" altLang="pt-BR" sz="1400"/>
              <a:t>Emerg Infect Dis. 2015 Mar; 21(3): 452–455.</a:t>
            </a:r>
            <a:endParaRPr lang="pt-BR" altLang="pt-BR" sz="140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pt-BR" sz="2400" b="1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val="84076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13AA3CF5-FCEF-4F0F-B2B8-A7D1ACF2B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13" y="584200"/>
            <a:ext cx="7978636" cy="11640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Coeficiente de incidência de tuberculose segundo populações. Brasil, 2010 a 2018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A58DD2D-BAF3-4612-A272-3796583C5EFD}"/>
              </a:ext>
            </a:extLst>
          </p:cNvPr>
          <p:cNvSpPr txBox="1"/>
          <p:nvPr/>
        </p:nvSpPr>
        <p:spPr>
          <a:xfrm rot="16200000">
            <a:off x="-647335" y="3326693"/>
            <a:ext cx="2202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/100 mil encarcerados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276AA00-D3B5-4C2A-A89A-61282454D925}"/>
              </a:ext>
            </a:extLst>
          </p:cNvPr>
          <p:cNvSpPr txBox="1"/>
          <p:nvPr/>
        </p:nvSpPr>
        <p:spPr>
          <a:xfrm rot="16200000">
            <a:off x="8009400" y="3450224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/100 mil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D62262D-0290-4012-A7CF-EDCA5396E81F}"/>
              </a:ext>
            </a:extLst>
          </p:cNvPr>
          <p:cNvSpPr txBox="1"/>
          <p:nvPr/>
        </p:nvSpPr>
        <p:spPr>
          <a:xfrm>
            <a:off x="676251" y="6400799"/>
            <a:ext cx="2727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Sinan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/MS maio_2019;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Infopen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1D469BE9-7E16-4CE4-9E8D-0AFF6E3B42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194735"/>
              </p:ext>
            </p:extLst>
          </p:nvPr>
        </p:nvGraphicFramePr>
        <p:xfrm>
          <a:off x="676251" y="1424539"/>
          <a:ext cx="7814851" cy="4605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68896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5C99FFD4-7D4E-4045-8893-AE3867A00826}"/>
              </a:ext>
            </a:extLst>
          </p:cNvPr>
          <p:cNvSpPr/>
          <p:nvPr/>
        </p:nvSpPr>
        <p:spPr>
          <a:xfrm>
            <a:off x="179512" y="44769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Percentual de </a:t>
            </a:r>
            <a:r>
              <a:rPr lang="en-US" sz="2400" b="1" dirty="0" err="1">
                <a:solidFill>
                  <a:schemeClr val="tx2"/>
                </a:solidFill>
                <a:latin typeface="Arial" charset="0"/>
              </a:rPr>
              <a:t>casos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charset="0"/>
              </a:rPr>
              <a:t>novos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de </a:t>
            </a:r>
            <a:r>
              <a:rPr lang="en-US" sz="2400" b="1" dirty="0" err="1">
                <a:solidFill>
                  <a:schemeClr val="tx2"/>
                </a:solidFill>
                <a:latin typeface="Arial" charset="0"/>
              </a:rPr>
              <a:t>tuberculose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charset="0"/>
              </a:rPr>
              <a:t>na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PPL no total de </a:t>
            </a:r>
            <a:r>
              <a:rPr lang="en-US" sz="2400" b="1" dirty="0" err="1">
                <a:solidFill>
                  <a:schemeClr val="tx2"/>
                </a:solidFill>
                <a:latin typeface="Arial" charset="0"/>
              </a:rPr>
              <a:t>casos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charset="0"/>
              </a:rPr>
              <a:t>novos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charset="0"/>
              </a:rPr>
              <a:t>na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PPL no </a:t>
            </a:r>
            <a:r>
              <a:rPr lang="en-US" sz="2400" b="1" dirty="0" err="1">
                <a:solidFill>
                  <a:schemeClr val="tx2"/>
                </a:solidFill>
                <a:latin typeface="Arial" charset="0"/>
              </a:rPr>
              <a:t>Brasil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. 2018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0E695A6-36B0-4000-8773-C7FE17B61C3F}"/>
              </a:ext>
            </a:extLst>
          </p:cNvPr>
          <p:cNvSpPr/>
          <p:nvPr/>
        </p:nvSpPr>
        <p:spPr>
          <a:xfrm>
            <a:off x="755576" y="6410311"/>
            <a:ext cx="82809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Sinan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/MS maio_2019</a:t>
            </a:r>
            <a:endParaRPr lang="en-US" sz="1400" dirty="0">
              <a:solidFill>
                <a:srgbClr val="002060"/>
              </a:solidFill>
              <a:latin typeface="Arial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9BE156B-29D6-4C31-8D04-FD22AD296DB8}"/>
              </a:ext>
            </a:extLst>
          </p:cNvPr>
          <p:cNvGraphicFramePr>
            <a:graphicFrameLocks/>
          </p:cNvGraphicFramePr>
          <p:nvPr/>
        </p:nvGraphicFramePr>
        <p:xfrm>
          <a:off x="251520" y="1484783"/>
          <a:ext cx="8784978" cy="4925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0951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5C99FFD4-7D4E-4045-8893-AE3867A00826}"/>
              </a:ext>
            </a:extLst>
          </p:cNvPr>
          <p:cNvSpPr/>
          <p:nvPr/>
        </p:nvSpPr>
        <p:spPr>
          <a:xfrm>
            <a:off x="179512" y="33265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Percentual de </a:t>
            </a:r>
            <a:r>
              <a:rPr lang="en-US" sz="2400" b="1" dirty="0" err="1">
                <a:solidFill>
                  <a:schemeClr val="tx2"/>
                </a:solidFill>
                <a:latin typeface="Arial" charset="0"/>
              </a:rPr>
              <a:t>casos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charset="0"/>
              </a:rPr>
              <a:t>novos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de </a:t>
            </a:r>
            <a:r>
              <a:rPr lang="en-US" sz="2400" b="1" dirty="0" err="1">
                <a:solidFill>
                  <a:schemeClr val="tx2"/>
                </a:solidFill>
                <a:latin typeface="Arial" charset="0"/>
              </a:rPr>
              <a:t>tuberculose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charset="0"/>
              </a:rPr>
              <a:t>na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PPL no total de </a:t>
            </a:r>
            <a:r>
              <a:rPr lang="en-US" sz="2400" b="1" dirty="0" err="1">
                <a:solidFill>
                  <a:schemeClr val="tx2"/>
                </a:solidFill>
                <a:latin typeface="Arial" charset="0"/>
              </a:rPr>
              <a:t>casos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charset="0"/>
              </a:rPr>
              <a:t>novos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da </a:t>
            </a:r>
            <a:r>
              <a:rPr lang="en-US" sz="2400" b="1" dirty="0" err="1">
                <a:solidFill>
                  <a:schemeClr val="tx2"/>
                </a:solidFill>
                <a:latin typeface="Arial" charset="0"/>
              </a:rPr>
              <a:t>Unidade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charset="0"/>
              </a:rPr>
              <a:t>Federada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. 2018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0E695A6-36B0-4000-8773-C7FE17B61C3F}"/>
              </a:ext>
            </a:extLst>
          </p:cNvPr>
          <p:cNvSpPr/>
          <p:nvPr/>
        </p:nvSpPr>
        <p:spPr>
          <a:xfrm>
            <a:off x="755576" y="6410311"/>
            <a:ext cx="82809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Sinan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/MS maio_2019</a:t>
            </a:r>
            <a:endParaRPr lang="en-US" sz="1400" dirty="0">
              <a:solidFill>
                <a:srgbClr val="002060"/>
              </a:solidFill>
              <a:latin typeface="Arial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EF78921-215A-4A13-A76A-6C0F9F0E49EC}"/>
              </a:ext>
            </a:extLst>
          </p:cNvPr>
          <p:cNvGraphicFramePr>
            <a:graphicFrameLocks/>
          </p:cNvGraphicFramePr>
          <p:nvPr/>
        </p:nvGraphicFramePr>
        <p:xfrm>
          <a:off x="107504" y="1544281"/>
          <a:ext cx="889248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85FB5B38-D7C8-42DF-B95C-AC4C75385BBD}"/>
              </a:ext>
            </a:extLst>
          </p:cNvPr>
          <p:cNvSpPr txBox="1"/>
          <p:nvPr/>
        </p:nvSpPr>
        <p:spPr>
          <a:xfrm>
            <a:off x="6660232" y="3641984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Brasil 10,4%</a:t>
            </a:r>
          </a:p>
        </p:txBody>
      </p:sp>
    </p:spTree>
    <p:extLst>
      <p:ext uri="{BB962C8B-B14F-4D97-AF65-F5344CB8AC3E}">
        <p14:creationId xmlns:p14="http://schemas.microsoft.com/office/powerpoint/2010/main" val="1866277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62ACD0C6-057F-466A-B4B5-2DEAAC0BE8D2}"/>
              </a:ext>
            </a:extLst>
          </p:cNvPr>
          <p:cNvGraphicFramePr>
            <a:graphicFrameLocks/>
          </p:cNvGraphicFramePr>
          <p:nvPr/>
        </p:nvGraphicFramePr>
        <p:xfrm>
          <a:off x="493020" y="1484784"/>
          <a:ext cx="828092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5C99FFD4-7D4E-4045-8893-AE3867A00826}"/>
              </a:ext>
            </a:extLst>
          </p:cNvPr>
          <p:cNvSpPr/>
          <p:nvPr/>
        </p:nvSpPr>
        <p:spPr>
          <a:xfrm>
            <a:off x="179512" y="332656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err="1">
                <a:solidFill>
                  <a:schemeClr val="tx2"/>
                </a:solidFill>
                <a:latin typeface="Arial" charset="0"/>
              </a:rPr>
              <a:t>Testagem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 para o HIV </a:t>
            </a:r>
            <a:r>
              <a:rPr lang="en-US" sz="2800" b="1" dirty="0" err="1">
                <a:solidFill>
                  <a:schemeClr val="tx2"/>
                </a:solidFill>
                <a:latin typeface="Arial" charset="0"/>
              </a:rPr>
              <a:t>nos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charset="0"/>
              </a:rPr>
              <a:t>casos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charset="0"/>
              </a:rPr>
              <a:t>novos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 de TB </a:t>
            </a:r>
            <a:r>
              <a:rPr lang="en-US" sz="2800" b="1" dirty="0" err="1">
                <a:solidFill>
                  <a:schemeClr val="tx2"/>
                </a:solidFill>
                <a:latin typeface="Arial" charset="0"/>
              </a:rPr>
              <a:t>segundo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charset="0"/>
              </a:rPr>
              <a:t>população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 e UF. 2018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0E695A6-36B0-4000-8773-C7FE17B61C3F}"/>
              </a:ext>
            </a:extLst>
          </p:cNvPr>
          <p:cNvSpPr/>
          <p:nvPr/>
        </p:nvSpPr>
        <p:spPr>
          <a:xfrm>
            <a:off x="755576" y="6410311"/>
            <a:ext cx="82809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Sinan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/MS maio_2019</a:t>
            </a:r>
            <a:endParaRPr lang="en-US" sz="14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D3ECD91-A19C-4080-B45D-8E56FDCA2CB3}"/>
              </a:ext>
            </a:extLst>
          </p:cNvPr>
          <p:cNvSpPr txBox="1"/>
          <p:nvPr/>
        </p:nvSpPr>
        <p:spPr>
          <a:xfrm flipH="1">
            <a:off x="107504" y="1484784"/>
            <a:ext cx="17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9A0CCF7-008B-4575-82B1-82AE4E241FFC}"/>
              </a:ext>
            </a:extLst>
          </p:cNvPr>
          <p:cNvSpPr txBox="1"/>
          <p:nvPr/>
        </p:nvSpPr>
        <p:spPr>
          <a:xfrm>
            <a:off x="8270697" y="5507940"/>
            <a:ext cx="54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UF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950FF11-C8B4-488B-84DA-7FD4F1AE2F6C}"/>
              </a:ext>
            </a:extLst>
          </p:cNvPr>
          <p:cNvSpPr/>
          <p:nvPr/>
        </p:nvSpPr>
        <p:spPr>
          <a:xfrm>
            <a:off x="1060099" y="2614991"/>
            <a:ext cx="26661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 não PPL= 81,3%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1A49246-1D71-4314-922B-9BBCC97F4E2A}"/>
              </a:ext>
            </a:extLst>
          </p:cNvPr>
          <p:cNvSpPr/>
          <p:nvPr/>
        </p:nvSpPr>
        <p:spPr>
          <a:xfrm>
            <a:off x="6427335" y="1669450"/>
            <a:ext cx="2393137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 PPL= 74,3%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02288DA6-F1D3-4E2B-A75E-FD103BEC2167}"/>
              </a:ext>
            </a:extLst>
          </p:cNvPr>
          <p:cNvCxnSpPr/>
          <p:nvPr/>
        </p:nvCxnSpPr>
        <p:spPr>
          <a:xfrm>
            <a:off x="997078" y="2276872"/>
            <a:ext cx="7776864" cy="0"/>
          </a:xfrm>
          <a:prstGeom prst="line">
            <a:avLst/>
          </a:prstGeom>
          <a:ln w="476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4CBFC8E7-CBF4-4BB5-B6DE-950E8AC3A428}"/>
              </a:ext>
            </a:extLst>
          </p:cNvPr>
          <p:cNvCxnSpPr/>
          <p:nvPr/>
        </p:nvCxnSpPr>
        <p:spPr>
          <a:xfrm>
            <a:off x="997078" y="2482151"/>
            <a:ext cx="7776864" cy="0"/>
          </a:xfrm>
          <a:prstGeom prst="line">
            <a:avLst/>
          </a:prstGeom>
          <a:ln w="412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753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53DC48C8-A24A-425C-B2AE-86F094E88A4B}"/>
              </a:ext>
            </a:extLst>
          </p:cNvPr>
          <p:cNvGraphicFramePr>
            <a:graphicFrameLocks/>
          </p:cNvGraphicFramePr>
          <p:nvPr/>
        </p:nvGraphicFramePr>
        <p:xfrm>
          <a:off x="454481" y="1484785"/>
          <a:ext cx="8280922" cy="4536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5C99FFD4-7D4E-4045-8893-AE3867A00826}"/>
              </a:ext>
            </a:extLst>
          </p:cNvPr>
          <p:cNvSpPr/>
          <p:nvPr/>
        </p:nvSpPr>
        <p:spPr>
          <a:xfrm>
            <a:off x="179512" y="332656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err="1">
                <a:solidFill>
                  <a:schemeClr val="tx2"/>
                </a:solidFill>
                <a:latin typeface="Arial" charset="0"/>
              </a:rPr>
              <a:t>Coinfecção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 TB-HIV </a:t>
            </a:r>
            <a:r>
              <a:rPr lang="en-US" sz="2800" b="1" dirty="0" err="1">
                <a:solidFill>
                  <a:schemeClr val="tx2"/>
                </a:solidFill>
                <a:latin typeface="Arial" charset="0"/>
              </a:rPr>
              <a:t>nos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charset="0"/>
              </a:rPr>
              <a:t>casos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charset="0"/>
              </a:rPr>
              <a:t>novos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 de TB </a:t>
            </a:r>
            <a:r>
              <a:rPr lang="en-US" sz="2800" b="1" dirty="0" err="1">
                <a:solidFill>
                  <a:schemeClr val="tx2"/>
                </a:solidFill>
                <a:latin typeface="Arial" charset="0"/>
              </a:rPr>
              <a:t>segundo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charset="0"/>
              </a:rPr>
              <a:t>população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 e UF. 2018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0E695A6-36B0-4000-8773-C7FE17B61C3F}"/>
              </a:ext>
            </a:extLst>
          </p:cNvPr>
          <p:cNvSpPr/>
          <p:nvPr/>
        </p:nvSpPr>
        <p:spPr>
          <a:xfrm>
            <a:off x="755576" y="6410311"/>
            <a:ext cx="82809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Sinan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/MS maio_2019</a:t>
            </a:r>
            <a:endParaRPr lang="en-US" sz="14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D3ECD91-A19C-4080-B45D-8E56FDCA2CB3}"/>
              </a:ext>
            </a:extLst>
          </p:cNvPr>
          <p:cNvSpPr txBox="1"/>
          <p:nvPr/>
        </p:nvSpPr>
        <p:spPr>
          <a:xfrm flipH="1">
            <a:off x="107504" y="1484784"/>
            <a:ext cx="17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9A0CCF7-008B-4575-82B1-82AE4E241FFC}"/>
              </a:ext>
            </a:extLst>
          </p:cNvPr>
          <p:cNvSpPr txBox="1"/>
          <p:nvPr/>
        </p:nvSpPr>
        <p:spPr>
          <a:xfrm>
            <a:off x="8270697" y="5507940"/>
            <a:ext cx="54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UF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950FF11-C8B4-488B-84DA-7FD4F1AE2F6C}"/>
              </a:ext>
            </a:extLst>
          </p:cNvPr>
          <p:cNvSpPr/>
          <p:nvPr/>
        </p:nvSpPr>
        <p:spPr>
          <a:xfrm>
            <a:off x="1962118" y="2469088"/>
            <a:ext cx="25378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 não PPL= 9,8%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1A49246-1D71-4314-922B-9BBCC97F4E2A}"/>
              </a:ext>
            </a:extLst>
          </p:cNvPr>
          <p:cNvSpPr/>
          <p:nvPr/>
        </p:nvSpPr>
        <p:spPr>
          <a:xfrm>
            <a:off x="1041316" y="4274512"/>
            <a:ext cx="2393137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 PPL= 4,7%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02288DA6-F1D3-4E2B-A75E-FD103BEC2167}"/>
              </a:ext>
            </a:extLst>
          </p:cNvPr>
          <p:cNvCxnSpPr/>
          <p:nvPr/>
        </p:nvCxnSpPr>
        <p:spPr>
          <a:xfrm>
            <a:off x="912655" y="4162143"/>
            <a:ext cx="7776864" cy="0"/>
          </a:xfrm>
          <a:prstGeom prst="line">
            <a:avLst/>
          </a:prstGeom>
          <a:ln w="476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4CBFC8E7-CBF4-4BB5-B6DE-950E8AC3A428}"/>
              </a:ext>
            </a:extLst>
          </p:cNvPr>
          <p:cNvCxnSpPr/>
          <p:nvPr/>
        </p:nvCxnSpPr>
        <p:spPr>
          <a:xfrm>
            <a:off x="912655" y="3212976"/>
            <a:ext cx="7776864" cy="0"/>
          </a:xfrm>
          <a:prstGeom prst="line">
            <a:avLst/>
          </a:prstGeom>
          <a:ln w="412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14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2"/>
          <p:cNvSpPr txBox="1">
            <a:spLocks noChangeArrowheads="1"/>
          </p:cNvSpPr>
          <p:nvPr/>
        </p:nvSpPr>
        <p:spPr bwMode="auto">
          <a:xfrm>
            <a:off x="215900" y="1412776"/>
            <a:ext cx="8748713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963" indent="-80963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altLang="en-US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pt-BR" alt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76 mil casos novos de TB diagnosticados</a:t>
            </a:r>
          </a:p>
          <a:p>
            <a:pPr marL="0" indent="0" algn="just">
              <a:spcBef>
                <a:spcPct val="50000"/>
              </a:spcBef>
              <a:defRPr/>
            </a:pPr>
            <a:endParaRPr lang="pt-BR" altLang="en-US" sz="7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alt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Cerca de 4,5 mil mortes por TB</a:t>
            </a:r>
            <a:endParaRPr lang="pt-BR" altLang="en-US" sz="7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alt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 acordo com a nova classificação da OMS 2016-2020, o Brasil ocupa a 20ª posição na lista dos 30 países prioritários para TB e a 19ª posição na lista dos 30 países prioritários para TB-HIV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alt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4ª causa de mortes por doenças infecciosas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endParaRPr lang="pt-BR" altLang="en-US" sz="7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Tx/>
              <a:buChar char="•"/>
              <a:defRPr/>
            </a:pPr>
            <a:r>
              <a:rPr lang="pt-BR" alt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1ª causa de morte dentre as doenças infecciosas definidas </a:t>
            </a:r>
          </a:p>
          <a:p>
            <a:pPr marL="0" indent="0" algn="just">
              <a:defRPr/>
            </a:pPr>
            <a:r>
              <a:rPr lang="pt-BR" alt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 pessoas com Aids</a:t>
            </a:r>
          </a:p>
        </p:txBody>
      </p:sp>
      <p:grpSp>
        <p:nvGrpSpPr>
          <p:cNvPr id="46083" name="Group 4"/>
          <p:cNvGrpSpPr>
            <a:grpSpLocks/>
          </p:cNvGrpSpPr>
          <p:nvPr/>
        </p:nvGrpSpPr>
        <p:grpSpPr bwMode="auto">
          <a:xfrm>
            <a:off x="685800" y="350738"/>
            <a:ext cx="7848600" cy="1062038"/>
            <a:chOff x="376" y="561"/>
            <a:chExt cx="4345" cy="669"/>
          </a:xfrm>
        </p:grpSpPr>
        <p:sp>
          <p:nvSpPr>
            <p:cNvPr id="46085" name="AutoShape 5"/>
            <p:cNvSpPr>
              <a:spLocks noChangeArrowheads="1"/>
            </p:cNvSpPr>
            <p:nvPr/>
          </p:nvSpPr>
          <p:spPr bwMode="auto">
            <a:xfrm>
              <a:off x="479" y="561"/>
              <a:ext cx="4242" cy="669"/>
            </a:xfrm>
            <a:prstGeom prst="roundRect">
              <a:avLst>
                <a:gd name="adj" fmla="val 14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46086" name="Group 6"/>
            <p:cNvGrpSpPr>
              <a:grpSpLocks/>
            </p:cNvGrpSpPr>
            <p:nvPr/>
          </p:nvGrpSpPr>
          <p:grpSpPr bwMode="auto">
            <a:xfrm>
              <a:off x="376" y="561"/>
              <a:ext cx="4345" cy="669"/>
              <a:chOff x="376" y="561"/>
              <a:chExt cx="4345" cy="669"/>
            </a:xfrm>
          </p:grpSpPr>
          <p:sp>
            <p:nvSpPr>
              <p:cNvPr id="46087" name="AutoShape 7"/>
              <p:cNvSpPr>
                <a:spLocks noChangeArrowheads="1"/>
              </p:cNvSpPr>
              <p:nvPr/>
            </p:nvSpPr>
            <p:spPr bwMode="auto">
              <a:xfrm>
                <a:off x="479" y="561"/>
                <a:ext cx="4242" cy="669"/>
              </a:xfrm>
              <a:prstGeom prst="roundRect">
                <a:avLst>
                  <a:gd name="adj" fmla="val 14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6088" name="AutoShape 8"/>
              <p:cNvSpPr>
                <a:spLocks noChangeArrowheads="1"/>
              </p:cNvSpPr>
              <p:nvPr/>
            </p:nvSpPr>
            <p:spPr bwMode="auto">
              <a:xfrm>
                <a:off x="376" y="717"/>
                <a:ext cx="4243" cy="348"/>
              </a:xfrm>
              <a:prstGeom prst="roundRect">
                <a:avLst>
                  <a:gd name="adj" fmla="val 14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9953" tIns="46776" rIns="89953" bIns="467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spcBef>
                    <a:spcPct val="0"/>
                  </a:spcBef>
                  <a:buClr>
                    <a:srgbClr val="0000CC"/>
                  </a:buClr>
                  <a:buFont typeface="Century Gothic" panose="020B0502020202020204" pitchFamily="34" charset="0"/>
                  <a:buNone/>
                </a:pPr>
                <a:r>
                  <a:rPr lang="pt-BR" altLang="en-US" b="1" dirty="0">
                    <a:solidFill>
                      <a:srgbClr val="1F449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Tuberculose no Brasil – 2018</a:t>
                </a:r>
              </a:p>
            </p:txBody>
          </p:sp>
        </p:grpSp>
      </p:grp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215900" y="6416693"/>
            <a:ext cx="27940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Fonte: Sinan/MS; SIM/MS; WHO, 2017</a:t>
            </a:r>
          </a:p>
        </p:txBody>
      </p:sp>
    </p:spTree>
    <p:extLst>
      <p:ext uri="{BB962C8B-B14F-4D97-AF65-F5344CB8AC3E}">
        <p14:creationId xmlns:p14="http://schemas.microsoft.com/office/powerpoint/2010/main" val="228424218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>
            <a:graphicFrameLocks noGrp="1"/>
          </p:cNvGraphicFramePr>
          <p:nvPr/>
        </p:nvGraphicFramePr>
        <p:xfrm>
          <a:off x="48121" y="1063997"/>
          <a:ext cx="8732004" cy="5105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8370" name="Group 4"/>
          <p:cNvGrpSpPr>
            <a:grpSpLocks/>
          </p:cNvGrpSpPr>
          <p:nvPr/>
        </p:nvGrpSpPr>
        <p:grpSpPr bwMode="auto">
          <a:xfrm>
            <a:off x="91327" y="256484"/>
            <a:ext cx="8901279" cy="1062038"/>
            <a:chOff x="245" y="561"/>
            <a:chExt cx="4476" cy="669"/>
          </a:xfrm>
        </p:grpSpPr>
        <p:sp>
          <p:nvSpPr>
            <p:cNvPr id="58375" name="AutoShape 5"/>
            <p:cNvSpPr>
              <a:spLocks noChangeArrowheads="1"/>
            </p:cNvSpPr>
            <p:nvPr/>
          </p:nvSpPr>
          <p:spPr bwMode="auto">
            <a:xfrm>
              <a:off x="479" y="561"/>
              <a:ext cx="4242" cy="669"/>
            </a:xfrm>
            <a:prstGeom prst="roundRect">
              <a:avLst>
                <a:gd name="adj" fmla="val 14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58376" name="Group 6"/>
            <p:cNvGrpSpPr>
              <a:grpSpLocks/>
            </p:cNvGrpSpPr>
            <p:nvPr/>
          </p:nvGrpSpPr>
          <p:grpSpPr bwMode="auto">
            <a:xfrm>
              <a:off x="245" y="561"/>
              <a:ext cx="4476" cy="669"/>
              <a:chOff x="245" y="561"/>
              <a:chExt cx="4476" cy="669"/>
            </a:xfrm>
          </p:grpSpPr>
          <p:sp>
            <p:nvSpPr>
              <p:cNvPr id="58377" name="AutoShape 7"/>
              <p:cNvSpPr>
                <a:spLocks noChangeArrowheads="1"/>
              </p:cNvSpPr>
              <p:nvPr/>
            </p:nvSpPr>
            <p:spPr bwMode="auto">
              <a:xfrm>
                <a:off x="479" y="561"/>
                <a:ext cx="4242" cy="669"/>
              </a:xfrm>
              <a:prstGeom prst="roundRect">
                <a:avLst>
                  <a:gd name="adj" fmla="val 14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8378" name="AutoShape 8"/>
              <p:cNvSpPr>
                <a:spLocks noChangeArrowheads="1"/>
              </p:cNvSpPr>
              <p:nvPr/>
            </p:nvSpPr>
            <p:spPr bwMode="auto">
              <a:xfrm>
                <a:off x="245" y="606"/>
                <a:ext cx="4476" cy="348"/>
              </a:xfrm>
              <a:prstGeom prst="roundRect">
                <a:avLst>
                  <a:gd name="adj" fmla="val 14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89953" tIns="46776" rIns="89953" bIns="467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spcBef>
                    <a:spcPct val="0"/>
                  </a:spcBef>
                  <a:buClr>
                    <a:srgbClr val="0000CC"/>
                  </a:buClr>
                  <a:buFont typeface="Century Gothic" panose="020B0502020202020204" pitchFamily="34" charset="0"/>
                  <a:buNone/>
                </a:pPr>
                <a:r>
                  <a:rPr lang="pt-BR" altLang="en-US" b="1" dirty="0">
                    <a:solidFill>
                      <a:srgbClr val="1F449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Percentual de </a:t>
                </a:r>
                <a:r>
                  <a:rPr lang="pt-BR" altLang="en-US" b="1" dirty="0" err="1">
                    <a:solidFill>
                      <a:srgbClr val="1F449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retratamento</a:t>
                </a:r>
                <a:r>
                  <a:rPr lang="pt-BR" altLang="en-US" b="1" dirty="0">
                    <a:solidFill>
                      <a:srgbClr val="1F449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Brasil, 2001 a 2018*</a:t>
                </a:r>
              </a:p>
            </p:txBody>
          </p:sp>
        </p:grpSp>
      </p:grp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66449" y="1196752"/>
            <a:ext cx="39060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en-US" sz="1400" dirty="0"/>
              <a:t>%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8247197" y="5754742"/>
            <a:ext cx="650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en-US" sz="1600" dirty="0"/>
              <a:t>Ano</a:t>
            </a:r>
          </a:p>
        </p:txBody>
      </p:sp>
      <p:sp>
        <p:nvSpPr>
          <p:cNvPr id="58373" name="Rectangle 3"/>
          <p:cNvSpPr>
            <a:spLocks noChangeArrowheads="1"/>
          </p:cNvSpPr>
          <p:nvPr/>
        </p:nvSpPr>
        <p:spPr bwMode="auto">
          <a:xfrm>
            <a:off x="874287" y="6272426"/>
            <a:ext cx="62277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alt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Sinan</a:t>
            </a:r>
            <a:r>
              <a:rPr lang="pt-BR" alt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/MS maio_2019. *Dados preliminares sujeitos a revisão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Retratamento</a:t>
            </a:r>
            <a:r>
              <a:rPr lang="pt-BR" alt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= recidiva + reingresso após abandono</a:t>
            </a:r>
          </a:p>
        </p:txBody>
      </p:sp>
    </p:spTree>
    <p:extLst>
      <p:ext uri="{BB962C8B-B14F-4D97-AF65-F5344CB8AC3E}">
        <p14:creationId xmlns:p14="http://schemas.microsoft.com/office/powerpoint/2010/main" val="365877354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E0B4100-5120-48B9-B924-B3F203218D94}"/>
              </a:ext>
            </a:extLst>
          </p:cNvPr>
          <p:cNvGraphicFramePr>
            <a:graphicFrameLocks/>
          </p:cNvGraphicFramePr>
          <p:nvPr/>
        </p:nvGraphicFramePr>
        <p:xfrm>
          <a:off x="755576" y="1628800"/>
          <a:ext cx="793122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utoShape 8">
            <a:extLst>
              <a:ext uri="{FF2B5EF4-FFF2-40B4-BE49-F238E27FC236}">
                <a16:creationId xmlns:a16="http://schemas.microsoft.com/office/drawing/2014/main" id="{6E16E83D-6BB2-4F13-8D77-2482248D2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7" y="327922"/>
            <a:ext cx="8901279" cy="1010357"/>
          </a:xfrm>
          <a:prstGeom prst="roundRect">
            <a:avLst>
              <a:gd name="adj" fmla="val 14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53" tIns="46776" rIns="89953" bIns="46776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3000"/>
              </a:lnSpc>
              <a:spcBef>
                <a:spcPct val="0"/>
              </a:spcBef>
              <a:buClr>
                <a:srgbClr val="0000CC"/>
              </a:buClr>
              <a:buFont typeface="Century Gothic" panose="020B0502020202020204" pitchFamily="34" charset="0"/>
              <a:buNone/>
            </a:pPr>
            <a:r>
              <a:rPr lang="pt-BR" altLang="en-US" b="1" dirty="0">
                <a:solidFill>
                  <a:srgbClr val="1F44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Percentual de retratamento segundo população. Brasil, 2007 a 2018*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68E9E3A-F717-4C90-9348-02C4CE5EB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287" y="6272426"/>
            <a:ext cx="62277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alt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Sinan</a:t>
            </a:r>
            <a:r>
              <a:rPr lang="pt-BR" alt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/MS maio_2019. *Dados preliminares sujeitos a revisão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Retratamento</a:t>
            </a:r>
            <a:r>
              <a:rPr lang="pt-BR" alt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= recidiva + reingresso após abandono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DBED671-CE99-4285-9B0A-C5D8D546F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49" y="1540024"/>
            <a:ext cx="39060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en-US" sz="1400" dirty="0"/>
              <a:t>%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A7BE2C8-378A-4862-9821-DBE8291D075E}"/>
              </a:ext>
            </a:extLst>
          </p:cNvPr>
          <p:cNvSpPr txBox="1"/>
          <p:nvPr/>
        </p:nvSpPr>
        <p:spPr>
          <a:xfrm>
            <a:off x="6576385" y="1114208"/>
            <a:ext cx="241829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>
            <a:defPPr>
              <a:defRPr lang="pt-BR"/>
            </a:defPPr>
            <a:lvl1pPr>
              <a:defRPr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>
                <a:solidFill>
                  <a:srgbClr val="C00000"/>
                </a:solidFill>
              </a:rPr>
              <a:t>PPL recidiva= 57,3%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88E6BB3-350B-4A5A-9B06-F4F015892924}"/>
              </a:ext>
            </a:extLst>
          </p:cNvPr>
          <p:cNvSpPr/>
          <p:nvPr/>
        </p:nvSpPr>
        <p:spPr>
          <a:xfrm>
            <a:off x="6044280" y="3412327"/>
            <a:ext cx="29184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PPL recidiva= 42,9%</a:t>
            </a:r>
          </a:p>
        </p:txBody>
      </p:sp>
    </p:spTree>
    <p:extLst>
      <p:ext uri="{BB962C8B-B14F-4D97-AF65-F5344CB8AC3E}">
        <p14:creationId xmlns:p14="http://schemas.microsoft.com/office/powerpoint/2010/main" val="16268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460F3A35-C01F-4AF9-A296-D096478151CE}"/>
              </a:ext>
            </a:extLst>
          </p:cNvPr>
          <p:cNvGraphicFramePr>
            <a:graphicFrameLocks/>
          </p:cNvGraphicFramePr>
          <p:nvPr/>
        </p:nvGraphicFramePr>
        <p:xfrm>
          <a:off x="611560" y="1717651"/>
          <a:ext cx="8352928" cy="430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5C99FFD4-7D4E-4045-8893-AE3867A00826}"/>
              </a:ext>
            </a:extLst>
          </p:cNvPr>
          <p:cNvSpPr/>
          <p:nvPr/>
        </p:nvSpPr>
        <p:spPr>
          <a:xfrm>
            <a:off x="179512" y="33265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Percentual de </a:t>
            </a:r>
            <a:r>
              <a:rPr lang="en-US" sz="2400" b="1" dirty="0" err="1">
                <a:solidFill>
                  <a:schemeClr val="tx2"/>
                </a:solidFill>
                <a:latin typeface="Arial" charset="0"/>
              </a:rPr>
              <a:t>cura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charset="0"/>
              </a:rPr>
              <a:t>nos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charset="0"/>
              </a:rPr>
              <a:t>casos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charset="0"/>
              </a:rPr>
              <a:t>novos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de TB </a:t>
            </a:r>
            <a:r>
              <a:rPr lang="en-US" sz="2400" b="1" dirty="0" err="1">
                <a:solidFill>
                  <a:schemeClr val="tx2"/>
                </a:solidFill>
                <a:latin typeface="Arial" charset="0"/>
              </a:rPr>
              <a:t>pulmonares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com </a:t>
            </a:r>
            <a:r>
              <a:rPr lang="en-US" sz="2400" b="1" dirty="0" err="1">
                <a:solidFill>
                  <a:schemeClr val="tx2"/>
                </a:solidFill>
                <a:latin typeface="Arial" charset="0"/>
              </a:rPr>
              <a:t>confirmação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laboratorial </a:t>
            </a:r>
            <a:r>
              <a:rPr lang="en-US" sz="2400" b="1" dirty="0" err="1">
                <a:solidFill>
                  <a:schemeClr val="tx2"/>
                </a:solidFill>
                <a:latin typeface="Arial" charset="0"/>
              </a:rPr>
              <a:t>segundo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charset="0"/>
              </a:rPr>
              <a:t>população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charset="0"/>
              </a:rPr>
              <a:t>Brasil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, 2017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0E695A6-36B0-4000-8773-C7FE17B61C3F}"/>
              </a:ext>
            </a:extLst>
          </p:cNvPr>
          <p:cNvSpPr/>
          <p:nvPr/>
        </p:nvSpPr>
        <p:spPr>
          <a:xfrm>
            <a:off x="755576" y="6410311"/>
            <a:ext cx="82809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Sinan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/MS maio_2019</a:t>
            </a:r>
            <a:endParaRPr lang="en-US" sz="14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D3ECD91-A19C-4080-B45D-8E56FDCA2CB3}"/>
              </a:ext>
            </a:extLst>
          </p:cNvPr>
          <p:cNvSpPr txBox="1"/>
          <p:nvPr/>
        </p:nvSpPr>
        <p:spPr>
          <a:xfrm flipH="1">
            <a:off x="251520" y="16915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458141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5D7A9A80-F8A7-48F4-BB10-E62D63BA9A41}"/>
              </a:ext>
            </a:extLst>
          </p:cNvPr>
          <p:cNvGraphicFramePr>
            <a:graphicFrameLocks/>
          </p:cNvGraphicFramePr>
          <p:nvPr/>
        </p:nvGraphicFramePr>
        <p:xfrm>
          <a:off x="467544" y="1717650"/>
          <a:ext cx="8424935" cy="4159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5C99FFD4-7D4E-4045-8893-AE3867A00826}"/>
              </a:ext>
            </a:extLst>
          </p:cNvPr>
          <p:cNvSpPr/>
          <p:nvPr/>
        </p:nvSpPr>
        <p:spPr>
          <a:xfrm>
            <a:off x="35496" y="509771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2060"/>
                </a:solidFill>
                <a:latin typeface="Arial" charset="0"/>
              </a:rPr>
              <a:t>Percentual de </a:t>
            </a:r>
            <a:r>
              <a:rPr lang="en-US" sz="2400" b="1" dirty="0" err="1">
                <a:solidFill>
                  <a:srgbClr val="002060"/>
                </a:solidFill>
                <a:latin typeface="Arial" charset="0"/>
              </a:rPr>
              <a:t>cura</a:t>
            </a:r>
            <a:r>
              <a:rPr lang="en-US" sz="2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charset="0"/>
              </a:rPr>
              <a:t>nos</a:t>
            </a:r>
            <a:r>
              <a:rPr lang="en-US" sz="2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charset="0"/>
              </a:rPr>
              <a:t>casos</a:t>
            </a:r>
            <a:r>
              <a:rPr lang="en-US" sz="2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charset="0"/>
              </a:rPr>
              <a:t>novos</a:t>
            </a:r>
            <a:r>
              <a:rPr lang="en-US" sz="2400" b="1" dirty="0">
                <a:solidFill>
                  <a:srgbClr val="002060"/>
                </a:solidFill>
                <a:latin typeface="Arial" charset="0"/>
              </a:rPr>
              <a:t> de TB </a:t>
            </a:r>
            <a:r>
              <a:rPr lang="en-US" sz="2400" b="1" dirty="0" err="1">
                <a:solidFill>
                  <a:srgbClr val="002060"/>
                </a:solidFill>
                <a:latin typeface="Arial" charset="0"/>
              </a:rPr>
              <a:t>pulmonares</a:t>
            </a:r>
            <a:r>
              <a:rPr lang="en-US" sz="2400" b="1" dirty="0">
                <a:solidFill>
                  <a:srgbClr val="002060"/>
                </a:solidFill>
                <a:latin typeface="Arial" charset="0"/>
              </a:rPr>
              <a:t> com </a:t>
            </a:r>
            <a:r>
              <a:rPr lang="en-US" sz="2400" b="1" dirty="0" err="1">
                <a:solidFill>
                  <a:srgbClr val="002060"/>
                </a:solidFill>
                <a:latin typeface="Arial" charset="0"/>
              </a:rPr>
              <a:t>confirmação</a:t>
            </a:r>
            <a:r>
              <a:rPr lang="en-US" sz="2400" b="1" dirty="0">
                <a:solidFill>
                  <a:srgbClr val="002060"/>
                </a:solidFill>
                <a:latin typeface="Arial" charset="0"/>
              </a:rPr>
              <a:t> laboratorial </a:t>
            </a:r>
            <a:r>
              <a:rPr lang="en-US" sz="2400" b="1" dirty="0" err="1">
                <a:solidFill>
                  <a:srgbClr val="002060"/>
                </a:solidFill>
                <a:latin typeface="Arial" charset="0"/>
              </a:rPr>
              <a:t>segundo</a:t>
            </a:r>
            <a:r>
              <a:rPr lang="en-US" sz="2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charset="0"/>
              </a:rPr>
              <a:t>população</a:t>
            </a:r>
            <a:r>
              <a:rPr lang="en-US" sz="2400" b="1" dirty="0">
                <a:solidFill>
                  <a:srgbClr val="002060"/>
                </a:solidFill>
                <a:latin typeface="Arial" charset="0"/>
              </a:rPr>
              <a:t> e UF. 2017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0E695A6-36B0-4000-8773-C7FE17B61C3F}"/>
              </a:ext>
            </a:extLst>
          </p:cNvPr>
          <p:cNvSpPr/>
          <p:nvPr/>
        </p:nvSpPr>
        <p:spPr>
          <a:xfrm>
            <a:off x="755576" y="6410311"/>
            <a:ext cx="82809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Sinan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/MS maio_2019</a:t>
            </a:r>
            <a:endParaRPr lang="en-US" sz="14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D3ECD91-A19C-4080-B45D-8E56FDCA2CB3}"/>
              </a:ext>
            </a:extLst>
          </p:cNvPr>
          <p:cNvSpPr txBox="1"/>
          <p:nvPr/>
        </p:nvSpPr>
        <p:spPr>
          <a:xfrm flipH="1">
            <a:off x="107504" y="1484784"/>
            <a:ext cx="17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9A0CCF7-008B-4575-82B1-82AE4E241FFC}"/>
              </a:ext>
            </a:extLst>
          </p:cNvPr>
          <p:cNvSpPr txBox="1"/>
          <p:nvPr/>
        </p:nvSpPr>
        <p:spPr>
          <a:xfrm>
            <a:off x="8270697" y="5507940"/>
            <a:ext cx="54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UF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950FF11-C8B4-488B-84DA-7FD4F1AE2F6C}"/>
              </a:ext>
            </a:extLst>
          </p:cNvPr>
          <p:cNvSpPr/>
          <p:nvPr/>
        </p:nvSpPr>
        <p:spPr>
          <a:xfrm>
            <a:off x="899592" y="2924944"/>
            <a:ext cx="26661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 não PPL= 73,7%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1A49246-1D71-4314-922B-9BBCC97F4E2A}"/>
              </a:ext>
            </a:extLst>
          </p:cNvPr>
          <p:cNvSpPr/>
          <p:nvPr/>
        </p:nvSpPr>
        <p:spPr>
          <a:xfrm>
            <a:off x="6228184" y="2123564"/>
            <a:ext cx="2393137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 PPL= 78,5%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02288DA6-F1D3-4E2B-A75E-FD103BEC2167}"/>
              </a:ext>
            </a:extLst>
          </p:cNvPr>
          <p:cNvCxnSpPr/>
          <p:nvPr/>
        </p:nvCxnSpPr>
        <p:spPr>
          <a:xfrm>
            <a:off x="925395" y="2547954"/>
            <a:ext cx="7776864" cy="0"/>
          </a:xfrm>
          <a:prstGeom prst="line">
            <a:avLst/>
          </a:prstGeom>
          <a:ln w="476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4CBFC8E7-CBF4-4BB5-B6DE-950E8AC3A428}"/>
              </a:ext>
            </a:extLst>
          </p:cNvPr>
          <p:cNvCxnSpPr/>
          <p:nvPr/>
        </p:nvCxnSpPr>
        <p:spPr>
          <a:xfrm>
            <a:off x="951844" y="2852936"/>
            <a:ext cx="7776864" cy="0"/>
          </a:xfrm>
          <a:prstGeom prst="line">
            <a:avLst/>
          </a:prstGeom>
          <a:ln w="412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263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Aumento da incidência de tuberculose parcialmente explicado pelo aumento de casos na PPL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Na PPL:</a:t>
            </a:r>
          </a:p>
          <a:p>
            <a:r>
              <a:rPr lang="pt-BR" dirty="0"/>
              <a:t>Elevada reinfecção no ambiente prisional</a:t>
            </a:r>
          </a:p>
          <a:p>
            <a:r>
              <a:rPr lang="pt-BR" dirty="0"/>
              <a:t>Indicadores operacionais (desfecho, testagem para o HIV) bons em comparação à população não prisional</a:t>
            </a:r>
          </a:p>
          <a:p>
            <a:r>
              <a:rPr lang="pt-BR" dirty="0"/>
              <a:t>Elevado percentual de transferências</a:t>
            </a:r>
          </a:p>
        </p:txBody>
      </p:sp>
    </p:spTree>
    <p:extLst>
      <p:ext uri="{BB962C8B-B14F-4D97-AF65-F5344CB8AC3E}">
        <p14:creationId xmlns:p14="http://schemas.microsoft.com/office/powerpoint/2010/main" val="63735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99592" y="1352074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2C4EA5"/>
                </a:solidFill>
              </a:rPr>
              <a:t>PROBLEMAS RECORRENTES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467544" y="1988840"/>
            <a:ext cx="7992888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falta de informação sobre TB para PPL, profissionais de segurança e outros profissionais que atuam nas prisões;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subvalorização</a:t>
            </a:r>
            <a:r>
              <a:rPr lang="pt-B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dos sintomas pelas PPL;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Dificuldade de acesso das PPL ao serviço de saúde;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baixa participação da PPL no processo de tratamento e nas ações de prevenção;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Estigmatização</a:t>
            </a:r>
            <a:r>
              <a:rPr lang="pt-B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 segregação;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escassez de recursos humanos e financeiros e a oferta limitada dos serviços de saúde;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Estrutura física e condições de vulnerabilidade.  </a:t>
            </a: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296862" y="518766"/>
            <a:ext cx="8569325" cy="461962"/>
          </a:xfrm>
          <a:prstGeom prst="rect">
            <a:avLst/>
          </a:prstGeom>
          <a:solidFill>
            <a:schemeClr val="accent5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Calibri" panose="020F0502020204030204" pitchFamily="34" charset="0"/>
              </a:rPr>
              <a:t>Controle da tuberculose nas prisões</a:t>
            </a:r>
          </a:p>
        </p:txBody>
      </p:sp>
    </p:spTree>
    <p:extLst>
      <p:ext uri="{BB962C8B-B14F-4D97-AF65-F5344CB8AC3E}">
        <p14:creationId xmlns:p14="http://schemas.microsoft.com/office/powerpoint/2010/main" val="35053191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728997"/>
            <a:ext cx="3189287" cy="35944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Desafios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5299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458788" y="1341438"/>
            <a:ext cx="8229600" cy="4525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just" eaLnBrk="1" fontAlgn="auto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pt-BR" altLang="pt-BR" sz="2400" dirty="0"/>
              <a:t>Priorização Política</a:t>
            </a:r>
          </a:p>
          <a:p>
            <a:pPr algn="just" eaLnBrk="1" fontAlgn="auto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pt-BR" altLang="pt-BR" sz="2400" dirty="0"/>
              <a:t>Priorização de segurança em detrimento da saúde</a:t>
            </a:r>
          </a:p>
          <a:p>
            <a:pPr algn="just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pt-BR" altLang="pt-BR" sz="2400" dirty="0"/>
              <a:t>Executar as ações de controle da TB</a:t>
            </a:r>
          </a:p>
          <a:p>
            <a:pPr lvl="1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b="1" dirty="0"/>
              <a:t>Organizar o rastreamento na porta de entrada (evitando a entrada de presos com TB)</a:t>
            </a:r>
          </a:p>
          <a:p>
            <a:pPr lvl="1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b="1" dirty="0"/>
              <a:t>Realizar a busca ativa de Sintomáticos Respiratórios – 2 vezes ao ano</a:t>
            </a:r>
          </a:p>
          <a:p>
            <a:pPr lvl="1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b="1" dirty="0"/>
              <a:t>Referenciar os casos de TB resistente</a:t>
            </a:r>
          </a:p>
          <a:p>
            <a:pPr lvl="1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b="1" dirty="0"/>
              <a:t>Coordenar as ações de vigilância nas transferências ou liberdade</a:t>
            </a:r>
            <a:endParaRPr lang="pt-BR" altLang="pt-BR" sz="2400" b="1" dirty="0"/>
          </a:p>
          <a:p>
            <a:pPr eaLnBrk="1" fontAlgn="auto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pt-BR" altLang="pt-BR" sz="2400" dirty="0"/>
              <a:t>Apoiar o autocuidado da PPL para TB – evitar abandono nas transferências e liberdade;</a:t>
            </a:r>
          </a:p>
          <a:p>
            <a:pPr algn="just" eaLnBrk="1" fontAlgn="auto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pt-BR" altLang="pt-BR" sz="2400" dirty="0"/>
              <a:t>Coordenar as ações com a rede de atenção à saúde do município.</a:t>
            </a:r>
          </a:p>
          <a:p>
            <a:pPr marL="0" indent="0" algn="just" eaLnBrk="1" fontAlgn="auto" hangingPunct="1">
              <a:spcAft>
                <a:spcPts val="1200"/>
              </a:spcAft>
              <a:buFont typeface="Arial"/>
              <a:buNone/>
              <a:defRPr/>
            </a:pP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1426438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BC79D34C-E674-4233-8A0F-157E0ADE2C51}"/>
              </a:ext>
            </a:extLst>
          </p:cNvPr>
          <p:cNvSpPr txBox="1"/>
          <p:nvPr/>
        </p:nvSpPr>
        <p:spPr>
          <a:xfrm rot="16200000">
            <a:off x="-163311" y="3259723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/100 mil hab.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ED8F39B-5917-426F-B788-EF099EA50749}"/>
              </a:ext>
            </a:extLst>
          </p:cNvPr>
          <p:cNvSpPr txBox="1"/>
          <p:nvPr/>
        </p:nvSpPr>
        <p:spPr>
          <a:xfrm>
            <a:off x="8322002" y="1454978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7A0FD56-443E-4D41-BD06-3D1CE5DAF641}"/>
              </a:ext>
            </a:extLst>
          </p:cNvPr>
          <p:cNvSpPr/>
          <p:nvPr/>
        </p:nvSpPr>
        <p:spPr>
          <a:xfrm>
            <a:off x="185057" y="460802"/>
            <a:ext cx="8694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Coeficiente de incidência de tuberculose e número de casos novos. Brasil, 2001 a 2018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BDD4755-1EB0-4C72-9550-FAC69DCB5F55}"/>
              </a:ext>
            </a:extLst>
          </p:cNvPr>
          <p:cNvSpPr txBox="1"/>
          <p:nvPr/>
        </p:nvSpPr>
        <p:spPr>
          <a:xfrm>
            <a:off x="676251" y="6400799"/>
            <a:ext cx="2584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Sinan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/MS maio_2019; IBGE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EB5882DC-D58E-434B-A52C-A91374E973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648373"/>
              </p:ext>
            </p:extLst>
          </p:nvPr>
        </p:nvGraphicFramePr>
        <p:xfrm>
          <a:off x="740229" y="1454978"/>
          <a:ext cx="7663542" cy="465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9069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FC2112A-D1D8-48B4-8807-E70448705101}"/>
              </a:ext>
            </a:extLst>
          </p:cNvPr>
          <p:cNvGraphicFramePr>
            <a:graphicFrameLocks/>
          </p:cNvGraphicFramePr>
          <p:nvPr/>
        </p:nvGraphicFramePr>
        <p:xfrm>
          <a:off x="432001" y="1724250"/>
          <a:ext cx="4214768" cy="3936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9C9BF20E-AE09-4C78-985F-C79F7C284E90}"/>
              </a:ext>
            </a:extLst>
          </p:cNvPr>
          <p:cNvSpPr txBox="1"/>
          <p:nvPr/>
        </p:nvSpPr>
        <p:spPr>
          <a:xfrm>
            <a:off x="2221862" y="6456459"/>
            <a:ext cx="21291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Sinan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/MS maio_2019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E5234DE-203E-4A37-B5D8-B79CAC3A836F}"/>
              </a:ext>
            </a:extLst>
          </p:cNvPr>
          <p:cNvSpPr txBox="1"/>
          <p:nvPr/>
        </p:nvSpPr>
        <p:spPr>
          <a:xfrm rot="16200000">
            <a:off x="-457380" y="3146645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/100 mil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hab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AE69A10E-20A6-4BC3-9F98-64C5342C1A25}"/>
              </a:ext>
            </a:extLst>
          </p:cNvPr>
          <p:cNvSpPr txBox="1">
            <a:spLocks/>
          </p:cNvSpPr>
          <p:nvPr/>
        </p:nvSpPr>
        <p:spPr>
          <a:xfrm>
            <a:off x="432000" y="297158"/>
            <a:ext cx="8280000" cy="104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Coeficiente de incidência de tuberculose segunda faixa etária. Brasil, 2008 a 2018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BFF6917-547D-437F-B0D2-DADE9585E91C}"/>
              </a:ext>
            </a:extLst>
          </p:cNvPr>
          <p:cNvSpPr/>
          <p:nvPr/>
        </p:nvSpPr>
        <p:spPr>
          <a:xfrm>
            <a:off x="1991799" y="1475492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Homens</a:t>
            </a:r>
            <a:endParaRPr lang="pt-BR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D52997A-6DC2-44B8-9C6A-64D465DCE52E}"/>
              </a:ext>
            </a:extLst>
          </p:cNvPr>
          <p:cNvGraphicFramePr>
            <a:graphicFrameLocks/>
          </p:cNvGraphicFramePr>
          <p:nvPr/>
        </p:nvGraphicFramePr>
        <p:xfrm>
          <a:off x="4605704" y="1736282"/>
          <a:ext cx="4214768" cy="3924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EF31C354-93B5-49ED-A30F-A16A4336B7A6}"/>
              </a:ext>
            </a:extLst>
          </p:cNvPr>
          <p:cNvSpPr/>
          <p:nvPr/>
        </p:nvSpPr>
        <p:spPr>
          <a:xfrm>
            <a:off x="6084168" y="1454021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Mulheres</a:t>
            </a:r>
            <a:endParaRPr lang="pt-BR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58F4FF8-A2BD-4CBF-961E-ACE69D844596}"/>
              </a:ext>
            </a:extLst>
          </p:cNvPr>
          <p:cNvGrpSpPr/>
          <p:nvPr/>
        </p:nvGrpSpPr>
        <p:grpSpPr>
          <a:xfrm>
            <a:off x="459208" y="5840229"/>
            <a:ext cx="8224217" cy="469091"/>
            <a:chOff x="459208" y="5584065"/>
            <a:chExt cx="8224217" cy="469091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5EF47778-C8C3-4EBC-A9B5-AB777ACAAF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89902"/>
            <a:stretch/>
          </p:blipFill>
          <p:spPr>
            <a:xfrm>
              <a:off x="459208" y="5584065"/>
              <a:ext cx="8224217" cy="46909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0A2AC5B0-4E90-426B-9895-162208A513B7}"/>
                </a:ext>
              </a:extLst>
            </p:cNvPr>
            <p:cNvSpPr txBox="1"/>
            <p:nvPr/>
          </p:nvSpPr>
          <p:spPr>
            <a:xfrm>
              <a:off x="1351073" y="5588562"/>
              <a:ext cx="8640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/>
                <a:t>0 a 4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68E7C639-C00B-4C4C-831E-D6466312A7AD}"/>
                </a:ext>
              </a:extLst>
            </p:cNvPr>
            <p:cNvSpPr txBox="1"/>
            <p:nvPr/>
          </p:nvSpPr>
          <p:spPr>
            <a:xfrm>
              <a:off x="2666973" y="5589240"/>
              <a:ext cx="8640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/>
                <a:t>5 a 14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0A59F3AA-E456-4B55-BE22-F9EF10951A17}"/>
                </a:ext>
              </a:extLst>
            </p:cNvPr>
            <p:cNvSpPr txBox="1"/>
            <p:nvPr/>
          </p:nvSpPr>
          <p:spPr>
            <a:xfrm>
              <a:off x="4067944" y="5589240"/>
              <a:ext cx="8640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/>
                <a:t>15 a 29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21538FDA-479A-4927-A1CC-9882F28044E3}"/>
                </a:ext>
              </a:extLst>
            </p:cNvPr>
            <p:cNvSpPr txBox="1"/>
            <p:nvPr/>
          </p:nvSpPr>
          <p:spPr>
            <a:xfrm>
              <a:off x="5625994" y="5589240"/>
              <a:ext cx="8640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/>
                <a:t>30 a 59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12AB66CD-41E9-4E91-A138-5E145D7927F0}"/>
                </a:ext>
              </a:extLst>
            </p:cNvPr>
            <p:cNvSpPr txBox="1"/>
            <p:nvPr/>
          </p:nvSpPr>
          <p:spPr>
            <a:xfrm>
              <a:off x="7128582" y="5589240"/>
              <a:ext cx="12337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/>
                <a:t>60 e mais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371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>
            <a:graphicFrameLocks noGrp="1"/>
          </p:cNvGraphicFramePr>
          <p:nvPr/>
        </p:nvGraphicFramePr>
        <p:xfrm>
          <a:off x="442008" y="1376434"/>
          <a:ext cx="8234448" cy="4746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4515" name="Group 4"/>
          <p:cNvGrpSpPr>
            <a:grpSpLocks/>
          </p:cNvGrpSpPr>
          <p:nvPr/>
        </p:nvGrpSpPr>
        <p:grpSpPr bwMode="auto">
          <a:xfrm>
            <a:off x="436563" y="265113"/>
            <a:ext cx="8528050" cy="1063625"/>
            <a:chOff x="433" y="561"/>
            <a:chExt cx="4288" cy="669"/>
          </a:xfrm>
        </p:grpSpPr>
        <p:sp>
          <p:nvSpPr>
            <p:cNvPr id="64521" name="AutoShape 5"/>
            <p:cNvSpPr>
              <a:spLocks noChangeArrowheads="1"/>
            </p:cNvSpPr>
            <p:nvPr/>
          </p:nvSpPr>
          <p:spPr bwMode="auto">
            <a:xfrm>
              <a:off x="479" y="561"/>
              <a:ext cx="4242" cy="669"/>
            </a:xfrm>
            <a:prstGeom prst="roundRect">
              <a:avLst>
                <a:gd name="adj" fmla="val 14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64522" name="Group 6"/>
            <p:cNvGrpSpPr>
              <a:grpSpLocks/>
            </p:cNvGrpSpPr>
            <p:nvPr/>
          </p:nvGrpSpPr>
          <p:grpSpPr bwMode="auto">
            <a:xfrm>
              <a:off x="433" y="561"/>
              <a:ext cx="4288" cy="669"/>
              <a:chOff x="433" y="561"/>
              <a:chExt cx="4288" cy="669"/>
            </a:xfrm>
          </p:grpSpPr>
          <p:sp>
            <p:nvSpPr>
              <p:cNvPr id="64523" name="AutoShape 7"/>
              <p:cNvSpPr>
                <a:spLocks noChangeArrowheads="1"/>
              </p:cNvSpPr>
              <p:nvPr/>
            </p:nvSpPr>
            <p:spPr bwMode="auto">
              <a:xfrm>
                <a:off x="479" y="561"/>
                <a:ext cx="4242" cy="669"/>
              </a:xfrm>
              <a:prstGeom prst="roundRect">
                <a:avLst>
                  <a:gd name="adj" fmla="val 14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64524" name="AutoShape 8"/>
              <p:cNvSpPr>
                <a:spLocks noChangeArrowheads="1"/>
              </p:cNvSpPr>
              <p:nvPr/>
            </p:nvSpPr>
            <p:spPr bwMode="auto">
              <a:xfrm>
                <a:off x="433" y="591"/>
                <a:ext cx="4243" cy="600"/>
              </a:xfrm>
              <a:prstGeom prst="roundRect">
                <a:avLst>
                  <a:gd name="adj" fmla="val 14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9953" tIns="46776" rIns="89953" bIns="467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spcBef>
                    <a:spcPct val="0"/>
                  </a:spcBef>
                  <a:buClr>
                    <a:srgbClr val="0000CC"/>
                  </a:buClr>
                  <a:buFont typeface="Century Gothic" panose="020B0502020202020204" pitchFamily="34" charset="0"/>
                  <a:buNone/>
                </a:pPr>
                <a:r>
                  <a:rPr lang="pt-BR" altLang="en-US" sz="3000" b="1" dirty="0">
                    <a:solidFill>
                      <a:srgbClr val="1F449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Coeficiente de incidência de tuberculose. UF e Brasil, 2018*</a:t>
                </a:r>
              </a:p>
            </p:txBody>
          </p:sp>
        </p:grpSp>
      </p:grpSp>
      <p:sp>
        <p:nvSpPr>
          <p:cNvPr id="64516" name="Text Box 3"/>
          <p:cNvSpPr txBox="1">
            <a:spLocks noChangeArrowheads="1"/>
          </p:cNvSpPr>
          <p:nvPr/>
        </p:nvSpPr>
        <p:spPr bwMode="auto">
          <a:xfrm rot="16200000">
            <a:off x="-705172" y="1885286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Por 100.000 hab.</a:t>
            </a:r>
          </a:p>
        </p:txBody>
      </p:sp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8025581" y="5959722"/>
            <a:ext cx="650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UF</a:t>
            </a:r>
          </a:p>
        </p:txBody>
      </p:sp>
      <p:sp>
        <p:nvSpPr>
          <p:cNvPr id="64518" name="Line 11"/>
          <p:cNvSpPr>
            <a:spLocks noChangeShapeType="1"/>
          </p:cNvSpPr>
          <p:nvPr/>
        </p:nvSpPr>
        <p:spPr bwMode="auto">
          <a:xfrm>
            <a:off x="811764" y="3661660"/>
            <a:ext cx="7738348" cy="14794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4519" name="Text Box 4"/>
          <p:cNvSpPr txBox="1">
            <a:spLocks noChangeArrowheads="1"/>
          </p:cNvSpPr>
          <p:nvPr/>
        </p:nvSpPr>
        <p:spPr bwMode="auto">
          <a:xfrm>
            <a:off x="7415981" y="3079514"/>
            <a:ext cx="121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Brasil</a:t>
            </a:r>
            <a:r>
              <a:rPr lang="pt-BR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BR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36,3</a:t>
            </a:r>
          </a:p>
        </p:txBody>
      </p:sp>
      <p:sp>
        <p:nvSpPr>
          <p:cNvPr id="64520" name="Rectangle 3"/>
          <p:cNvSpPr>
            <a:spLocks noChangeArrowheads="1"/>
          </p:cNvSpPr>
          <p:nvPr/>
        </p:nvSpPr>
        <p:spPr bwMode="auto">
          <a:xfrm>
            <a:off x="811763" y="6296272"/>
            <a:ext cx="5508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Fonte: SES/MS/Sinan e IBGE.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*Dados preliminares sujeitos a revisão</a:t>
            </a:r>
          </a:p>
        </p:txBody>
      </p:sp>
    </p:spTree>
    <p:extLst>
      <p:ext uri="{BB962C8B-B14F-4D97-AF65-F5344CB8AC3E}">
        <p14:creationId xmlns:p14="http://schemas.microsoft.com/office/powerpoint/2010/main" val="305054037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/>
          <p:cNvGraphicFramePr>
            <a:graphicFrameLocks/>
          </p:cNvGraphicFramePr>
          <p:nvPr/>
        </p:nvGraphicFramePr>
        <p:xfrm>
          <a:off x="194039" y="1291169"/>
          <a:ext cx="8697540" cy="4926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5234" name="Group 4"/>
          <p:cNvGrpSpPr>
            <a:grpSpLocks/>
          </p:cNvGrpSpPr>
          <p:nvPr/>
        </p:nvGrpSpPr>
        <p:grpSpPr bwMode="auto">
          <a:xfrm>
            <a:off x="323850" y="549275"/>
            <a:ext cx="8640763" cy="1062038"/>
            <a:chOff x="376" y="561"/>
            <a:chExt cx="4345" cy="669"/>
          </a:xfrm>
        </p:grpSpPr>
        <p:sp>
          <p:nvSpPr>
            <p:cNvPr id="95239" name="AutoShape 5"/>
            <p:cNvSpPr>
              <a:spLocks noChangeArrowheads="1"/>
            </p:cNvSpPr>
            <p:nvPr/>
          </p:nvSpPr>
          <p:spPr bwMode="auto">
            <a:xfrm>
              <a:off x="479" y="561"/>
              <a:ext cx="4242" cy="669"/>
            </a:xfrm>
            <a:prstGeom prst="roundRect">
              <a:avLst>
                <a:gd name="adj" fmla="val 14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95240" name="Group 6"/>
            <p:cNvGrpSpPr>
              <a:grpSpLocks/>
            </p:cNvGrpSpPr>
            <p:nvPr/>
          </p:nvGrpSpPr>
          <p:grpSpPr bwMode="auto">
            <a:xfrm>
              <a:off x="376" y="561"/>
              <a:ext cx="4345" cy="669"/>
              <a:chOff x="376" y="561"/>
              <a:chExt cx="4345" cy="669"/>
            </a:xfrm>
          </p:grpSpPr>
          <p:sp>
            <p:nvSpPr>
              <p:cNvPr id="95241" name="AutoShape 7"/>
              <p:cNvSpPr>
                <a:spLocks noChangeArrowheads="1"/>
              </p:cNvSpPr>
              <p:nvPr/>
            </p:nvSpPr>
            <p:spPr bwMode="auto">
              <a:xfrm>
                <a:off x="479" y="561"/>
                <a:ext cx="4242" cy="669"/>
              </a:xfrm>
              <a:prstGeom prst="roundRect">
                <a:avLst>
                  <a:gd name="adj" fmla="val 14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95242" name="AutoShape 8"/>
              <p:cNvSpPr>
                <a:spLocks noChangeArrowheads="1"/>
              </p:cNvSpPr>
              <p:nvPr/>
            </p:nvSpPr>
            <p:spPr bwMode="auto">
              <a:xfrm>
                <a:off x="376" y="614"/>
                <a:ext cx="4243" cy="564"/>
              </a:xfrm>
              <a:prstGeom prst="roundRect">
                <a:avLst>
                  <a:gd name="adj" fmla="val 14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9953" tIns="46776" rIns="89953" bIns="467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spcBef>
                    <a:spcPct val="0"/>
                  </a:spcBef>
                  <a:buClr>
                    <a:srgbClr val="0000CC"/>
                  </a:buClr>
                  <a:buFont typeface="Century Gothic" panose="020B0502020202020204" pitchFamily="34" charset="0"/>
                  <a:buNone/>
                </a:pPr>
                <a:r>
                  <a:rPr lang="pt-BR" altLang="en-US" sz="2800" b="1" dirty="0">
                    <a:solidFill>
                      <a:srgbClr val="1F449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Coeficiente de mortalidade por tuberculose. Brasil, 2001 a 2017*</a:t>
                </a:r>
              </a:p>
            </p:txBody>
          </p:sp>
        </p:grpSp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 rot="16200000">
            <a:off x="-281928" y="2163380"/>
            <a:ext cx="13596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en-US" sz="1100" b="1" dirty="0"/>
              <a:t>P/100.000 hab.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21094" y="6254904"/>
            <a:ext cx="8712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Fonte: SIM/MS; IBGE.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*Dados provisórios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309275" y="1747485"/>
            <a:ext cx="1671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2017: 4.614</a:t>
            </a:r>
          </a:p>
        </p:txBody>
      </p:sp>
      <p:sp>
        <p:nvSpPr>
          <p:cNvPr id="17" name="CaixaDeTexto 5"/>
          <p:cNvSpPr txBox="1"/>
          <p:nvPr/>
        </p:nvSpPr>
        <p:spPr>
          <a:xfrm>
            <a:off x="7000334" y="5919139"/>
            <a:ext cx="17614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latin typeface="Arial" pitchFamily="34" charset="0"/>
                <a:cs typeface="Arial" pitchFamily="34" charset="0"/>
              </a:rPr>
              <a:t>UF de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residência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63601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>
            <a:graphicFrameLocks/>
          </p:cNvGraphicFramePr>
          <p:nvPr/>
        </p:nvGraphicFramePr>
        <p:xfrm>
          <a:off x="121005" y="1295737"/>
          <a:ext cx="8843607" cy="5174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5234" name="Group 4"/>
          <p:cNvGrpSpPr>
            <a:grpSpLocks/>
          </p:cNvGrpSpPr>
          <p:nvPr/>
        </p:nvGrpSpPr>
        <p:grpSpPr bwMode="auto">
          <a:xfrm>
            <a:off x="323850" y="549275"/>
            <a:ext cx="8640763" cy="1062038"/>
            <a:chOff x="376" y="561"/>
            <a:chExt cx="4345" cy="669"/>
          </a:xfrm>
        </p:grpSpPr>
        <p:sp>
          <p:nvSpPr>
            <p:cNvPr id="95239" name="AutoShape 5"/>
            <p:cNvSpPr>
              <a:spLocks noChangeArrowheads="1"/>
            </p:cNvSpPr>
            <p:nvPr/>
          </p:nvSpPr>
          <p:spPr bwMode="auto">
            <a:xfrm>
              <a:off x="479" y="561"/>
              <a:ext cx="4242" cy="669"/>
            </a:xfrm>
            <a:prstGeom prst="roundRect">
              <a:avLst>
                <a:gd name="adj" fmla="val 14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95240" name="Group 6"/>
            <p:cNvGrpSpPr>
              <a:grpSpLocks/>
            </p:cNvGrpSpPr>
            <p:nvPr/>
          </p:nvGrpSpPr>
          <p:grpSpPr bwMode="auto">
            <a:xfrm>
              <a:off x="376" y="561"/>
              <a:ext cx="4345" cy="669"/>
              <a:chOff x="376" y="561"/>
              <a:chExt cx="4345" cy="669"/>
            </a:xfrm>
          </p:grpSpPr>
          <p:sp>
            <p:nvSpPr>
              <p:cNvPr id="95241" name="AutoShape 7"/>
              <p:cNvSpPr>
                <a:spLocks noChangeArrowheads="1"/>
              </p:cNvSpPr>
              <p:nvPr/>
            </p:nvSpPr>
            <p:spPr bwMode="auto">
              <a:xfrm>
                <a:off x="479" y="561"/>
                <a:ext cx="4242" cy="669"/>
              </a:xfrm>
              <a:prstGeom prst="roundRect">
                <a:avLst>
                  <a:gd name="adj" fmla="val 14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95242" name="AutoShape 8"/>
              <p:cNvSpPr>
                <a:spLocks noChangeArrowheads="1"/>
              </p:cNvSpPr>
              <p:nvPr/>
            </p:nvSpPr>
            <p:spPr bwMode="auto">
              <a:xfrm>
                <a:off x="376" y="614"/>
                <a:ext cx="4243" cy="564"/>
              </a:xfrm>
              <a:prstGeom prst="roundRect">
                <a:avLst>
                  <a:gd name="adj" fmla="val 14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9953" tIns="46776" rIns="89953" bIns="467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spcBef>
                    <a:spcPct val="0"/>
                  </a:spcBef>
                  <a:buClr>
                    <a:srgbClr val="0000CC"/>
                  </a:buClr>
                  <a:buFont typeface="Century Gothic" panose="020B0502020202020204" pitchFamily="34" charset="0"/>
                  <a:buNone/>
                </a:pPr>
                <a:r>
                  <a:rPr lang="pt-BR" altLang="en-US" sz="2800" b="1" dirty="0">
                    <a:solidFill>
                      <a:srgbClr val="1F449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Coeficiente de mortalidade por tuberculose. Brasil, 2001 a 2017*</a:t>
                </a:r>
              </a:p>
            </p:txBody>
          </p:sp>
        </p:grpSp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 rot="16200000">
            <a:off x="-281928" y="2163380"/>
            <a:ext cx="13596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en-US" sz="1100" b="1" dirty="0"/>
              <a:t>P/100.000 hab.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21094" y="6254904"/>
            <a:ext cx="8712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Fonte: SIM/MS; IBGE.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*Dados provisórios</a:t>
            </a:r>
          </a:p>
        </p:txBody>
      </p:sp>
      <p:sp>
        <p:nvSpPr>
          <p:cNvPr id="17" name="CaixaDeTexto 5"/>
          <p:cNvSpPr txBox="1"/>
          <p:nvPr/>
        </p:nvSpPr>
        <p:spPr>
          <a:xfrm>
            <a:off x="7000334" y="5919139"/>
            <a:ext cx="17614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latin typeface="Arial" pitchFamily="34" charset="0"/>
                <a:cs typeface="Arial" pitchFamily="34" charset="0"/>
              </a:rPr>
              <a:t>UF de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residência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1026973" y="4010560"/>
            <a:ext cx="7816420" cy="30269"/>
          </a:xfrm>
          <a:prstGeom prst="line">
            <a:avLst/>
          </a:prstGeom>
          <a:ln w="25400"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7660659" y="3407073"/>
            <a:ext cx="10588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Brasil: 2,2</a:t>
            </a:r>
          </a:p>
        </p:txBody>
      </p:sp>
    </p:spTree>
    <p:extLst>
      <p:ext uri="{BB962C8B-B14F-4D97-AF65-F5344CB8AC3E}">
        <p14:creationId xmlns:p14="http://schemas.microsoft.com/office/powerpoint/2010/main" val="217293432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50" name="Group 4"/>
          <p:cNvGrpSpPr>
            <a:grpSpLocks/>
          </p:cNvGrpSpPr>
          <p:nvPr/>
        </p:nvGrpSpPr>
        <p:grpSpPr bwMode="auto">
          <a:xfrm>
            <a:off x="333375" y="376238"/>
            <a:ext cx="8631238" cy="1408112"/>
            <a:chOff x="381" y="515"/>
            <a:chExt cx="4340" cy="886"/>
          </a:xfrm>
        </p:grpSpPr>
        <p:sp>
          <p:nvSpPr>
            <p:cNvPr id="130055" name="AutoShape 5"/>
            <p:cNvSpPr>
              <a:spLocks noChangeArrowheads="1"/>
            </p:cNvSpPr>
            <p:nvPr/>
          </p:nvSpPr>
          <p:spPr bwMode="auto">
            <a:xfrm>
              <a:off x="479" y="515"/>
              <a:ext cx="4242" cy="669"/>
            </a:xfrm>
            <a:prstGeom prst="roundRect">
              <a:avLst>
                <a:gd name="adj" fmla="val 14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30056" name="Group 6"/>
            <p:cNvGrpSpPr>
              <a:grpSpLocks/>
            </p:cNvGrpSpPr>
            <p:nvPr/>
          </p:nvGrpSpPr>
          <p:grpSpPr bwMode="auto">
            <a:xfrm>
              <a:off x="381" y="561"/>
              <a:ext cx="4340" cy="840"/>
              <a:chOff x="381" y="561"/>
              <a:chExt cx="4340" cy="840"/>
            </a:xfrm>
          </p:grpSpPr>
          <p:sp>
            <p:nvSpPr>
              <p:cNvPr id="130057" name="AutoShape 7"/>
              <p:cNvSpPr>
                <a:spLocks noChangeArrowheads="1"/>
              </p:cNvSpPr>
              <p:nvPr/>
            </p:nvSpPr>
            <p:spPr bwMode="auto">
              <a:xfrm>
                <a:off x="479" y="561"/>
                <a:ext cx="4242" cy="669"/>
              </a:xfrm>
              <a:prstGeom prst="roundRect">
                <a:avLst>
                  <a:gd name="adj" fmla="val 14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30058" name="AutoShape 8"/>
              <p:cNvSpPr>
                <a:spLocks noChangeArrowheads="1"/>
              </p:cNvSpPr>
              <p:nvPr/>
            </p:nvSpPr>
            <p:spPr bwMode="auto">
              <a:xfrm>
                <a:off x="381" y="584"/>
                <a:ext cx="4243" cy="817"/>
              </a:xfrm>
              <a:prstGeom prst="roundRect">
                <a:avLst>
                  <a:gd name="adj" fmla="val 14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9953" tIns="46776" rIns="89953" bIns="46776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spcBef>
                    <a:spcPct val="0"/>
                  </a:spcBef>
                  <a:buClr>
                    <a:srgbClr val="0000CC"/>
                  </a:buClr>
                  <a:buFont typeface="Century Gothic" panose="020B0502020202020204" pitchFamily="34" charset="0"/>
                  <a:buNone/>
                </a:pPr>
                <a:r>
                  <a:rPr lang="pt-BR" altLang="en-US" sz="2800" b="1" dirty="0">
                    <a:solidFill>
                      <a:srgbClr val="1F449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Percentual de cura e abandono de casos novos de tuberculose pulmonares com confirmação laboratorial. Brasil, 2001 a 2017*</a:t>
                </a:r>
              </a:p>
            </p:txBody>
          </p:sp>
        </p:grpSp>
      </p:grp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688869" y="6317486"/>
            <a:ext cx="8712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Fonte: SES/MS/SINAN. * Dados preliminares, sujeitos a revisão.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Retirados da análise os encerramentos por: Mudança de diagnóstico, TBDR, Mudança de esquema e Falência </a:t>
            </a:r>
          </a:p>
        </p:txBody>
      </p:sp>
      <p:sp>
        <p:nvSpPr>
          <p:cNvPr id="130052" name="Text Box 3"/>
          <p:cNvSpPr txBox="1">
            <a:spLocks noChangeArrowheads="1"/>
          </p:cNvSpPr>
          <p:nvPr/>
        </p:nvSpPr>
        <p:spPr bwMode="auto">
          <a:xfrm>
            <a:off x="117475" y="2084924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en-US" sz="1400" b="1"/>
              <a:t>%</a:t>
            </a:r>
          </a:p>
        </p:txBody>
      </p:sp>
      <p:graphicFrame>
        <p:nvGraphicFramePr>
          <p:cNvPr id="10" name="Gráfico 9"/>
          <p:cNvGraphicFramePr>
            <a:graphicFrameLocks noGrp="1"/>
          </p:cNvGraphicFramePr>
          <p:nvPr/>
        </p:nvGraphicFramePr>
        <p:xfrm>
          <a:off x="333375" y="1703296"/>
          <a:ext cx="8438328" cy="469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992849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12369</TotalTime>
  <Words>1763</Words>
  <Application>Microsoft Office PowerPoint</Application>
  <PresentationFormat>Apresentação na tela (4:3)</PresentationFormat>
  <Paragraphs>283</Paragraphs>
  <Slides>36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Symbol</vt:lpstr>
      <vt:lpstr>Tema do Office</vt:lpstr>
      <vt:lpstr>Apresentação do PowerPoint</vt:lpstr>
      <vt:lpstr>Tuberculose no Mundo - 2018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Proporção de coinfecção TB-HIV. UF e Brasil, 2018.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TB em PPL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Considerações finais</vt:lpstr>
      <vt:lpstr>Apresentação do PowerPoint</vt:lpstr>
      <vt:lpstr>Desafios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Daniele Pelissari</dc:creator>
  <cp:lastModifiedBy>Tiemi Arakawa</cp:lastModifiedBy>
  <cp:revision>354</cp:revision>
  <dcterms:created xsi:type="dcterms:W3CDTF">2019-03-25T13:57:16Z</dcterms:created>
  <dcterms:modified xsi:type="dcterms:W3CDTF">2019-11-26T03:57:24Z</dcterms:modified>
</cp:coreProperties>
</file>