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417" r:id="rId2"/>
    <p:sldId id="444" r:id="rId3"/>
    <p:sldId id="418" r:id="rId4"/>
    <p:sldId id="424" r:id="rId5"/>
    <p:sldId id="425" r:id="rId6"/>
    <p:sldId id="426" r:id="rId7"/>
    <p:sldId id="427" r:id="rId8"/>
    <p:sldId id="447" r:id="rId9"/>
    <p:sldId id="428" r:id="rId10"/>
    <p:sldId id="430" r:id="rId11"/>
    <p:sldId id="431" r:id="rId12"/>
    <p:sldId id="432" r:id="rId13"/>
    <p:sldId id="433" r:id="rId14"/>
    <p:sldId id="434" r:id="rId15"/>
    <p:sldId id="448" r:id="rId16"/>
    <p:sldId id="449" r:id="rId17"/>
    <p:sldId id="435" r:id="rId18"/>
    <p:sldId id="437" r:id="rId19"/>
    <p:sldId id="443" r:id="rId20"/>
    <p:sldId id="450" r:id="rId21"/>
    <p:sldId id="423" r:id="rId22"/>
    <p:sldId id="368" r:id="rId23"/>
    <p:sldId id="420" r:id="rId24"/>
    <p:sldId id="356" r:id="rId25"/>
    <p:sldId id="355" r:id="rId26"/>
    <p:sldId id="445" r:id="rId27"/>
    <p:sldId id="400" r:id="rId28"/>
    <p:sldId id="382" r:id="rId29"/>
    <p:sldId id="401" r:id="rId30"/>
    <p:sldId id="402" r:id="rId31"/>
    <p:sldId id="364" r:id="rId32"/>
    <p:sldId id="384" r:id="rId33"/>
    <p:sldId id="363" r:id="rId34"/>
    <p:sldId id="412" r:id="rId35"/>
    <p:sldId id="365" r:id="rId36"/>
    <p:sldId id="404" r:id="rId37"/>
    <p:sldId id="446" r:id="rId38"/>
    <p:sldId id="389" r:id="rId39"/>
    <p:sldId id="457" r:id="rId40"/>
    <p:sldId id="415" r:id="rId41"/>
    <p:sldId id="451" r:id="rId42"/>
    <p:sldId id="410" r:id="rId43"/>
    <p:sldId id="455" r:id="rId44"/>
    <p:sldId id="452" r:id="rId45"/>
    <p:sldId id="453" r:id="rId46"/>
    <p:sldId id="358" r:id="rId47"/>
    <p:sldId id="359" r:id="rId48"/>
    <p:sldId id="380" r:id="rId49"/>
    <p:sldId id="388" r:id="rId50"/>
    <p:sldId id="456" r:id="rId51"/>
    <p:sldId id="409" r:id="rId52"/>
    <p:sldId id="460" r:id="rId53"/>
    <p:sldId id="458" r:id="rId54"/>
    <p:sldId id="459" r:id="rId55"/>
  </p:sldIdLst>
  <p:sldSz cx="9144000" cy="6858000" type="screen4x3"/>
  <p:notesSz cx="6819900" cy="99187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Estilo Claro 1 - Ênfas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Estilo com Tema 1 - Ênfas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737" autoAdjust="0"/>
  </p:normalViewPr>
  <p:slideViewPr>
    <p:cSldViewPr>
      <p:cViewPr>
        <p:scale>
          <a:sx n="83" d="100"/>
          <a:sy n="83" d="100"/>
        </p:scale>
        <p:origin x="-144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0F41AB-C5D0-418C-8596-681B048583A6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22F0F254-84D8-478D-A96F-06BE25433F87}">
      <dgm:prSet phldrT="[Texto]"/>
      <dgm:spPr/>
      <dgm:t>
        <a:bodyPr/>
        <a:lstStyle/>
        <a:p>
          <a:r>
            <a:rPr lang="pt-BR" dirty="0" smtClean="0"/>
            <a:t>Política Hospitalar</a:t>
          </a:r>
          <a:endParaRPr lang="pt-BR" dirty="0"/>
        </a:p>
      </dgm:t>
    </dgm:pt>
    <dgm:pt modelId="{67F27BDE-6E3D-437A-BE35-EB883F924B89}" type="parTrans" cxnId="{D172EBF2-5980-4A1A-BDC7-728823397240}">
      <dgm:prSet/>
      <dgm:spPr/>
      <dgm:t>
        <a:bodyPr/>
        <a:lstStyle/>
        <a:p>
          <a:endParaRPr lang="pt-BR"/>
        </a:p>
      </dgm:t>
    </dgm:pt>
    <dgm:pt modelId="{678BD4DB-98AB-4A8E-A973-DE00CC865E94}" type="sibTrans" cxnId="{D172EBF2-5980-4A1A-BDC7-728823397240}">
      <dgm:prSet/>
      <dgm:spPr/>
      <dgm:t>
        <a:bodyPr/>
        <a:lstStyle/>
        <a:p>
          <a:endParaRPr lang="pt-BR"/>
        </a:p>
      </dgm:t>
    </dgm:pt>
    <dgm:pt modelId="{66DE235D-C2FF-47B5-8F93-AA3C1904F56D}">
      <dgm:prSet phldrT="[Texto]" custT="1"/>
      <dgm:spPr/>
      <dgm:t>
        <a:bodyPr/>
        <a:lstStyle/>
        <a:p>
          <a:r>
            <a:rPr lang="pt-BR" sz="1600" dirty="0" smtClean="0"/>
            <a:t>Política Nacional de Atenção Hospitalar</a:t>
          </a:r>
          <a:endParaRPr lang="pt-BR" sz="1600" dirty="0"/>
        </a:p>
      </dgm:t>
    </dgm:pt>
    <dgm:pt modelId="{C358730D-CFBC-4C0E-8F26-CBB1377322B2}" type="parTrans" cxnId="{330CDB90-49FE-44B1-BF06-27B0EFA49963}">
      <dgm:prSet/>
      <dgm:spPr/>
      <dgm:t>
        <a:bodyPr/>
        <a:lstStyle/>
        <a:p>
          <a:endParaRPr lang="pt-BR"/>
        </a:p>
      </dgm:t>
    </dgm:pt>
    <dgm:pt modelId="{C01BE2C9-EDB4-4DDF-9B43-6074232D0268}" type="sibTrans" cxnId="{330CDB90-49FE-44B1-BF06-27B0EFA49963}">
      <dgm:prSet/>
      <dgm:spPr/>
      <dgm:t>
        <a:bodyPr/>
        <a:lstStyle/>
        <a:p>
          <a:endParaRPr lang="pt-BR"/>
        </a:p>
      </dgm:t>
    </dgm:pt>
    <dgm:pt modelId="{5F6653A9-4749-4C30-B377-16124BE539D6}">
      <dgm:prSet phldrT="[Texto]" custT="1"/>
      <dgm:spPr/>
      <dgm:t>
        <a:bodyPr/>
        <a:lstStyle/>
        <a:p>
          <a:r>
            <a:rPr lang="pt-BR" sz="1600" dirty="0" smtClean="0"/>
            <a:t>Diagnóstico Situacional</a:t>
          </a:r>
          <a:endParaRPr lang="pt-BR" sz="1600" dirty="0"/>
        </a:p>
      </dgm:t>
    </dgm:pt>
    <dgm:pt modelId="{4F640A3E-81B1-4498-B25A-CD867B174314}" type="parTrans" cxnId="{ACC68B66-5C55-49DC-9871-2B41CFE5C77B}">
      <dgm:prSet/>
      <dgm:spPr/>
      <dgm:t>
        <a:bodyPr/>
        <a:lstStyle/>
        <a:p>
          <a:endParaRPr lang="pt-BR"/>
        </a:p>
      </dgm:t>
    </dgm:pt>
    <dgm:pt modelId="{70E63399-029C-43A3-9F2A-D4FFA8C744C7}" type="sibTrans" cxnId="{ACC68B66-5C55-49DC-9871-2B41CFE5C77B}">
      <dgm:prSet/>
      <dgm:spPr/>
      <dgm:t>
        <a:bodyPr/>
        <a:lstStyle/>
        <a:p>
          <a:endParaRPr lang="pt-BR"/>
        </a:p>
      </dgm:t>
    </dgm:pt>
    <dgm:pt modelId="{86BA482B-1D09-4EDB-90ED-752A1300A48F}">
      <dgm:prSet phldrT="[Texto]" custT="1"/>
      <dgm:spPr/>
      <dgm:t>
        <a:bodyPr/>
        <a:lstStyle/>
        <a:p>
          <a:r>
            <a:rPr lang="pt-BR" sz="1600" dirty="0" smtClean="0"/>
            <a:t>Ampliar e qualificar o acesso à Atenção Hospitalar</a:t>
          </a:r>
          <a:endParaRPr lang="pt-BR" sz="1600" dirty="0"/>
        </a:p>
      </dgm:t>
    </dgm:pt>
    <dgm:pt modelId="{807D806A-C148-4FE9-9AAB-0F9880D4E73C}" type="parTrans" cxnId="{41FC8B6F-D752-4869-93FA-3054E2F03256}">
      <dgm:prSet/>
      <dgm:spPr/>
      <dgm:t>
        <a:bodyPr/>
        <a:lstStyle/>
        <a:p>
          <a:endParaRPr lang="pt-BR"/>
        </a:p>
      </dgm:t>
    </dgm:pt>
    <dgm:pt modelId="{E86E6A15-DE95-4881-92A0-CE6E6EFBA702}" type="sibTrans" cxnId="{41FC8B6F-D752-4869-93FA-3054E2F03256}">
      <dgm:prSet/>
      <dgm:spPr/>
      <dgm:t>
        <a:bodyPr/>
        <a:lstStyle/>
        <a:p>
          <a:endParaRPr lang="pt-BR"/>
        </a:p>
      </dgm:t>
    </dgm:pt>
    <dgm:pt modelId="{02ACE84E-723B-4A11-B654-21DAC41AAEF6}">
      <dgm:prSet phldrT="[Texto]" custT="1"/>
      <dgm:spPr/>
      <dgm:t>
        <a:bodyPr/>
        <a:lstStyle/>
        <a:p>
          <a:r>
            <a:rPr lang="pt-BR" sz="1600" dirty="0" smtClean="0"/>
            <a:t>Orientar a missão de cada hospital na Rede de Atenção</a:t>
          </a:r>
          <a:endParaRPr lang="pt-BR" sz="1600" dirty="0"/>
        </a:p>
      </dgm:t>
    </dgm:pt>
    <dgm:pt modelId="{735F6DFA-0CC6-47ED-B4D0-50F1F535CC74}" type="parTrans" cxnId="{78506502-BFC7-4724-9D32-E418E2C97F59}">
      <dgm:prSet/>
      <dgm:spPr/>
      <dgm:t>
        <a:bodyPr/>
        <a:lstStyle/>
        <a:p>
          <a:endParaRPr lang="pt-BR"/>
        </a:p>
      </dgm:t>
    </dgm:pt>
    <dgm:pt modelId="{37109E34-2C5B-48FD-B8EC-101A8CA91846}" type="sibTrans" cxnId="{78506502-BFC7-4724-9D32-E418E2C97F59}">
      <dgm:prSet/>
      <dgm:spPr/>
      <dgm:t>
        <a:bodyPr/>
        <a:lstStyle/>
        <a:p>
          <a:endParaRPr lang="pt-BR"/>
        </a:p>
      </dgm:t>
    </dgm:pt>
    <dgm:pt modelId="{DBFCACA4-6259-4251-94F8-E52B44FABD25}">
      <dgm:prSet phldrT="[Texto]" custT="1"/>
      <dgm:spPr/>
      <dgm:t>
        <a:bodyPr/>
        <a:lstStyle/>
        <a:p>
          <a:r>
            <a:rPr lang="pt-BR" sz="1600" dirty="0" smtClean="0"/>
            <a:t>Redução dos vazios assistenciais</a:t>
          </a:r>
          <a:endParaRPr lang="pt-BR" sz="1600" dirty="0"/>
        </a:p>
      </dgm:t>
    </dgm:pt>
    <dgm:pt modelId="{52428F5B-69A1-4938-AF53-3E705BA1D890}" type="parTrans" cxnId="{AE16DA53-55F0-4801-AB12-5BE7084240DE}">
      <dgm:prSet/>
      <dgm:spPr/>
      <dgm:t>
        <a:bodyPr/>
        <a:lstStyle/>
        <a:p>
          <a:endParaRPr lang="pt-BR"/>
        </a:p>
      </dgm:t>
    </dgm:pt>
    <dgm:pt modelId="{3BC2F35E-D926-4026-9337-5C18C51A3B4A}" type="sibTrans" cxnId="{AE16DA53-55F0-4801-AB12-5BE7084240DE}">
      <dgm:prSet/>
      <dgm:spPr/>
      <dgm:t>
        <a:bodyPr/>
        <a:lstStyle/>
        <a:p>
          <a:endParaRPr lang="pt-BR"/>
        </a:p>
      </dgm:t>
    </dgm:pt>
    <dgm:pt modelId="{21451E0E-737B-4594-8ABC-E8253853F136}">
      <dgm:prSet phldrT="[Texto]" custT="1"/>
      <dgm:spPr/>
      <dgm:t>
        <a:bodyPr/>
        <a:lstStyle/>
        <a:p>
          <a:r>
            <a:rPr lang="pt-BR" sz="1600" dirty="0" smtClean="0"/>
            <a:t>Fortalecer a Gestão Regional </a:t>
          </a:r>
          <a:r>
            <a:rPr lang="pt-BR" sz="1600" smtClean="0"/>
            <a:t>e à </a:t>
          </a:r>
          <a:r>
            <a:rPr lang="pt-BR" sz="1600" dirty="0" smtClean="0"/>
            <a:t>apoiar a Gestão Hospitalar</a:t>
          </a:r>
          <a:endParaRPr lang="pt-BR" sz="1600" dirty="0"/>
        </a:p>
      </dgm:t>
    </dgm:pt>
    <dgm:pt modelId="{F0D42CAD-B677-455F-89DD-0910F566A318}" type="parTrans" cxnId="{AFF50944-4C1B-4A2C-B3E7-E621F13303AC}">
      <dgm:prSet/>
      <dgm:spPr/>
      <dgm:t>
        <a:bodyPr/>
        <a:lstStyle/>
        <a:p>
          <a:endParaRPr lang="pt-BR"/>
        </a:p>
      </dgm:t>
    </dgm:pt>
    <dgm:pt modelId="{0C994CBB-C932-4132-9208-4B0269E02CFF}" type="sibTrans" cxnId="{AFF50944-4C1B-4A2C-B3E7-E621F13303AC}">
      <dgm:prSet/>
      <dgm:spPr/>
      <dgm:t>
        <a:bodyPr/>
        <a:lstStyle/>
        <a:p>
          <a:endParaRPr lang="pt-BR"/>
        </a:p>
      </dgm:t>
    </dgm:pt>
    <dgm:pt modelId="{001BF3B6-C2F2-49EF-96CA-D4EF98CBC007}">
      <dgm:prSet phldrT="[Texto]" custT="1"/>
      <dgm:spPr/>
      <dgm:t>
        <a:bodyPr/>
        <a:lstStyle/>
        <a:p>
          <a:r>
            <a:rPr lang="pt-BR" sz="1600" dirty="0" smtClean="0"/>
            <a:t>Financiamento Adequado</a:t>
          </a:r>
          <a:endParaRPr lang="pt-BR" sz="1600" dirty="0"/>
        </a:p>
      </dgm:t>
    </dgm:pt>
    <dgm:pt modelId="{47D7333C-ECAA-4B31-9A77-E996D6909483}" type="parTrans" cxnId="{9D78708A-3306-469E-B483-657C9CDC69E8}">
      <dgm:prSet/>
      <dgm:spPr/>
      <dgm:t>
        <a:bodyPr/>
        <a:lstStyle/>
        <a:p>
          <a:endParaRPr lang="pt-BR"/>
        </a:p>
      </dgm:t>
    </dgm:pt>
    <dgm:pt modelId="{E5C6EAF1-9F86-44EA-8CF7-E46A0F2974FE}" type="sibTrans" cxnId="{9D78708A-3306-469E-B483-657C9CDC69E8}">
      <dgm:prSet/>
      <dgm:spPr/>
      <dgm:t>
        <a:bodyPr/>
        <a:lstStyle/>
        <a:p>
          <a:endParaRPr lang="pt-BR"/>
        </a:p>
      </dgm:t>
    </dgm:pt>
    <dgm:pt modelId="{523974A6-E856-4CEE-9395-548C9BE48723}">
      <dgm:prSet phldrT="[Texto]" custT="1"/>
      <dgm:spPr/>
      <dgm:t>
        <a:bodyPr/>
        <a:lstStyle/>
        <a:p>
          <a:r>
            <a:rPr lang="pt-BR" sz="1600" dirty="0" smtClean="0"/>
            <a:t>Contratualização</a:t>
          </a:r>
          <a:endParaRPr lang="pt-BR" sz="1600" dirty="0"/>
        </a:p>
      </dgm:t>
    </dgm:pt>
    <dgm:pt modelId="{9411CD25-F45C-4A64-8BD4-FA8A87D90D66}" type="parTrans" cxnId="{DDB32A63-3E25-49C8-B771-9035EB72D0BD}">
      <dgm:prSet/>
      <dgm:spPr/>
      <dgm:t>
        <a:bodyPr/>
        <a:lstStyle/>
        <a:p>
          <a:endParaRPr lang="pt-BR"/>
        </a:p>
      </dgm:t>
    </dgm:pt>
    <dgm:pt modelId="{0741F4B6-39B9-4C94-B2CA-5D7321C5BF57}" type="sibTrans" cxnId="{DDB32A63-3E25-49C8-B771-9035EB72D0BD}">
      <dgm:prSet/>
      <dgm:spPr/>
      <dgm:t>
        <a:bodyPr/>
        <a:lstStyle/>
        <a:p>
          <a:endParaRPr lang="pt-BR"/>
        </a:p>
      </dgm:t>
    </dgm:pt>
    <dgm:pt modelId="{1EC7CA1C-F831-4130-9ED7-AA7C975AAEA0}">
      <dgm:prSet phldrT="[Texto]" custT="1"/>
      <dgm:spPr/>
      <dgm:t>
        <a:bodyPr/>
        <a:lstStyle/>
        <a:p>
          <a:r>
            <a:rPr lang="pt-BR" sz="1600" dirty="0" smtClean="0"/>
            <a:t>Organizar, induzir e articular a integração do hospital às Redes de Atenção</a:t>
          </a:r>
          <a:endParaRPr lang="pt-BR" sz="1600" dirty="0"/>
        </a:p>
      </dgm:t>
    </dgm:pt>
    <dgm:pt modelId="{E36B551C-54D0-4E1B-893F-E90C9231DB9B}" type="parTrans" cxnId="{9A39A617-BDB9-4740-B388-F174E3BA5640}">
      <dgm:prSet/>
      <dgm:spPr/>
      <dgm:t>
        <a:bodyPr/>
        <a:lstStyle/>
        <a:p>
          <a:endParaRPr lang="pt-BR"/>
        </a:p>
      </dgm:t>
    </dgm:pt>
    <dgm:pt modelId="{62BF4971-87F8-4335-9008-5C1CECF05089}" type="sibTrans" cxnId="{9A39A617-BDB9-4740-B388-F174E3BA5640}">
      <dgm:prSet/>
      <dgm:spPr/>
      <dgm:t>
        <a:bodyPr/>
        <a:lstStyle/>
        <a:p>
          <a:endParaRPr lang="pt-BR"/>
        </a:p>
      </dgm:t>
    </dgm:pt>
    <dgm:pt modelId="{359E41B8-85AB-43E4-9C6A-BEEB17C2ECDF}" type="pres">
      <dgm:prSet presAssocID="{F50F41AB-C5D0-418C-8596-681B048583A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94A764CB-C963-4026-86E6-2818808EA07C}" type="pres">
      <dgm:prSet presAssocID="{22F0F254-84D8-478D-A96F-06BE25433F87}" presName="centerShape" presStyleLbl="node0" presStyleIdx="0" presStyleCnt="1" custScaleX="122862" custScaleY="116013"/>
      <dgm:spPr/>
      <dgm:t>
        <a:bodyPr/>
        <a:lstStyle/>
        <a:p>
          <a:endParaRPr lang="pt-BR"/>
        </a:p>
      </dgm:t>
    </dgm:pt>
    <dgm:pt modelId="{29802DA1-FD6E-4899-9024-B5672FD09ECB}" type="pres">
      <dgm:prSet presAssocID="{C358730D-CFBC-4C0E-8F26-CBB1377322B2}" presName="parTrans" presStyleLbl="sibTrans2D1" presStyleIdx="0" presStyleCnt="9"/>
      <dgm:spPr/>
      <dgm:t>
        <a:bodyPr/>
        <a:lstStyle/>
        <a:p>
          <a:endParaRPr lang="pt-BR"/>
        </a:p>
      </dgm:t>
    </dgm:pt>
    <dgm:pt modelId="{5A6B19ED-F333-431F-B273-AAECC7C16595}" type="pres">
      <dgm:prSet presAssocID="{C358730D-CFBC-4C0E-8F26-CBB1377322B2}" presName="connectorText" presStyleLbl="sibTrans2D1" presStyleIdx="0" presStyleCnt="9"/>
      <dgm:spPr/>
      <dgm:t>
        <a:bodyPr/>
        <a:lstStyle/>
        <a:p>
          <a:endParaRPr lang="pt-BR"/>
        </a:p>
      </dgm:t>
    </dgm:pt>
    <dgm:pt modelId="{559BA04D-6533-4312-BF10-D968EFB7BFE6}" type="pres">
      <dgm:prSet presAssocID="{66DE235D-C2FF-47B5-8F93-AA3C1904F56D}" presName="node" presStyleLbl="node1" presStyleIdx="0" presStyleCnt="9" custScaleX="130460" custRadScaleRad="100864" custRadScaleInc="3399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39CB5A0-1D09-4CB0-8E32-FA6E505948CD}" type="pres">
      <dgm:prSet presAssocID="{4F640A3E-81B1-4498-B25A-CD867B174314}" presName="parTrans" presStyleLbl="sibTrans2D1" presStyleIdx="1" presStyleCnt="9" custScaleX="69350" custScaleY="91670" custLinFactNeighborX="-2006" custLinFactNeighborY="-643"/>
      <dgm:spPr/>
      <dgm:t>
        <a:bodyPr/>
        <a:lstStyle/>
        <a:p>
          <a:endParaRPr lang="pt-BR"/>
        </a:p>
      </dgm:t>
    </dgm:pt>
    <dgm:pt modelId="{7EF89D5E-E03F-4718-B4D3-B77CCCEFFEB0}" type="pres">
      <dgm:prSet presAssocID="{4F640A3E-81B1-4498-B25A-CD867B174314}" presName="connectorText" presStyleLbl="sibTrans2D1" presStyleIdx="1" presStyleCnt="9"/>
      <dgm:spPr/>
      <dgm:t>
        <a:bodyPr/>
        <a:lstStyle/>
        <a:p>
          <a:endParaRPr lang="pt-BR"/>
        </a:p>
      </dgm:t>
    </dgm:pt>
    <dgm:pt modelId="{925060DF-4028-4F1E-B6A4-1C691A484E9A}" type="pres">
      <dgm:prSet presAssocID="{5F6653A9-4749-4C30-B377-16124BE539D6}" presName="node" presStyleLbl="node1" presStyleIdx="1" presStyleCnt="9" custScaleX="141984" custScaleY="100000" custRadScaleRad="113996" custRadScaleInc="4183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37AE417-9B94-440D-8809-08FD93BE65B1}" type="pres">
      <dgm:prSet presAssocID="{807D806A-C148-4FE9-9AAB-0F9880D4E73C}" presName="parTrans" presStyleLbl="sibTrans2D1" presStyleIdx="2" presStyleCnt="9"/>
      <dgm:spPr/>
      <dgm:t>
        <a:bodyPr/>
        <a:lstStyle/>
        <a:p>
          <a:endParaRPr lang="pt-BR"/>
        </a:p>
      </dgm:t>
    </dgm:pt>
    <dgm:pt modelId="{0C467EF6-5223-4AAE-87CD-1602763375E3}" type="pres">
      <dgm:prSet presAssocID="{807D806A-C148-4FE9-9AAB-0F9880D4E73C}" presName="connectorText" presStyleLbl="sibTrans2D1" presStyleIdx="2" presStyleCnt="9"/>
      <dgm:spPr/>
      <dgm:t>
        <a:bodyPr/>
        <a:lstStyle/>
        <a:p>
          <a:endParaRPr lang="pt-BR"/>
        </a:p>
      </dgm:t>
    </dgm:pt>
    <dgm:pt modelId="{A81BFD4C-418F-45AF-A541-71BF94537022}" type="pres">
      <dgm:prSet presAssocID="{86BA482B-1D09-4EDB-90ED-752A1300A48F}" presName="node" presStyleLbl="node1" presStyleIdx="2" presStyleCnt="9" custScaleX="15011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E642099-70AE-43C9-A0AE-AC75FDBEE6A7}" type="pres">
      <dgm:prSet presAssocID="{E36B551C-54D0-4E1B-893F-E90C9231DB9B}" presName="parTrans" presStyleLbl="sibTrans2D1" presStyleIdx="3" presStyleCnt="9"/>
      <dgm:spPr/>
      <dgm:t>
        <a:bodyPr/>
        <a:lstStyle/>
        <a:p>
          <a:endParaRPr lang="pt-BR"/>
        </a:p>
      </dgm:t>
    </dgm:pt>
    <dgm:pt modelId="{C42186AD-AF45-4B48-B8D2-A4565D8FF16E}" type="pres">
      <dgm:prSet presAssocID="{E36B551C-54D0-4E1B-893F-E90C9231DB9B}" presName="connectorText" presStyleLbl="sibTrans2D1" presStyleIdx="3" presStyleCnt="9"/>
      <dgm:spPr/>
      <dgm:t>
        <a:bodyPr/>
        <a:lstStyle/>
        <a:p>
          <a:endParaRPr lang="pt-BR"/>
        </a:p>
      </dgm:t>
    </dgm:pt>
    <dgm:pt modelId="{7FC45990-4F86-4681-B135-71300E7A7824}" type="pres">
      <dgm:prSet presAssocID="{1EC7CA1C-F831-4130-9ED7-AA7C975AAEA0}" presName="node" presStyleLbl="node1" presStyleIdx="3" presStyleCnt="9" custScaleX="186486" custScaleY="114608" custRadScaleRad="104176" custRadScaleInc="-1606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828DF41-C2AC-424E-B44F-82484C9FF137}" type="pres">
      <dgm:prSet presAssocID="{735F6DFA-0CC6-47ED-B4D0-50F1F535CC74}" presName="parTrans" presStyleLbl="sibTrans2D1" presStyleIdx="4" presStyleCnt="9"/>
      <dgm:spPr/>
      <dgm:t>
        <a:bodyPr/>
        <a:lstStyle/>
        <a:p>
          <a:endParaRPr lang="pt-BR"/>
        </a:p>
      </dgm:t>
    </dgm:pt>
    <dgm:pt modelId="{8CD6F08C-3664-4892-80CF-A62C031F84F0}" type="pres">
      <dgm:prSet presAssocID="{735F6DFA-0CC6-47ED-B4D0-50F1F535CC74}" presName="connectorText" presStyleLbl="sibTrans2D1" presStyleIdx="4" presStyleCnt="9"/>
      <dgm:spPr/>
      <dgm:t>
        <a:bodyPr/>
        <a:lstStyle/>
        <a:p>
          <a:endParaRPr lang="pt-BR"/>
        </a:p>
      </dgm:t>
    </dgm:pt>
    <dgm:pt modelId="{C7B9CFD2-A995-45B9-B9C0-BF161062E597}" type="pres">
      <dgm:prSet presAssocID="{02ACE84E-723B-4A11-B654-21DAC41AAEF6}" presName="node" presStyleLbl="node1" presStyleIdx="4" presStyleCnt="9" custScaleX="139517" custRadScaleRad="92673" custRadScaleInc="2026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954D64F-1B1C-42C8-8738-EFE38D29FCAC}" type="pres">
      <dgm:prSet presAssocID="{52428F5B-69A1-4938-AF53-3E705BA1D890}" presName="parTrans" presStyleLbl="sibTrans2D1" presStyleIdx="5" presStyleCnt="9"/>
      <dgm:spPr/>
      <dgm:t>
        <a:bodyPr/>
        <a:lstStyle/>
        <a:p>
          <a:endParaRPr lang="pt-BR"/>
        </a:p>
      </dgm:t>
    </dgm:pt>
    <dgm:pt modelId="{01E745D3-3F2C-4583-8F1A-F492DC96CCEC}" type="pres">
      <dgm:prSet presAssocID="{52428F5B-69A1-4938-AF53-3E705BA1D890}" presName="connectorText" presStyleLbl="sibTrans2D1" presStyleIdx="5" presStyleCnt="9"/>
      <dgm:spPr/>
      <dgm:t>
        <a:bodyPr/>
        <a:lstStyle/>
        <a:p>
          <a:endParaRPr lang="pt-BR"/>
        </a:p>
      </dgm:t>
    </dgm:pt>
    <dgm:pt modelId="{1F44307F-7E0F-4DC6-8725-895870C3E511}" type="pres">
      <dgm:prSet presAssocID="{DBFCACA4-6259-4251-94F8-E52B44FABD25}" presName="node" presStyleLbl="node1" presStyleIdx="5" presStyleCnt="9" custScaleX="136597" custRadScaleRad="96170" custRadScaleInc="5168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211CB94-5E59-4CF4-916E-DFCC37A58775}" type="pres">
      <dgm:prSet presAssocID="{F0D42CAD-B677-455F-89DD-0910F566A318}" presName="parTrans" presStyleLbl="sibTrans2D1" presStyleIdx="6" presStyleCnt="9"/>
      <dgm:spPr/>
      <dgm:t>
        <a:bodyPr/>
        <a:lstStyle/>
        <a:p>
          <a:endParaRPr lang="pt-BR"/>
        </a:p>
      </dgm:t>
    </dgm:pt>
    <dgm:pt modelId="{2E75A0EC-63B3-4E78-8294-8FAADF84A428}" type="pres">
      <dgm:prSet presAssocID="{F0D42CAD-B677-455F-89DD-0910F566A318}" presName="connectorText" presStyleLbl="sibTrans2D1" presStyleIdx="6" presStyleCnt="9"/>
      <dgm:spPr/>
      <dgm:t>
        <a:bodyPr/>
        <a:lstStyle/>
        <a:p>
          <a:endParaRPr lang="pt-BR"/>
        </a:p>
      </dgm:t>
    </dgm:pt>
    <dgm:pt modelId="{79ACEFD8-F776-4F21-8D0D-76AACBC92ADA}" type="pres">
      <dgm:prSet presAssocID="{21451E0E-737B-4594-8ABC-E8253853F136}" presName="node" presStyleLbl="node1" presStyleIdx="6" presStyleCnt="9" custScaleX="172964" custRadScaleRad="103836" custRadScaleInc="4499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79DB7D0-33D1-40F3-BF55-B87809238778}" type="pres">
      <dgm:prSet presAssocID="{47D7333C-ECAA-4B31-9A77-E996D6909483}" presName="parTrans" presStyleLbl="sibTrans2D1" presStyleIdx="7" presStyleCnt="9"/>
      <dgm:spPr/>
      <dgm:t>
        <a:bodyPr/>
        <a:lstStyle/>
        <a:p>
          <a:endParaRPr lang="pt-BR"/>
        </a:p>
      </dgm:t>
    </dgm:pt>
    <dgm:pt modelId="{6970863D-2849-488F-8FBE-B4837F66FA58}" type="pres">
      <dgm:prSet presAssocID="{47D7333C-ECAA-4B31-9A77-E996D6909483}" presName="connectorText" presStyleLbl="sibTrans2D1" presStyleIdx="7" presStyleCnt="9"/>
      <dgm:spPr/>
      <dgm:t>
        <a:bodyPr/>
        <a:lstStyle/>
        <a:p>
          <a:endParaRPr lang="pt-BR"/>
        </a:p>
      </dgm:t>
    </dgm:pt>
    <dgm:pt modelId="{800EE206-11E9-4910-9B07-C4C3B4057E13}" type="pres">
      <dgm:prSet presAssocID="{001BF3B6-C2F2-49EF-96CA-D4EF98CBC007}" presName="node" presStyleLbl="node1" presStyleIdx="7" presStyleCnt="9" custScaleX="163759" custRadScaleRad="110746" custRadScaleInc="1250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7579765-1C9A-43AA-8EDA-520D85392FD9}" type="pres">
      <dgm:prSet presAssocID="{9411CD25-F45C-4A64-8BD4-FA8A87D90D66}" presName="parTrans" presStyleLbl="sibTrans2D1" presStyleIdx="8" presStyleCnt="9"/>
      <dgm:spPr/>
      <dgm:t>
        <a:bodyPr/>
        <a:lstStyle/>
        <a:p>
          <a:endParaRPr lang="pt-BR"/>
        </a:p>
      </dgm:t>
    </dgm:pt>
    <dgm:pt modelId="{5AF3FF1C-3682-40A4-BC91-DE9B095A7EB6}" type="pres">
      <dgm:prSet presAssocID="{9411CD25-F45C-4A64-8BD4-FA8A87D90D66}" presName="connectorText" presStyleLbl="sibTrans2D1" presStyleIdx="8" presStyleCnt="9"/>
      <dgm:spPr/>
      <dgm:t>
        <a:bodyPr/>
        <a:lstStyle/>
        <a:p>
          <a:endParaRPr lang="pt-BR"/>
        </a:p>
      </dgm:t>
    </dgm:pt>
    <dgm:pt modelId="{361EFF89-E376-4556-9E06-6A30457A3EE6}" type="pres">
      <dgm:prSet presAssocID="{523974A6-E856-4CEE-9395-548C9BE48723}" presName="node" presStyleLbl="node1" presStyleIdx="8" presStyleCnt="9" custScaleX="167217" custRadScaleRad="101504" custRadScaleInc="1362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9CE315F5-DCEC-4034-AA88-B3A79F89FC05}" type="presOf" srcId="{807D806A-C148-4FE9-9AAB-0F9880D4E73C}" destId="{0C467EF6-5223-4AAE-87CD-1602763375E3}" srcOrd="1" destOrd="0" presId="urn:microsoft.com/office/officeart/2005/8/layout/radial5"/>
    <dgm:cxn modelId="{1D78BD3E-4496-4B27-A676-8CF43F869EF2}" type="presOf" srcId="{523974A6-E856-4CEE-9395-548C9BE48723}" destId="{361EFF89-E376-4556-9E06-6A30457A3EE6}" srcOrd="0" destOrd="0" presId="urn:microsoft.com/office/officeart/2005/8/layout/radial5"/>
    <dgm:cxn modelId="{72139386-6E37-4530-B6BD-38AB73E18E62}" type="presOf" srcId="{21451E0E-737B-4594-8ABC-E8253853F136}" destId="{79ACEFD8-F776-4F21-8D0D-76AACBC92ADA}" srcOrd="0" destOrd="0" presId="urn:microsoft.com/office/officeart/2005/8/layout/radial5"/>
    <dgm:cxn modelId="{CB1E5A4E-8571-4A44-919B-13DB0824349A}" type="presOf" srcId="{F0D42CAD-B677-455F-89DD-0910F566A318}" destId="{2E75A0EC-63B3-4E78-8294-8FAADF84A428}" srcOrd="1" destOrd="0" presId="urn:microsoft.com/office/officeart/2005/8/layout/radial5"/>
    <dgm:cxn modelId="{330CDB90-49FE-44B1-BF06-27B0EFA49963}" srcId="{22F0F254-84D8-478D-A96F-06BE25433F87}" destId="{66DE235D-C2FF-47B5-8F93-AA3C1904F56D}" srcOrd="0" destOrd="0" parTransId="{C358730D-CFBC-4C0E-8F26-CBB1377322B2}" sibTransId="{C01BE2C9-EDB4-4DDF-9B43-6074232D0268}"/>
    <dgm:cxn modelId="{4658B9D1-DA49-4831-A1AA-DA71273C7CDD}" type="presOf" srcId="{5F6653A9-4749-4C30-B377-16124BE539D6}" destId="{925060DF-4028-4F1E-B6A4-1C691A484E9A}" srcOrd="0" destOrd="0" presId="urn:microsoft.com/office/officeart/2005/8/layout/radial5"/>
    <dgm:cxn modelId="{9D78708A-3306-469E-B483-657C9CDC69E8}" srcId="{22F0F254-84D8-478D-A96F-06BE25433F87}" destId="{001BF3B6-C2F2-49EF-96CA-D4EF98CBC007}" srcOrd="7" destOrd="0" parTransId="{47D7333C-ECAA-4B31-9A77-E996D6909483}" sibTransId="{E5C6EAF1-9F86-44EA-8CF7-E46A0F2974FE}"/>
    <dgm:cxn modelId="{675F49D1-E6ED-45C9-AE3E-B96CA4EAC19F}" type="presOf" srcId="{86BA482B-1D09-4EDB-90ED-752A1300A48F}" destId="{A81BFD4C-418F-45AF-A541-71BF94537022}" srcOrd="0" destOrd="0" presId="urn:microsoft.com/office/officeart/2005/8/layout/radial5"/>
    <dgm:cxn modelId="{9DBD9A8A-378F-4386-B724-653568386185}" type="presOf" srcId="{52428F5B-69A1-4938-AF53-3E705BA1D890}" destId="{01E745D3-3F2C-4583-8F1A-F492DC96CCEC}" srcOrd="1" destOrd="0" presId="urn:microsoft.com/office/officeart/2005/8/layout/radial5"/>
    <dgm:cxn modelId="{03FE3B24-7F0A-4758-8990-FCDA7F3548EF}" type="presOf" srcId="{9411CD25-F45C-4A64-8BD4-FA8A87D90D66}" destId="{17579765-1C9A-43AA-8EDA-520D85392FD9}" srcOrd="0" destOrd="0" presId="urn:microsoft.com/office/officeart/2005/8/layout/radial5"/>
    <dgm:cxn modelId="{51EC5AC7-0F03-4E51-B70C-B213BD8E1F19}" type="presOf" srcId="{4F640A3E-81B1-4498-B25A-CD867B174314}" destId="{7EF89D5E-E03F-4718-B4D3-B77CCCEFFEB0}" srcOrd="1" destOrd="0" presId="urn:microsoft.com/office/officeart/2005/8/layout/radial5"/>
    <dgm:cxn modelId="{668C653D-2A02-4954-87B4-3CE7C9B0C831}" type="presOf" srcId="{22F0F254-84D8-478D-A96F-06BE25433F87}" destId="{94A764CB-C963-4026-86E6-2818808EA07C}" srcOrd="0" destOrd="0" presId="urn:microsoft.com/office/officeart/2005/8/layout/radial5"/>
    <dgm:cxn modelId="{AFF50944-4C1B-4A2C-B3E7-E621F13303AC}" srcId="{22F0F254-84D8-478D-A96F-06BE25433F87}" destId="{21451E0E-737B-4594-8ABC-E8253853F136}" srcOrd="6" destOrd="0" parTransId="{F0D42CAD-B677-455F-89DD-0910F566A318}" sibTransId="{0C994CBB-C932-4132-9208-4B0269E02CFF}"/>
    <dgm:cxn modelId="{E5C7DABE-FDCF-4A78-976D-C2545E1F8887}" type="presOf" srcId="{807D806A-C148-4FE9-9AAB-0F9880D4E73C}" destId="{637AE417-9B94-440D-8809-08FD93BE65B1}" srcOrd="0" destOrd="0" presId="urn:microsoft.com/office/officeart/2005/8/layout/radial5"/>
    <dgm:cxn modelId="{DDB32A63-3E25-49C8-B771-9035EB72D0BD}" srcId="{22F0F254-84D8-478D-A96F-06BE25433F87}" destId="{523974A6-E856-4CEE-9395-548C9BE48723}" srcOrd="8" destOrd="0" parTransId="{9411CD25-F45C-4A64-8BD4-FA8A87D90D66}" sibTransId="{0741F4B6-39B9-4C94-B2CA-5D7321C5BF57}"/>
    <dgm:cxn modelId="{72FC29CC-CA75-4A0B-BC68-4B63C7F7506A}" type="presOf" srcId="{E36B551C-54D0-4E1B-893F-E90C9231DB9B}" destId="{2E642099-70AE-43C9-A0AE-AC75FDBEE6A7}" srcOrd="0" destOrd="0" presId="urn:microsoft.com/office/officeart/2005/8/layout/radial5"/>
    <dgm:cxn modelId="{11ADB9B2-9969-4BD6-BA86-98365A51E035}" type="presOf" srcId="{52428F5B-69A1-4938-AF53-3E705BA1D890}" destId="{6954D64F-1B1C-42C8-8738-EFE38D29FCAC}" srcOrd="0" destOrd="0" presId="urn:microsoft.com/office/officeart/2005/8/layout/radial5"/>
    <dgm:cxn modelId="{736F9544-2F8D-4B73-B4EC-0315BC7AFF07}" type="presOf" srcId="{DBFCACA4-6259-4251-94F8-E52B44FABD25}" destId="{1F44307F-7E0F-4DC6-8725-895870C3E511}" srcOrd="0" destOrd="0" presId="urn:microsoft.com/office/officeart/2005/8/layout/radial5"/>
    <dgm:cxn modelId="{B31BE694-F731-4832-AC07-8BC8C0B26A0F}" type="presOf" srcId="{02ACE84E-723B-4A11-B654-21DAC41AAEF6}" destId="{C7B9CFD2-A995-45B9-B9C0-BF161062E597}" srcOrd="0" destOrd="0" presId="urn:microsoft.com/office/officeart/2005/8/layout/radial5"/>
    <dgm:cxn modelId="{9A39A617-BDB9-4740-B388-F174E3BA5640}" srcId="{22F0F254-84D8-478D-A96F-06BE25433F87}" destId="{1EC7CA1C-F831-4130-9ED7-AA7C975AAEA0}" srcOrd="3" destOrd="0" parTransId="{E36B551C-54D0-4E1B-893F-E90C9231DB9B}" sibTransId="{62BF4971-87F8-4335-9008-5C1CECF05089}"/>
    <dgm:cxn modelId="{BEDD52B4-EB6C-496C-9914-C809481DD51F}" type="presOf" srcId="{47D7333C-ECAA-4B31-9A77-E996D6909483}" destId="{6970863D-2849-488F-8FBE-B4837F66FA58}" srcOrd="1" destOrd="0" presId="urn:microsoft.com/office/officeart/2005/8/layout/radial5"/>
    <dgm:cxn modelId="{ACC68B66-5C55-49DC-9871-2B41CFE5C77B}" srcId="{22F0F254-84D8-478D-A96F-06BE25433F87}" destId="{5F6653A9-4749-4C30-B377-16124BE539D6}" srcOrd="1" destOrd="0" parTransId="{4F640A3E-81B1-4498-B25A-CD867B174314}" sibTransId="{70E63399-029C-43A3-9F2A-D4FFA8C744C7}"/>
    <dgm:cxn modelId="{E40E97B0-EA33-4B5A-B976-9E2DADEB924D}" type="presOf" srcId="{47D7333C-ECAA-4B31-9A77-E996D6909483}" destId="{B79DB7D0-33D1-40F3-BF55-B87809238778}" srcOrd="0" destOrd="0" presId="urn:microsoft.com/office/officeart/2005/8/layout/radial5"/>
    <dgm:cxn modelId="{FE412858-4FD0-4D9C-9A5F-C09567FA04EA}" type="presOf" srcId="{C358730D-CFBC-4C0E-8F26-CBB1377322B2}" destId="{29802DA1-FD6E-4899-9024-B5672FD09ECB}" srcOrd="0" destOrd="0" presId="urn:microsoft.com/office/officeart/2005/8/layout/radial5"/>
    <dgm:cxn modelId="{AE16DA53-55F0-4801-AB12-5BE7084240DE}" srcId="{22F0F254-84D8-478D-A96F-06BE25433F87}" destId="{DBFCACA4-6259-4251-94F8-E52B44FABD25}" srcOrd="5" destOrd="0" parTransId="{52428F5B-69A1-4938-AF53-3E705BA1D890}" sibTransId="{3BC2F35E-D926-4026-9337-5C18C51A3B4A}"/>
    <dgm:cxn modelId="{B4A20990-8E32-4A3A-9EB3-F51C61227E6F}" type="presOf" srcId="{735F6DFA-0CC6-47ED-B4D0-50F1F535CC74}" destId="{4828DF41-C2AC-424E-B44F-82484C9FF137}" srcOrd="0" destOrd="0" presId="urn:microsoft.com/office/officeart/2005/8/layout/radial5"/>
    <dgm:cxn modelId="{2756132B-0DFF-4013-8350-08742B949441}" type="presOf" srcId="{1EC7CA1C-F831-4130-9ED7-AA7C975AAEA0}" destId="{7FC45990-4F86-4681-B135-71300E7A7824}" srcOrd="0" destOrd="0" presId="urn:microsoft.com/office/officeart/2005/8/layout/radial5"/>
    <dgm:cxn modelId="{17A6C159-09EA-4B8A-8FA3-83C4EF33CE5F}" type="presOf" srcId="{66DE235D-C2FF-47B5-8F93-AA3C1904F56D}" destId="{559BA04D-6533-4312-BF10-D968EFB7BFE6}" srcOrd="0" destOrd="0" presId="urn:microsoft.com/office/officeart/2005/8/layout/radial5"/>
    <dgm:cxn modelId="{623DA141-9521-4148-95A0-BC06B0A32D4D}" type="presOf" srcId="{E36B551C-54D0-4E1B-893F-E90C9231DB9B}" destId="{C42186AD-AF45-4B48-B8D2-A4565D8FF16E}" srcOrd="1" destOrd="0" presId="urn:microsoft.com/office/officeart/2005/8/layout/radial5"/>
    <dgm:cxn modelId="{EDF456D1-D2FD-4930-8050-E2DF35CF1AC1}" type="presOf" srcId="{4F640A3E-81B1-4498-B25A-CD867B174314}" destId="{E39CB5A0-1D09-4CB0-8E32-FA6E505948CD}" srcOrd="0" destOrd="0" presId="urn:microsoft.com/office/officeart/2005/8/layout/radial5"/>
    <dgm:cxn modelId="{90617C4F-FDE2-430B-B3BE-299A9D9D2B78}" type="presOf" srcId="{F50F41AB-C5D0-418C-8596-681B048583A6}" destId="{359E41B8-85AB-43E4-9C6A-BEEB17C2ECDF}" srcOrd="0" destOrd="0" presId="urn:microsoft.com/office/officeart/2005/8/layout/radial5"/>
    <dgm:cxn modelId="{EF3CF8D6-A3BA-421E-9672-231CBC7C62D2}" type="presOf" srcId="{9411CD25-F45C-4A64-8BD4-FA8A87D90D66}" destId="{5AF3FF1C-3682-40A4-BC91-DE9B095A7EB6}" srcOrd="1" destOrd="0" presId="urn:microsoft.com/office/officeart/2005/8/layout/radial5"/>
    <dgm:cxn modelId="{41FC8B6F-D752-4869-93FA-3054E2F03256}" srcId="{22F0F254-84D8-478D-A96F-06BE25433F87}" destId="{86BA482B-1D09-4EDB-90ED-752A1300A48F}" srcOrd="2" destOrd="0" parTransId="{807D806A-C148-4FE9-9AAB-0F9880D4E73C}" sibTransId="{E86E6A15-DE95-4881-92A0-CE6E6EFBA702}"/>
    <dgm:cxn modelId="{074ECB93-9ACF-4980-8A37-453DE37D0D0D}" type="presOf" srcId="{001BF3B6-C2F2-49EF-96CA-D4EF98CBC007}" destId="{800EE206-11E9-4910-9B07-C4C3B4057E13}" srcOrd="0" destOrd="0" presId="urn:microsoft.com/office/officeart/2005/8/layout/radial5"/>
    <dgm:cxn modelId="{3A266C79-8668-43CB-9803-F3B779E682FC}" type="presOf" srcId="{C358730D-CFBC-4C0E-8F26-CBB1377322B2}" destId="{5A6B19ED-F333-431F-B273-AAECC7C16595}" srcOrd="1" destOrd="0" presId="urn:microsoft.com/office/officeart/2005/8/layout/radial5"/>
    <dgm:cxn modelId="{D6801314-BEE2-429C-917E-2F50E80D8F3B}" type="presOf" srcId="{F0D42CAD-B677-455F-89DD-0910F566A318}" destId="{C211CB94-5E59-4CF4-916E-DFCC37A58775}" srcOrd="0" destOrd="0" presId="urn:microsoft.com/office/officeart/2005/8/layout/radial5"/>
    <dgm:cxn modelId="{D172EBF2-5980-4A1A-BDC7-728823397240}" srcId="{F50F41AB-C5D0-418C-8596-681B048583A6}" destId="{22F0F254-84D8-478D-A96F-06BE25433F87}" srcOrd="0" destOrd="0" parTransId="{67F27BDE-6E3D-437A-BE35-EB883F924B89}" sibTransId="{678BD4DB-98AB-4A8E-A973-DE00CC865E94}"/>
    <dgm:cxn modelId="{78506502-BFC7-4724-9D32-E418E2C97F59}" srcId="{22F0F254-84D8-478D-A96F-06BE25433F87}" destId="{02ACE84E-723B-4A11-B654-21DAC41AAEF6}" srcOrd="4" destOrd="0" parTransId="{735F6DFA-0CC6-47ED-B4D0-50F1F535CC74}" sibTransId="{37109E34-2C5B-48FD-B8EC-101A8CA91846}"/>
    <dgm:cxn modelId="{7EDC0660-A862-4BF0-A6F6-BB60BC40B09B}" type="presOf" srcId="{735F6DFA-0CC6-47ED-B4D0-50F1F535CC74}" destId="{8CD6F08C-3664-4892-80CF-A62C031F84F0}" srcOrd="1" destOrd="0" presId="urn:microsoft.com/office/officeart/2005/8/layout/radial5"/>
    <dgm:cxn modelId="{08AE4081-757E-41A1-8C85-2E5863A3E118}" type="presParOf" srcId="{359E41B8-85AB-43E4-9C6A-BEEB17C2ECDF}" destId="{94A764CB-C963-4026-86E6-2818808EA07C}" srcOrd="0" destOrd="0" presId="urn:microsoft.com/office/officeart/2005/8/layout/radial5"/>
    <dgm:cxn modelId="{9677BC23-E757-4419-958C-8EF0E758387F}" type="presParOf" srcId="{359E41B8-85AB-43E4-9C6A-BEEB17C2ECDF}" destId="{29802DA1-FD6E-4899-9024-B5672FD09ECB}" srcOrd="1" destOrd="0" presId="urn:microsoft.com/office/officeart/2005/8/layout/radial5"/>
    <dgm:cxn modelId="{6B86690A-1AFA-4C27-9070-3908F9C39C05}" type="presParOf" srcId="{29802DA1-FD6E-4899-9024-B5672FD09ECB}" destId="{5A6B19ED-F333-431F-B273-AAECC7C16595}" srcOrd="0" destOrd="0" presId="urn:microsoft.com/office/officeart/2005/8/layout/radial5"/>
    <dgm:cxn modelId="{67D3BB5E-74D9-4893-BD7C-511718EA6F17}" type="presParOf" srcId="{359E41B8-85AB-43E4-9C6A-BEEB17C2ECDF}" destId="{559BA04D-6533-4312-BF10-D968EFB7BFE6}" srcOrd="2" destOrd="0" presId="urn:microsoft.com/office/officeart/2005/8/layout/radial5"/>
    <dgm:cxn modelId="{CB8F7EE3-D6D0-41B2-B659-8EF9C5210666}" type="presParOf" srcId="{359E41B8-85AB-43E4-9C6A-BEEB17C2ECDF}" destId="{E39CB5A0-1D09-4CB0-8E32-FA6E505948CD}" srcOrd="3" destOrd="0" presId="urn:microsoft.com/office/officeart/2005/8/layout/radial5"/>
    <dgm:cxn modelId="{677F6776-7BD9-49C6-B7C5-9CEC8C830FE8}" type="presParOf" srcId="{E39CB5A0-1D09-4CB0-8E32-FA6E505948CD}" destId="{7EF89D5E-E03F-4718-B4D3-B77CCCEFFEB0}" srcOrd="0" destOrd="0" presId="urn:microsoft.com/office/officeart/2005/8/layout/radial5"/>
    <dgm:cxn modelId="{851B5B3B-7FEF-4F6E-AB5C-5C57D73FC0BD}" type="presParOf" srcId="{359E41B8-85AB-43E4-9C6A-BEEB17C2ECDF}" destId="{925060DF-4028-4F1E-B6A4-1C691A484E9A}" srcOrd="4" destOrd="0" presId="urn:microsoft.com/office/officeart/2005/8/layout/radial5"/>
    <dgm:cxn modelId="{85CD0D4D-C73C-451C-A047-DCA1269693E8}" type="presParOf" srcId="{359E41B8-85AB-43E4-9C6A-BEEB17C2ECDF}" destId="{637AE417-9B94-440D-8809-08FD93BE65B1}" srcOrd="5" destOrd="0" presId="urn:microsoft.com/office/officeart/2005/8/layout/radial5"/>
    <dgm:cxn modelId="{664217C9-A168-4E66-B210-FD2A7F7BCA45}" type="presParOf" srcId="{637AE417-9B94-440D-8809-08FD93BE65B1}" destId="{0C467EF6-5223-4AAE-87CD-1602763375E3}" srcOrd="0" destOrd="0" presId="urn:microsoft.com/office/officeart/2005/8/layout/radial5"/>
    <dgm:cxn modelId="{2E1E7539-5118-45DD-82D1-7FB28414A453}" type="presParOf" srcId="{359E41B8-85AB-43E4-9C6A-BEEB17C2ECDF}" destId="{A81BFD4C-418F-45AF-A541-71BF94537022}" srcOrd="6" destOrd="0" presId="urn:microsoft.com/office/officeart/2005/8/layout/radial5"/>
    <dgm:cxn modelId="{34CE3F51-5673-45B4-A39D-38DA6DC46833}" type="presParOf" srcId="{359E41B8-85AB-43E4-9C6A-BEEB17C2ECDF}" destId="{2E642099-70AE-43C9-A0AE-AC75FDBEE6A7}" srcOrd="7" destOrd="0" presId="urn:microsoft.com/office/officeart/2005/8/layout/radial5"/>
    <dgm:cxn modelId="{31C01A2D-079A-40A5-AB1F-A66A61188F71}" type="presParOf" srcId="{2E642099-70AE-43C9-A0AE-AC75FDBEE6A7}" destId="{C42186AD-AF45-4B48-B8D2-A4565D8FF16E}" srcOrd="0" destOrd="0" presId="urn:microsoft.com/office/officeart/2005/8/layout/radial5"/>
    <dgm:cxn modelId="{C19F8F2C-C355-49FD-814A-7033A555E490}" type="presParOf" srcId="{359E41B8-85AB-43E4-9C6A-BEEB17C2ECDF}" destId="{7FC45990-4F86-4681-B135-71300E7A7824}" srcOrd="8" destOrd="0" presId="urn:microsoft.com/office/officeart/2005/8/layout/radial5"/>
    <dgm:cxn modelId="{23F7163A-E102-4D9F-8ED9-BC1C6D489294}" type="presParOf" srcId="{359E41B8-85AB-43E4-9C6A-BEEB17C2ECDF}" destId="{4828DF41-C2AC-424E-B44F-82484C9FF137}" srcOrd="9" destOrd="0" presId="urn:microsoft.com/office/officeart/2005/8/layout/radial5"/>
    <dgm:cxn modelId="{ED10F62A-FB6C-47F3-894F-66FE156B0725}" type="presParOf" srcId="{4828DF41-C2AC-424E-B44F-82484C9FF137}" destId="{8CD6F08C-3664-4892-80CF-A62C031F84F0}" srcOrd="0" destOrd="0" presId="urn:microsoft.com/office/officeart/2005/8/layout/radial5"/>
    <dgm:cxn modelId="{CFF41DB1-1589-40DE-A711-3F0A8FA51719}" type="presParOf" srcId="{359E41B8-85AB-43E4-9C6A-BEEB17C2ECDF}" destId="{C7B9CFD2-A995-45B9-B9C0-BF161062E597}" srcOrd="10" destOrd="0" presId="urn:microsoft.com/office/officeart/2005/8/layout/radial5"/>
    <dgm:cxn modelId="{6F29FD3C-4976-41EC-BC2F-A3F748594361}" type="presParOf" srcId="{359E41B8-85AB-43E4-9C6A-BEEB17C2ECDF}" destId="{6954D64F-1B1C-42C8-8738-EFE38D29FCAC}" srcOrd="11" destOrd="0" presId="urn:microsoft.com/office/officeart/2005/8/layout/radial5"/>
    <dgm:cxn modelId="{B9975379-35F9-4007-B641-2EC5FD143DD0}" type="presParOf" srcId="{6954D64F-1B1C-42C8-8738-EFE38D29FCAC}" destId="{01E745D3-3F2C-4583-8F1A-F492DC96CCEC}" srcOrd="0" destOrd="0" presId="urn:microsoft.com/office/officeart/2005/8/layout/radial5"/>
    <dgm:cxn modelId="{F0764788-87AB-44AD-A9CF-8A3428AE7D74}" type="presParOf" srcId="{359E41B8-85AB-43E4-9C6A-BEEB17C2ECDF}" destId="{1F44307F-7E0F-4DC6-8725-895870C3E511}" srcOrd="12" destOrd="0" presId="urn:microsoft.com/office/officeart/2005/8/layout/radial5"/>
    <dgm:cxn modelId="{DD57A23E-E5A5-49E3-965B-986718659109}" type="presParOf" srcId="{359E41B8-85AB-43E4-9C6A-BEEB17C2ECDF}" destId="{C211CB94-5E59-4CF4-916E-DFCC37A58775}" srcOrd="13" destOrd="0" presId="urn:microsoft.com/office/officeart/2005/8/layout/radial5"/>
    <dgm:cxn modelId="{5895F577-DCD1-4B52-B3E3-916CCBBE851F}" type="presParOf" srcId="{C211CB94-5E59-4CF4-916E-DFCC37A58775}" destId="{2E75A0EC-63B3-4E78-8294-8FAADF84A428}" srcOrd="0" destOrd="0" presId="urn:microsoft.com/office/officeart/2005/8/layout/radial5"/>
    <dgm:cxn modelId="{364EB266-6849-4B7F-B754-2D9637108820}" type="presParOf" srcId="{359E41B8-85AB-43E4-9C6A-BEEB17C2ECDF}" destId="{79ACEFD8-F776-4F21-8D0D-76AACBC92ADA}" srcOrd="14" destOrd="0" presId="urn:microsoft.com/office/officeart/2005/8/layout/radial5"/>
    <dgm:cxn modelId="{E9F980BC-AC28-41B7-9E11-E0A28F560C09}" type="presParOf" srcId="{359E41B8-85AB-43E4-9C6A-BEEB17C2ECDF}" destId="{B79DB7D0-33D1-40F3-BF55-B87809238778}" srcOrd="15" destOrd="0" presId="urn:microsoft.com/office/officeart/2005/8/layout/radial5"/>
    <dgm:cxn modelId="{0BFC5025-F10B-494B-BA81-5D8292CB3FAF}" type="presParOf" srcId="{B79DB7D0-33D1-40F3-BF55-B87809238778}" destId="{6970863D-2849-488F-8FBE-B4837F66FA58}" srcOrd="0" destOrd="0" presId="urn:microsoft.com/office/officeart/2005/8/layout/radial5"/>
    <dgm:cxn modelId="{AE2ECBF0-D51D-4060-A806-F6698928F9FE}" type="presParOf" srcId="{359E41B8-85AB-43E4-9C6A-BEEB17C2ECDF}" destId="{800EE206-11E9-4910-9B07-C4C3B4057E13}" srcOrd="16" destOrd="0" presId="urn:microsoft.com/office/officeart/2005/8/layout/radial5"/>
    <dgm:cxn modelId="{06D4A82F-3466-47F2-B751-0C1E31EAC382}" type="presParOf" srcId="{359E41B8-85AB-43E4-9C6A-BEEB17C2ECDF}" destId="{17579765-1C9A-43AA-8EDA-520D85392FD9}" srcOrd="17" destOrd="0" presId="urn:microsoft.com/office/officeart/2005/8/layout/radial5"/>
    <dgm:cxn modelId="{132EFAC8-F5EB-4BB1-9AF0-5C7138DF0781}" type="presParOf" srcId="{17579765-1C9A-43AA-8EDA-520D85392FD9}" destId="{5AF3FF1C-3682-40A4-BC91-DE9B095A7EB6}" srcOrd="0" destOrd="0" presId="urn:microsoft.com/office/officeart/2005/8/layout/radial5"/>
    <dgm:cxn modelId="{083E12CD-B3EE-4D60-B467-DCEA73360F0F}" type="presParOf" srcId="{359E41B8-85AB-43E4-9C6A-BEEB17C2ECDF}" destId="{361EFF89-E376-4556-9E06-6A30457A3EE6}" srcOrd="1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B8679C-7440-434C-B93A-66CF71D5DEFB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BB1ACF92-185E-40E5-8DB4-B53E76119A5B}">
      <dgm:prSet phldrT="[Texto]" custT="1"/>
      <dgm:spPr/>
      <dgm:t>
        <a:bodyPr/>
        <a:lstStyle/>
        <a:p>
          <a:r>
            <a:rPr lang="pt-BR" sz="1600" dirty="0" smtClean="0"/>
            <a:t>Etapa 1</a:t>
          </a:r>
          <a:endParaRPr lang="pt-BR" sz="1600" dirty="0"/>
        </a:p>
      </dgm:t>
    </dgm:pt>
    <dgm:pt modelId="{138CEBB9-8433-495B-BD7C-ECEE2FBEFDAE}" type="parTrans" cxnId="{6A931EF8-CEF7-4944-BC0D-363535F9705E}">
      <dgm:prSet/>
      <dgm:spPr/>
      <dgm:t>
        <a:bodyPr/>
        <a:lstStyle/>
        <a:p>
          <a:endParaRPr lang="pt-BR"/>
        </a:p>
      </dgm:t>
    </dgm:pt>
    <dgm:pt modelId="{92EA8A7B-3525-41D0-AD4D-B376CEA9FE61}" type="sibTrans" cxnId="{6A931EF8-CEF7-4944-BC0D-363535F9705E}">
      <dgm:prSet/>
      <dgm:spPr/>
      <dgm:t>
        <a:bodyPr/>
        <a:lstStyle/>
        <a:p>
          <a:endParaRPr lang="pt-BR"/>
        </a:p>
      </dgm:t>
    </dgm:pt>
    <dgm:pt modelId="{889DE448-1BD8-49A5-94F2-8999F5DD89AC}">
      <dgm:prSet phldrT="[Texto]" custT="1"/>
      <dgm:spPr/>
      <dgm:t>
        <a:bodyPr/>
        <a:lstStyle/>
        <a:p>
          <a:r>
            <a:rPr lang="pt-BR" sz="1600" dirty="0" smtClean="0">
              <a:latin typeface="+mj-lt"/>
            </a:rPr>
            <a:t>Diagnóstico Situacional nas Regiões Ampliadas de Saúde;</a:t>
          </a:r>
          <a:endParaRPr lang="pt-BR" sz="1600" dirty="0"/>
        </a:p>
      </dgm:t>
    </dgm:pt>
    <dgm:pt modelId="{77F033D0-6F93-4E83-90A0-A5DA44605F31}" type="parTrans" cxnId="{C22A1201-57F2-4517-B424-158D6C0AD8A8}">
      <dgm:prSet/>
      <dgm:spPr/>
      <dgm:t>
        <a:bodyPr/>
        <a:lstStyle/>
        <a:p>
          <a:endParaRPr lang="pt-BR"/>
        </a:p>
      </dgm:t>
    </dgm:pt>
    <dgm:pt modelId="{3E607428-7E11-4396-B7C5-B21103628633}" type="sibTrans" cxnId="{C22A1201-57F2-4517-B424-158D6C0AD8A8}">
      <dgm:prSet/>
      <dgm:spPr/>
      <dgm:t>
        <a:bodyPr/>
        <a:lstStyle/>
        <a:p>
          <a:endParaRPr lang="pt-BR"/>
        </a:p>
      </dgm:t>
    </dgm:pt>
    <dgm:pt modelId="{14026E6A-3AE8-4BC7-832F-0B172A371DF1}">
      <dgm:prSet phldrT="[Texto]" custT="1"/>
      <dgm:spPr/>
      <dgm:t>
        <a:bodyPr/>
        <a:lstStyle/>
        <a:p>
          <a:r>
            <a:rPr lang="pt-BR" sz="1600" dirty="0" smtClean="0"/>
            <a:t>Etapa 2</a:t>
          </a:r>
          <a:endParaRPr lang="pt-BR" sz="1600" dirty="0"/>
        </a:p>
      </dgm:t>
    </dgm:pt>
    <dgm:pt modelId="{A79286FF-1CA8-4862-93D7-E9777F846F23}" type="parTrans" cxnId="{228B062C-EE48-417F-B6A7-085F3ECD1F2C}">
      <dgm:prSet/>
      <dgm:spPr/>
      <dgm:t>
        <a:bodyPr/>
        <a:lstStyle/>
        <a:p>
          <a:endParaRPr lang="pt-BR"/>
        </a:p>
      </dgm:t>
    </dgm:pt>
    <dgm:pt modelId="{E7B0B475-474D-4F27-B924-18B5C0A75F1C}" type="sibTrans" cxnId="{228B062C-EE48-417F-B6A7-085F3ECD1F2C}">
      <dgm:prSet/>
      <dgm:spPr/>
      <dgm:t>
        <a:bodyPr/>
        <a:lstStyle/>
        <a:p>
          <a:endParaRPr lang="pt-BR"/>
        </a:p>
      </dgm:t>
    </dgm:pt>
    <dgm:pt modelId="{502395E1-804E-4A1C-BF2F-E35692E3E200}">
      <dgm:prSet phldrT="[Texto]" custT="1"/>
      <dgm:spPr/>
      <dgm:t>
        <a:bodyPr/>
        <a:lstStyle/>
        <a:p>
          <a:r>
            <a:rPr lang="pt-BR" sz="1600" dirty="0" smtClean="0">
              <a:latin typeface="+mj-lt"/>
            </a:rPr>
            <a:t>Aplicação do modelo da Tipologia  e Denominação dos Hospitais;</a:t>
          </a:r>
          <a:endParaRPr lang="pt-BR" sz="1600" dirty="0"/>
        </a:p>
      </dgm:t>
    </dgm:pt>
    <dgm:pt modelId="{F44C7AFF-CA35-4EAB-9993-4F388FC0518A}" type="parTrans" cxnId="{8566861C-E00E-4368-8E71-09E20C826B30}">
      <dgm:prSet/>
      <dgm:spPr/>
      <dgm:t>
        <a:bodyPr/>
        <a:lstStyle/>
        <a:p>
          <a:endParaRPr lang="pt-BR"/>
        </a:p>
      </dgm:t>
    </dgm:pt>
    <dgm:pt modelId="{2A0CE43E-B1A1-4B8D-A597-89609AC20F1E}" type="sibTrans" cxnId="{8566861C-E00E-4368-8E71-09E20C826B30}">
      <dgm:prSet/>
      <dgm:spPr/>
      <dgm:t>
        <a:bodyPr/>
        <a:lstStyle/>
        <a:p>
          <a:endParaRPr lang="pt-BR"/>
        </a:p>
      </dgm:t>
    </dgm:pt>
    <dgm:pt modelId="{A01FF420-8558-4432-A41C-B6209E968F8F}">
      <dgm:prSet phldrT="[Texto]" custT="1"/>
      <dgm:spPr>
        <a:solidFill>
          <a:srgbClr val="92D050"/>
        </a:solidFill>
      </dgm:spPr>
      <dgm:t>
        <a:bodyPr/>
        <a:lstStyle/>
        <a:p>
          <a:r>
            <a:rPr lang="pt-BR" sz="1600" dirty="0" smtClean="0"/>
            <a:t>Etapa 3</a:t>
          </a:r>
          <a:endParaRPr lang="pt-BR" sz="1600" dirty="0"/>
        </a:p>
      </dgm:t>
    </dgm:pt>
    <dgm:pt modelId="{DE18AFB8-F939-459F-A00C-82A752592C78}" type="parTrans" cxnId="{6B8BE54C-5EFC-4674-A386-B84A2697D0F0}">
      <dgm:prSet/>
      <dgm:spPr/>
      <dgm:t>
        <a:bodyPr/>
        <a:lstStyle/>
        <a:p>
          <a:endParaRPr lang="pt-BR"/>
        </a:p>
      </dgm:t>
    </dgm:pt>
    <dgm:pt modelId="{599D14BD-8D3B-4B38-B457-222E34D4A564}" type="sibTrans" cxnId="{6B8BE54C-5EFC-4674-A386-B84A2697D0F0}">
      <dgm:prSet/>
      <dgm:spPr/>
      <dgm:t>
        <a:bodyPr/>
        <a:lstStyle/>
        <a:p>
          <a:endParaRPr lang="pt-BR"/>
        </a:p>
      </dgm:t>
    </dgm:pt>
    <dgm:pt modelId="{96A3FB8D-670F-4AAB-930D-D8B713E3F6A9}">
      <dgm:prSet phldrT="[Texto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pt-BR" sz="1600" dirty="0" smtClean="0"/>
            <a:t>Encontro para discussão do Diagnóstico Hospitalar: Tipologia Hospitalar e outras informações.</a:t>
          </a:r>
          <a:endParaRPr lang="pt-BR" sz="1600" dirty="0"/>
        </a:p>
      </dgm:t>
    </dgm:pt>
    <dgm:pt modelId="{045EB6C5-9F43-4420-8EE3-E2B9944F24EC}" type="parTrans" cxnId="{EDC36C90-1B54-4979-9BE2-FCC7E8AE6A51}">
      <dgm:prSet/>
      <dgm:spPr/>
      <dgm:t>
        <a:bodyPr/>
        <a:lstStyle/>
        <a:p>
          <a:endParaRPr lang="pt-BR"/>
        </a:p>
      </dgm:t>
    </dgm:pt>
    <dgm:pt modelId="{BED739B0-BCA7-4A36-ADE1-846884589974}" type="sibTrans" cxnId="{EDC36C90-1B54-4979-9BE2-FCC7E8AE6A51}">
      <dgm:prSet/>
      <dgm:spPr/>
      <dgm:t>
        <a:bodyPr/>
        <a:lstStyle/>
        <a:p>
          <a:endParaRPr lang="pt-BR"/>
        </a:p>
      </dgm:t>
    </dgm:pt>
    <dgm:pt modelId="{76D12AF0-8875-4DE1-8BE4-E6ACC2E23C42}">
      <dgm:prSet phldrT="[Texto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r>
            <a:rPr lang="pt-BR" sz="1600" dirty="0" smtClean="0"/>
            <a:t>Etapa 4</a:t>
          </a:r>
        </a:p>
      </dgm:t>
    </dgm:pt>
    <dgm:pt modelId="{3FC8597E-6789-405E-B852-06A15DEEB95F}" type="parTrans" cxnId="{D69A1510-C136-4806-A0DA-C75698F44363}">
      <dgm:prSet/>
      <dgm:spPr/>
      <dgm:t>
        <a:bodyPr/>
        <a:lstStyle/>
        <a:p>
          <a:endParaRPr lang="pt-BR"/>
        </a:p>
      </dgm:t>
    </dgm:pt>
    <dgm:pt modelId="{7410EB7E-EEBD-419B-A14E-407CBD14EAC5}" type="sibTrans" cxnId="{D69A1510-C136-4806-A0DA-C75698F44363}">
      <dgm:prSet/>
      <dgm:spPr/>
      <dgm:t>
        <a:bodyPr/>
        <a:lstStyle/>
        <a:p>
          <a:endParaRPr lang="pt-BR"/>
        </a:p>
      </dgm:t>
    </dgm:pt>
    <dgm:pt modelId="{EA2A2351-1018-4FA9-99C6-5E7450F1A583}">
      <dgm:prSet phldrT="[Texto]" custT="1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pt-BR" sz="1600" dirty="0" smtClean="0">
              <a:latin typeface="+mj-lt"/>
            </a:rPr>
            <a:t>Elaboração da Política Hospitalar </a:t>
          </a:r>
          <a:endParaRPr lang="pt-BR" sz="1600" dirty="0" smtClean="0"/>
        </a:p>
      </dgm:t>
    </dgm:pt>
    <dgm:pt modelId="{D6616B02-DF86-4E78-9E39-CF7E4B179B30}" type="parTrans" cxnId="{49FF0199-FCB3-4F7D-82AF-146228F29839}">
      <dgm:prSet/>
      <dgm:spPr/>
      <dgm:t>
        <a:bodyPr/>
        <a:lstStyle/>
        <a:p>
          <a:endParaRPr lang="pt-BR"/>
        </a:p>
      </dgm:t>
    </dgm:pt>
    <dgm:pt modelId="{1ECA90D4-3855-4A7D-8BD9-A833AABD47FE}" type="sibTrans" cxnId="{49FF0199-FCB3-4F7D-82AF-146228F29839}">
      <dgm:prSet/>
      <dgm:spPr/>
      <dgm:t>
        <a:bodyPr/>
        <a:lstStyle/>
        <a:p>
          <a:endParaRPr lang="pt-BR"/>
        </a:p>
      </dgm:t>
    </dgm:pt>
    <dgm:pt modelId="{758B6C33-A8B2-4967-BFC7-0E954D8C4792}">
      <dgm:prSet phldrT="[Texto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r>
            <a:rPr lang="pt-BR" sz="1600" dirty="0" smtClean="0"/>
            <a:t>Etapa 5</a:t>
          </a:r>
        </a:p>
      </dgm:t>
    </dgm:pt>
    <dgm:pt modelId="{00C6478A-C2DF-4057-A186-04957B35E528}" type="parTrans" cxnId="{4755CB2F-7230-457C-9A9F-101F1395239C}">
      <dgm:prSet/>
      <dgm:spPr/>
      <dgm:t>
        <a:bodyPr/>
        <a:lstStyle/>
        <a:p>
          <a:endParaRPr lang="pt-BR"/>
        </a:p>
      </dgm:t>
    </dgm:pt>
    <dgm:pt modelId="{E0FF7FC7-90EC-4381-861D-CBE074856B36}" type="sibTrans" cxnId="{4755CB2F-7230-457C-9A9F-101F1395239C}">
      <dgm:prSet/>
      <dgm:spPr/>
      <dgm:t>
        <a:bodyPr/>
        <a:lstStyle/>
        <a:p>
          <a:endParaRPr lang="pt-BR"/>
        </a:p>
      </dgm:t>
    </dgm:pt>
    <dgm:pt modelId="{AAD6BD0F-C24D-4749-8C44-767422EEAD0A}">
      <dgm:prSet phldrT="[Texto]" custT="1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pt-BR" sz="1600" dirty="0" smtClean="0">
              <a:latin typeface="+mj-lt"/>
            </a:rPr>
            <a:t>Pactuação na CIB</a:t>
          </a:r>
          <a:endParaRPr lang="pt-BR" sz="1600" dirty="0" smtClean="0"/>
        </a:p>
      </dgm:t>
    </dgm:pt>
    <dgm:pt modelId="{A893DFCC-4C08-4DCF-8424-0A07D2C06175}" type="parTrans" cxnId="{D6C10214-35E6-46E4-BE62-91A44AE285CB}">
      <dgm:prSet/>
      <dgm:spPr/>
      <dgm:t>
        <a:bodyPr/>
        <a:lstStyle/>
        <a:p>
          <a:endParaRPr lang="pt-BR"/>
        </a:p>
      </dgm:t>
    </dgm:pt>
    <dgm:pt modelId="{AC07349F-6111-4A6C-B236-7CD02F197D9E}" type="sibTrans" cxnId="{D6C10214-35E6-46E4-BE62-91A44AE285CB}">
      <dgm:prSet/>
      <dgm:spPr/>
      <dgm:t>
        <a:bodyPr/>
        <a:lstStyle/>
        <a:p>
          <a:endParaRPr lang="pt-BR"/>
        </a:p>
      </dgm:t>
    </dgm:pt>
    <dgm:pt modelId="{4CBE88C0-1B97-4AB9-8C5D-87C1F4818193}" type="pres">
      <dgm:prSet presAssocID="{0AB8679C-7440-434C-B93A-66CF71D5DEFB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F1E3D7F2-BCEF-462A-A0C9-917E72F32622}" type="pres">
      <dgm:prSet presAssocID="{BB1ACF92-185E-40E5-8DB4-B53E76119A5B}" presName="horFlow" presStyleCnt="0"/>
      <dgm:spPr/>
    </dgm:pt>
    <dgm:pt modelId="{0F55D4D0-2C97-4ABC-9426-DDF0417D8CB5}" type="pres">
      <dgm:prSet presAssocID="{BB1ACF92-185E-40E5-8DB4-B53E76119A5B}" presName="bigChev" presStyleLbl="node1" presStyleIdx="0" presStyleCnt="5" custLinFactNeighborX="3921" custLinFactNeighborY="-24296"/>
      <dgm:spPr/>
      <dgm:t>
        <a:bodyPr/>
        <a:lstStyle/>
        <a:p>
          <a:endParaRPr lang="pt-BR"/>
        </a:p>
      </dgm:t>
    </dgm:pt>
    <dgm:pt modelId="{B78354C3-8884-4E5B-ACC5-2DF306ACA800}" type="pres">
      <dgm:prSet presAssocID="{77F033D0-6F93-4E83-90A0-A5DA44605F31}" presName="parTrans" presStyleCnt="0"/>
      <dgm:spPr/>
    </dgm:pt>
    <dgm:pt modelId="{833C01F1-D445-43A2-B17B-81A6482B2B76}" type="pres">
      <dgm:prSet presAssocID="{889DE448-1BD8-49A5-94F2-8999F5DD89AC}" presName="node" presStyleLbl="alignAccFollowNode1" presStyleIdx="0" presStyleCnt="5" custScaleX="599628" custLinFactNeighborX="4219" custLinFactNeighborY="-3951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6A056D0-90CB-42B6-84BA-1F23958AFFF9}" type="pres">
      <dgm:prSet presAssocID="{BB1ACF92-185E-40E5-8DB4-B53E76119A5B}" presName="vSp" presStyleCnt="0"/>
      <dgm:spPr/>
    </dgm:pt>
    <dgm:pt modelId="{9636CB12-20D9-400E-B75A-126411A6D848}" type="pres">
      <dgm:prSet presAssocID="{14026E6A-3AE8-4BC7-832F-0B172A371DF1}" presName="horFlow" presStyleCnt="0"/>
      <dgm:spPr/>
    </dgm:pt>
    <dgm:pt modelId="{8AC7DFA5-1F1C-43B7-943E-DAB18D890436}" type="pres">
      <dgm:prSet presAssocID="{14026E6A-3AE8-4BC7-832F-0B172A371DF1}" presName="bigChev" presStyleLbl="node1" presStyleIdx="1" presStyleCnt="5"/>
      <dgm:spPr/>
      <dgm:t>
        <a:bodyPr/>
        <a:lstStyle/>
        <a:p>
          <a:endParaRPr lang="pt-BR"/>
        </a:p>
      </dgm:t>
    </dgm:pt>
    <dgm:pt modelId="{DC59FE7B-7529-4F79-9717-C16C9BF28687}" type="pres">
      <dgm:prSet presAssocID="{F44C7AFF-CA35-4EAB-9993-4F388FC0518A}" presName="parTrans" presStyleCnt="0"/>
      <dgm:spPr/>
    </dgm:pt>
    <dgm:pt modelId="{A5E00B63-5EAF-4AFA-A213-99249F87F895}" type="pres">
      <dgm:prSet presAssocID="{502395E1-804E-4A1C-BF2F-E35692E3E200}" presName="node" presStyleLbl="alignAccFollowNode1" presStyleIdx="1" presStyleCnt="5" custScaleX="56134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37AD077-4685-41DC-B34A-577A2467EA32}" type="pres">
      <dgm:prSet presAssocID="{14026E6A-3AE8-4BC7-832F-0B172A371DF1}" presName="vSp" presStyleCnt="0"/>
      <dgm:spPr/>
    </dgm:pt>
    <dgm:pt modelId="{9CC0122F-1260-4C5A-8BC6-0FE9C6ED6F01}" type="pres">
      <dgm:prSet presAssocID="{A01FF420-8558-4432-A41C-B6209E968F8F}" presName="horFlow" presStyleCnt="0"/>
      <dgm:spPr/>
    </dgm:pt>
    <dgm:pt modelId="{9605F4E6-DAAF-4680-B34F-871E56DC3FA6}" type="pres">
      <dgm:prSet presAssocID="{A01FF420-8558-4432-A41C-B6209E968F8F}" presName="bigChev" presStyleLbl="node1" presStyleIdx="2" presStyleCnt="5" custScaleX="158683" custScaleY="149611"/>
      <dgm:spPr/>
      <dgm:t>
        <a:bodyPr/>
        <a:lstStyle/>
        <a:p>
          <a:endParaRPr lang="pt-BR"/>
        </a:p>
      </dgm:t>
    </dgm:pt>
    <dgm:pt modelId="{25840DAC-7276-4FD0-AB54-595EADE2F3A1}" type="pres">
      <dgm:prSet presAssocID="{045EB6C5-9F43-4420-8EE3-E2B9944F24EC}" presName="parTrans" presStyleCnt="0"/>
      <dgm:spPr/>
    </dgm:pt>
    <dgm:pt modelId="{7511CCED-61EB-48AB-B67F-B6A06B8B054E}" type="pres">
      <dgm:prSet presAssocID="{96A3FB8D-670F-4AAB-930D-D8B713E3F6A9}" presName="node" presStyleLbl="alignAccFollowNode1" presStyleIdx="2" presStyleCnt="5" custScaleX="460364" custScaleY="180254" custLinFactNeighborX="-13963" custLinFactNeighborY="752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F37AB2E-2FAE-4510-BCD5-0A316A79F833}" type="pres">
      <dgm:prSet presAssocID="{A01FF420-8558-4432-A41C-B6209E968F8F}" presName="vSp" presStyleCnt="0"/>
      <dgm:spPr/>
    </dgm:pt>
    <dgm:pt modelId="{2D00C53C-D24D-4E58-B64D-A88FB8835E60}" type="pres">
      <dgm:prSet presAssocID="{76D12AF0-8875-4DE1-8BE4-E6ACC2E23C42}" presName="horFlow" presStyleCnt="0"/>
      <dgm:spPr/>
    </dgm:pt>
    <dgm:pt modelId="{2C6D3AF6-4F1D-4E35-8E65-6B90351EE354}" type="pres">
      <dgm:prSet presAssocID="{76D12AF0-8875-4DE1-8BE4-E6ACC2E23C42}" presName="bigChev" presStyleLbl="node1" presStyleIdx="3" presStyleCnt="5" custLinFactNeighborX="3921" custLinFactNeighborY="26373"/>
      <dgm:spPr/>
      <dgm:t>
        <a:bodyPr/>
        <a:lstStyle/>
        <a:p>
          <a:endParaRPr lang="pt-BR"/>
        </a:p>
      </dgm:t>
    </dgm:pt>
    <dgm:pt modelId="{8CA5F84F-5B53-4B71-8630-8D63BEAF7372}" type="pres">
      <dgm:prSet presAssocID="{D6616B02-DF86-4E78-9E39-CF7E4B179B30}" presName="parTrans" presStyleCnt="0"/>
      <dgm:spPr/>
    </dgm:pt>
    <dgm:pt modelId="{4955D888-09F7-45D1-A81C-820F0B66A1DE}" type="pres">
      <dgm:prSet presAssocID="{EA2A2351-1018-4FA9-99C6-5E7450F1A583}" presName="node" presStyleLbl="alignAccFollowNode1" presStyleIdx="3" presStyleCnt="5" custScaleX="444233" custScaleY="134251" custLinFactNeighborX="-35165" custLinFactNeighborY="3865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FB7456A-E1B1-482B-AE74-AC2203F8298E}" type="pres">
      <dgm:prSet presAssocID="{76D12AF0-8875-4DE1-8BE4-E6ACC2E23C42}" presName="vSp" presStyleCnt="0"/>
      <dgm:spPr/>
    </dgm:pt>
    <dgm:pt modelId="{1CADABB8-B840-43AA-B4C6-87DEEB302221}" type="pres">
      <dgm:prSet presAssocID="{758B6C33-A8B2-4967-BFC7-0E954D8C4792}" presName="horFlow" presStyleCnt="0"/>
      <dgm:spPr/>
    </dgm:pt>
    <dgm:pt modelId="{85F2B4A4-A433-4377-B27C-0F2FBFCA64FD}" type="pres">
      <dgm:prSet presAssocID="{758B6C33-A8B2-4967-BFC7-0E954D8C4792}" presName="bigChev" presStyleLbl="node1" presStyleIdx="4" presStyleCnt="5" custLinFactNeighborX="43305" custLinFactNeighborY="47457"/>
      <dgm:spPr/>
      <dgm:t>
        <a:bodyPr/>
        <a:lstStyle/>
        <a:p>
          <a:endParaRPr lang="pt-BR"/>
        </a:p>
      </dgm:t>
    </dgm:pt>
    <dgm:pt modelId="{D856DCE9-DDFA-48E7-AD26-E33B454BE6D3}" type="pres">
      <dgm:prSet presAssocID="{A893DFCC-4C08-4DCF-8424-0A07D2C06175}" presName="parTrans" presStyleCnt="0"/>
      <dgm:spPr/>
    </dgm:pt>
    <dgm:pt modelId="{2E2ABAB6-14E7-4BA6-92B6-31F21C86301C}" type="pres">
      <dgm:prSet presAssocID="{AAD6BD0F-C24D-4749-8C44-767422EEAD0A}" presName="node" presStyleLbl="alignAccFollowNode1" presStyleIdx="4" presStyleCnt="5" custScaleX="410042" custScaleY="93117" custLinFactNeighborX="43603" custLinFactNeighborY="5891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C22A1201-57F2-4517-B424-158D6C0AD8A8}" srcId="{BB1ACF92-185E-40E5-8DB4-B53E76119A5B}" destId="{889DE448-1BD8-49A5-94F2-8999F5DD89AC}" srcOrd="0" destOrd="0" parTransId="{77F033D0-6F93-4E83-90A0-A5DA44605F31}" sibTransId="{3E607428-7E11-4396-B7C5-B21103628633}"/>
    <dgm:cxn modelId="{6B8BE54C-5EFC-4674-A386-B84A2697D0F0}" srcId="{0AB8679C-7440-434C-B93A-66CF71D5DEFB}" destId="{A01FF420-8558-4432-A41C-B6209E968F8F}" srcOrd="2" destOrd="0" parTransId="{DE18AFB8-F939-459F-A00C-82A752592C78}" sibTransId="{599D14BD-8D3B-4B38-B457-222E34D4A564}"/>
    <dgm:cxn modelId="{8566861C-E00E-4368-8E71-09E20C826B30}" srcId="{14026E6A-3AE8-4BC7-832F-0B172A371DF1}" destId="{502395E1-804E-4A1C-BF2F-E35692E3E200}" srcOrd="0" destOrd="0" parTransId="{F44C7AFF-CA35-4EAB-9993-4F388FC0518A}" sibTransId="{2A0CE43E-B1A1-4B8D-A597-89609AC20F1E}"/>
    <dgm:cxn modelId="{AA98F584-6892-42B7-B0CB-395C8DCCE3CE}" type="presOf" srcId="{A01FF420-8558-4432-A41C-B6209E968F8F}" destId="{9605F4E6-DAAF-4680-B34F-871E56DC3FA6}" srcOrd="0" destOrd="0" presId="urn:microsoft.com/office/officeart/2005/8/layout/lProcess3"/>
    <dgm:cxn modelId="{C7DECF5F-AAF4-4D6B-A9D9-508645C7464B}" type="presOf" srcId="{AAD6BD0F-C24D-4749-8C44-767422EEAD0A}" destId="{2E2ABAB6-14E7-4BA6-92B6-31F21C86301C}" srcOrd="0" destOrd="0" presId="urn:microsoft.com/office/officeart/2005/8/layout/lProcess3"/>
    <dgm:cxn modelId="{4909812A-B6AC-481E-87B1-C9AC4DC9D843}" type="presOf" srcId="{EA2A2351-1018-4FA9-99C6-5E7450F1A583}" destId="{4955D888-09F7-45D1-A81C-820F0B66A1DE}" srcOrd="0" destOrd="0" presId="urn:microsoft.com/office/officeart/2005/8/layout/lProcess3"/>
    <dgm:cxn modelId="{D3FD789B-00B2-481D-8FE9-4BEECE13117A}" type="presOf" srcId="{889DE448-1BD8-49A5-94F2-8999F5DD89AC}" destId="{833C01F1-D445-43A2-B17B-81A6482B2B76}" srcOrd="0" destOrd="0" presId="urn:microsoft.com/office/officeart/2005/8/layout/lProcess3"/>
    <dgm:cxn modelId="{0A61463C-E777-427B-B887-38508C5819AB}" type="presOf" srcId="{758B6C33-A8B2-4967-BFC7-0E954D8C4792}" destId="{85F2B4A4-A433-4377-B27C-0F2FBFCA64FD}" srcOrd="0" destOrd="0" presId="urn:microsoft.com/office/officeart/2005/8/layout/lProcess3"/>
    <dgm:cxn modelId="{6A931EF8-CEF7-4944-BC0D-363535F9705E}" srcId="{0AB8679C-7440-434C-B93A-66CF71D5DEFB}" destId="{BB1ACF92-185E-40E5-8DB4-B53E76119A5B}" srcOrd="0" destOrd="0" parTransId="{138CEBB9-8433-495B-BD7C-ECEE2FBEFDAE}" sibTransId="{92EA8A7B-3525-41D0-AD4D-B376CEA9FE61}"/>
    <dgm:cxn modelId="{228B062C-EE48-417F-B6A7-085F3ECD1F2C}" srcId="{0AB8679C-7440-434C-B93A-66CF71D5DEFB}" destId="{14026E6A-3AE8-4BC7-832F-0B172A371DF1}" srcOrd="1" destOrd="0" parTransId="{A79286FF-1CA8-4862-93D7-E9777F846F23}" sibTransId="{E7B0B475-474D-4F27-B924-18B5C0A75F1C}"/>
    <dgm:cxn modelId="{4755CB2F-7230-457C-9A9F-101F1395239C}" srcId="{0AB8679C-7440-434C-B93A-66CF71D5DEFB}" destId="{758B6C33-A8B2-4967-BFC7-0E954D8C4792}" srcOrd="4" destOrd="0" parTransId="{00C6478A-C2DF-4057-A186-04957B35E528}" sibTransId="{E0FF7FC7-90EC-4381-861D-CBE074856B36}"/>
    <dgm:cxn modelId="{EDC36C90-1B54-4979-9BE2-FCC7E8AE6A51}" srcId="{A01FF420-8558-4432-A41C-B6209E968F8F}" destId="{96A3FB8D-670F-4AAB-930D-D8B713E3F6A9}" srcOrd="0" destOrd="0" parTransId="{045EB6C5-9F43-4420-8EE3-E2B9944F24EC}" sibTransId="{BED739B0-BCA7-4A36-ADE1-846884589974}"/>
    <dgm:cxn modelId="{2464E514-E31E-4452-A303-7DB4AE7CDB9B}" type="presOf" srcId="{14026E6A-3AE8-4BC7-832F-0B172A371DF1}" destId="{8AC7DFA5-1F1C-43B7-943E-DAB18D890436}" srcOrd="0" destOrd="0" presId="urn:microsoft.com/office/officeart/2005/8/layout/lProcess3"/>
    <dgm:cxn modelId="{D6C10214-35E6-46E4-BE62-91A44AE285CB}" srcId="{758B6C33-A8B2-4967-BFC7-0E954D8C4792}" destId="{AAD6BD0F-C24D-4749-8C44-767422EEAD0A}" srcOrd="0" destOrd="0" parTransId="{A893DFCC-4C08-4DCF-8424-0A07D2C06175}" sibTransId="{AC07349F-6111-4A6C-B236-7CD02F197D9E}"/>
    <dgm:cxn modelId="{80AF5124-3462-4B5A-94AC-CA747A1622CC}" type="presOf" srcId="{96A3FB8D-670F-4AAB-930D-D8B713E3F6A9}" destId="{7511CCED-61EB-48AB-B67F-B6A06B8B054E}" srcOrd="0" destOrd="0" presId="urn:microsoft.com/office/officeart/2005/8/layout/lProcess3"/>
    <dgm:cxn modelId="{49FF0199-FCB3-4F7D-82AF-146228F29839}" srcId="{76D12AF0-8875-4DE1-8BE4-E6ACC2E23C42}" destId="{EA2A2351-1018-4FA9-99C6-5E7450F1A583}" srcOrd="0" destOrd="0" parTransId="{D6616B02-DF86-4E78-9E39-CF7E4B179B30}" sibTransId="{1ECA90D4-3855-4A7D-8BD9-A833AABD47FE}"/>
    <dgm:cxn modelId="{62422E55-D649-4436-8150-4BC7EBFE37F6}" type="presOf" srcId="{502395E1-804E-4A1C-BF2F-E35692E3E200}" destId="{A5E00B63-5EAF-4AFA-A213-99249F87F895}" srcOrd="0" destOrd="0" presId="urn:microsoft.com/office/officeart/2005/8/layout/lProcess3"/>
    <dgm:cxn modelId="{86827C92-6018-4F5C-AE8C-504558BCEFA5}" type="presOf" srcId="{BB1ACF92-185E-40E5-8DB4-B53E76119A5B}" destId="{0F55D4D0-2C97-4ABC-9426-DDF0417D8CB5}" srcOrd="0" destOrd="0" presId="urn:microsoft.com/office/officeart/2005/8/layout/lProcess3"/>
    <dgm:cxn modelId="{D69A1510-C136-4806-A0DA-C75698F44363}" srcId="{0AB8679C-7440-434C-B93A-66CF71D5DEFB}" destId="{76D12AF0-8875-4DE1-8BE4-E6ACC2E23C42}" srcOrd="3" destOrd="0" parTransId="{3FC8597E-6789-405E-B852-06A15DEEB95F}" sibTransId="{7410EB7E-EEBD-419B-A14E-407CBD14EAC5}"/>
    <dgm:cxn modelId="{496743AF-0491-4F89-8223-45F04316550C}" type="presOf" srcId="{0AB8679C-7440-434C-B93A-66CF71D5DEFB}" destId="{4CBE88C0-1B97-4AB9-8C5D-87C1F4818193}" srcOrd="0" destOrd="0" presId="urn:microsoft.com/office/officeart/2005/8/layout/lProcess3"/>
    <dgm:cxn modelId="{CD9075DD-D6AE-46DA-BD03-E8C80A5783E3}" type="presOf" srcId="{76D12AF0-8875-4DE1-8BE4-E6ACC2E23C42}" destId="{2C6D3AF6-4F1D-4E35-8E65-6B90351EE354}" srcOrd="0" destOrd="0" presId="urn:microsoft.com/office/officeart/2005/8/layout/lProcess3"/>
    <dgm:cxn modelId="{4A309CE7-C9EB-4EF9-AFF4-80C3DE6D372E}" type="presParOf" srcId="{4CBE88C0-1B97-4AB9-8C5D-87C1F4818193}" destId="{F1E3D7F2-BCEF-462A-A0C9-917E72F32622}" srcOrd="0" destOrd="0" presId="urn:microsoft.com/office/officeart/2005/8/layout/lProcess3"/>
    <dgm:cxn modelId="{203D6D7E-4B25-4383-AE72-D05CBECEFE9F}" type="presParOf" srcId="{F1E3D7F2-BCEF-462A-A0C9-917E72F32622}" destId="{0F55D4D0-2C97-4ABC-9426-DDF0417D8CB5}" srcOrd="0" destOrd="0" presId="urn:microsoft.com/office/officeart/2005/8/layout/lProcess3"/>
    <dgm:cxn modelId="{F1EEB35C-FC33-41B4-8BD4-72C61C9EBDCA}" type="presParOf" srcId="{F1E3D7F2-BCEF-462A-A0C9-917E72F32622}" destId="{B78354C3-8884-4E5B-ACC5-2DF306ACA800}" srcOrd="1" destOrd="0" presId="urn:microsoft.com/office/officeart/2005/8/layout/lProcess3"/>
    <dgm:cxn modelId="{75353DA2-3AA7-4E4F-95E8-B2127234FED1}" type="presParOf" srcId="{F1E3D7F2-BCEF-462A-A0C9-917E72F32622}" destId="{833C01F1-D445-43A2-B17B-81A6482B2B76}" srcOrd="2" destOrd="0" presId="urn:microsoft.com/office/officeart/2005/8/layout/lProcess3"/>
    <dgm:cxn modelId="{BDA2BB8F-6088-4D0B-AAEC-DA1710FB2176}" type="presParOf" srcId="{4CBE88C0-1B97-4AB9-8C5D-87C1F4818193}" destId="{06A056D0-90CB-42B6-84BA-1F23958AFFF9}" srcOrd="1" destOrd="0" presId="urn:microsoft.com/office/officeart/2005/8/layout/lProcess3"/>
    <dgm:cxn modelId="{4BBEA560-E8AE-43EC-A655-34CCA1A6892D}" type="presParOf" srcId="{4CBE88C0-1B97-4AB9-8C5D-87C1F4818193}" destId="{9636CB12-20D9-400E-B75A-126411A6D848}" srcOrd="2" destOrd="0" presId="urn:microsoft.com/office/officeart/2005/8/layout/lProcess3"/>
    <dgm:cxn modelId="{65644AFA-207A-441A-AC67-C359406769FC}" type="presParOf" srcId="{9636CB12-20D9-400E-B75A-126411A6D848}" destId="{8AC7DFA5-1F1C-43B7-943E-DAB18D890436}" srcOrd="0" destOrd="0" presId="urn:microsoft.com/office/officeart/2005/8/layout/lProcess3"/>
    <dgm:cxn modelId="{15DDC31A-DF7D-416B-804D-61DAB837CB4A}" type="presParOf" srcId="{9636CB12-20D9-400E-B75A-126411A6D848}" destId="{DC59FE7B-7529-4F79-9717-C16C9BF28687}" srcOrd="1" destOrd="0" presId="urn:microsoft.com/office/officeart/2005/8/layout/lProcess3"/>
    <dgm:cxn modelId="{4C756AC0-6A26-40A6-8CCC-D1B1AA58A330}" type="presParOf" srcId="{9636CB12-20D9-400E-B75A-126411A6D848}" destId="{A5E00B63-5EAF-4AFA-A213-99249F87F895}" srcOrd="2" destOrd="0" presId="urn:microsoft.com/office/officeart/2005/8/layout/lProcess3"/>
    <dgm:cxn modelId="{F03D3F67-18B3-49B8-AEEB-CC3AB27B25F0}" type="presParOf" srcId="{4CBE88C0-1B97-4AB9-8C5D-87C1F4818193}" destId="{A37AD077-4685-41DC-B34A-577A2467EA32}" srcOrd="3" destOrd="0" presId="urn:microsoft.com/office/officeart/2005/8/layout/lProcess3"/>
    <dgm:cxn modelId="{30E4A7FB-3416-4051-9A5F-8AC39F6A15AE}" type="presParOf" srcId="{4CBE88C0-1B97-4AB9-8C5D-87C1F4818193}" destId="{9CC0122F-1260-4C5A-8BC6-0FE9C6ED6F01}" srcOrd="4" destOrd="0" presId="urn:microsoft.com/office/officeart/2005/8/layout/lProcess3"/>
    <dgm:cxn modelId="{2074DEC3-2E0B-4A6E-9CC7-2400CADCD77A}" type="presParOf" srcId="{9CC0122F-1260-4C5A-8BC6-0FE9C6ED6F01}" destId="{9605F4E6-DAAF-4680-B34F-871E56DC3FA6}" srcOrd="0" destOrd="0" presId="urn:microsoft.com/office/officeart/2005/8/layout/lProcess3"/>
    <dgm:cxn modelId="{4749A01F-9032-4C36-8D0B-342E36114918}" type="presParOf" srcId="{9CC0122F-1260-4C5A-8BC6-0FE9C6ED6F01}" destId="{25840DAC-7276-4FD0-AB54-595EADE2F3A1}" srcOrd="1" destOrd="0" presId="urn:microsoft.com/office/officeart/2005/8/layout/lProcess3"/>
    <dgm:cxn modelId="{C776684D-FA4D-4F49-8B8F-4E82D91D8778}" type="presParOf" srcId="{9CC0122F-1260-4C5A-8BC6-0FE9C6ED6F01}" destId="{7511CCED-61EB-48AB-B67F-B6A06B8B054E}" srcOrd="2" destOrd="0" presId="urn:microsoft.com/office/officeart/2005/8/layout/lProcess3"/>
    <dgm:cxn modelId="{5C4F5D99-254F-47B9-BBD3-A65F1F85A1BE}" type="presParOf" srcId="{4CBE88C0-1B97-4AB9-8C5D-87C1F4818193}" destId="{AF37AB2E-2FAE-4510-BCD5-0A316A79F833}" srcOrd="5" destOrd="0" presId="urn:microsoft.com/office/officeart/2005/8/layout/lProcess3"/>
    <dgm:cxn modelId="{2C74340C-9F4B-431D-A8A5-0E9EA9AC07AC}" type="presParOf" srcId="{4CBE88C0-1B97-4AB9-8C5D-87C1F4818193}" destId="{2D00C53C-D24D-4E58-B64D-A88FB8835E60}" srcOrd="6" destOrd="0" presId="urn:microsoft.com/office/officeart/2005/8/layout/lProcess3"/>
    <dgm:cxn modelId="{3957CD21-5346-4ECA-8D16-7A0AEC921A3E}" type="presParOf" srcId="{2D00C53C-D24D-4E58-B64D-A88FB8835E60}" destId="{2C6D3AF6-4F1D-4E35-8E65-6B90351EE354}" srcOrd="0" destOrd="0" presId="urn:microsoft.com/office/officeart/2005/8/layout/lProcess3"/>
    <dgm:cxn modelId="{0B74C20F-3D4A-4A79-8B36-DA328D51B949}" type="presParOf" srcId="{2D00C53C-D24D-4E58-B64D-A88FB8835E60}" destId="{8CA5F84F-5B53-4B71-8630-8D63BEAF7372}" srcOrd="1" destOrd="0" presId="urn:microsoft.com/office/officeart/2005/8/layout/lProcess3"/>
    <dgm:cxn modelId="{3E1BD4C3-448D-4C00-88AD-955DD5D565D4}" type="presParOf" srcId="{2D00C53C-D24D-4E58-B64D-A88FB8835E60}" destId="{4955D888-09F7-45D1-A81C-820F0B66A1DE}" srcOrd="2" destOrd="0" presId="urn:microsoft.com/office/officeart/2005/8/layout/lProcess3"/>
    <dgm:cxn modelId="{310A4584-5182-4E23-AD83-F223CAE901E3}" type="presParOf" srcId="{4CBE88C0-1B97-4AB9-8C5D-87C1F4818193}" destId="{0FB7456A-E1B1-482B-AE74-AC2203F8298E}" srcOrd="7" destOrd="0" presId="urn:microsoft.com/office/officeart/2005/8/layout/lProcess3"/>
    <dgm:cxn modelId="{DE4140F8-8B78-44C2-8A19-25386E6F3E8C}" type="presParOf" srcId="{4CBE88C0-1B97-4AB9-8C5D-87C1F4818193}" destId="{1CADABB8-B840-43AA-B4C6-87DEEB302221}" srcOrd="8" destOrd="0" presId="urn:microsoft.com/office/officeart/2005/8/layout/lProcess3"/>
    <dgm:cxn modelId="{F1978826-0A7F-4679-A0F4-FB85BE87442A}" type="presParOf" srcId="{1CADABB8-B840-43AA-B4C6-87DEEB302221}" destId="{85F2B4A4-A433-4377-B27C-0F2FBFCA64FD}" srcOrd="0" destOrd="0" presId="urn:microsoft.com/office/officeart/2005/8/layout/lProcess3"/>
    <dgm:cxn modelId="{B3FABDA3-857E-4CB2-8A05-858875403C8B}" type="presParOf" srcId="{1CADABB8-B840-43AA-B4C6-87DEEB302221}" destId="{D856DCE9-DDFA-48E7-AD26-E33B454BE6D3}" srcOrd="1" destOrd="0" presId="urn:microsoft.com/office/officeart/2005/8/layout/lProcess3"/>
    <dgm:cxn modelId="{B4E5EB51-6BB7-4241-8543-32032C1A0A1A}" type="presParOf" srcId="{1CADABB8-B840-43AA-B4C6-87DEEB302221}" destId="{2E2ABAB6-14E7-4BA6-92B6-31F21C86301C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4418CA-9E05-482B-ABAD-EAAB0DE35547}" type="doc">
      <dgm:prSet loTypeId="urn:microsoft.com/office/officeart/2009/3/layout/IncreasingArrowsProcess" loCatId="process" qsTypeId="urn:microsoft.com/office/officeart/2005/8/quickstyle/3d2" qsCatId="3D" csTypeId="urn:microsoft.com/office/officeart/2005/8/colors/accent1_3" csCatId="accent1" phldr="1"/>
      <dgm:spPr/>
      <dgm:t>
        <a:bodyPr/>
        <a:lstStyle/>
        <a:p>
          <a:endParaRPr lang="pt-BR"/>
        </a:p>
      </dgm:t>
    </dgm:pt>
    <dgm:pt modelId="{3514A2D1-7F83-45EF-897E-EA0313B63EEF}">
      <dgm:prSet phldrT="[Texto]" custT="1"/>
      <dgm:spPr/>
      <dgm:t>
        <a:bodyPr/>
        <a:lstStyle/>
        <a:p>
          <a:r>
            <a:rPr lang="pt-BR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Definição </a:t>
          </a:r>
          <a:r>
            <a:rPr lang="pt-BR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do relator e </a:t>
          </a:r>
          <a:r>
            <a:rPr lang="pt-BR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facilitador e Exposição da Metodologia(Atividade 1 e 2)</a:t>
          </a:r>
          <a:endParaRPr lang="pt-BR" sz="20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F16F3F-6BCA-413A-B2F5-B67DBBD07D19}" type="parTrans" cxnId="{84F68E0C-1B36-40DD-942B-0D3E87421390}">
      <dgm:prSet/>
      <dgm:spPr/>
      <dgm:t>
        <a:bodyPr/>
        <a:lstStyle/>
        <a:p>
          <a:endParaRPr lang="pt-BR"/>
        </a:p>
      </dgm:t>
    </dgm:pt>
    <dgm:pt modelId="{9C044A74-6EC3-40CF-ACF6-A520DB93DDBE}" type="sibTrans" cxnId="{84F68E0C-1B36-40DD-942B-0D3E87421390}">
      <dgm:prSet/>
      <dgm:spPr/>
      <dgm:t>
        <a:bodyPr/>
        <a:lstStyle/>
        <a:p>
          <a:endParaRPr lang="pt-BR"/>
        </a:p>
      </dgm:t>
    </dgm:pt>
    <dgm:pt modelId="{1610C0F9-FF97-4200-AAB2-2AB01C72F341}">
      <dgm:prSet phldrT="[Texto]" custT="1"/>
      <dgm:spPr/>
      <dgm:t>
        <a:bodyPr/>
        <a:lstStyle/>
        <a:p>
          <a:endParaRPr lang="pt-BR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pt-BR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Exposição da </a:t>
          </a:r>
          <a:r>
            <a:rPr lang="pt-BR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tipologia hospitalar</a:t>
          </a:r>
        </a:p>
      </dgm:t>
    </dgm:pt>
    <dgm:pt modelId="{3B01A3D5-8094-45A1-83BD-894B8BA28E44}" type="parTrans" cxnId="{0C06FDFE-87D1-4E50-8993-CDCD34A72618}">
      <dgm:prSet/>
      <dgm:spPr/>
      <dgm:t>
        <a:bodyPr/>
        <a:lstStyle/>
        <a:p>
          <a:endParaRPr lang="pt-BR"/>
        </a:p>
      </dgm:t>
    </dgm:pt>
    <dgm:pt modelId="{BC2DA0F2-D70A-463D-9E7C-52E122408D5C}" type="sibTrans" cxnId="{0C06FDFE-87D1-4E50-8993-CDCD34A72618}">
      <dgm:prSet/>
      <dgm:spPr/>
      <dgm:t>
        <a:bodyPr/>
        <a:lstStyle/>
        <a:p>
          <a:endParaRPr lang="pt-BR"/>
        </a:p>
      </dgm:t>
    </dgm:pt>
    <dgm:pt modelId="{81C6D964-3519-4D87-9EF8-52227D8C7655}">
      <dgm:prSet phldrT="[Texto]" custT="1"/>
      <dgm:spPr/>
      <dgm:t>
        <a:bodyPr/>
        <a:lstStyle/>
        <a:p>
          <a:r>
            <a:rPr lang="pt-BR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Grupos de discussão (Atividade 3) </a:t>
          </a:r>
          <a:endParaRPr lang="pt-BR" sz="20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BDB818-3582-4C67-9CC5-521C194F26C1}" type="parTrans" cxnId="{9681CC62-16CF-487D-BD40-FAA73DAF095B}">
      <dgm:prSet/>
      <dgm:spPr/>
      <dgm:t>
        <a:bodyPr/>
        <a:lstStyle/>
        <a:p>
          <a:endParaRPr lang="pt-BR"/>
        </a:p>
      </dgm:t>
    </dgm:pt>
    <dgm:pt modelId="{B53524FC-91D3-4260-8C03-02D35A0D4CC4}" type="sibTrans" cxnId="{9681CC62-16CF-487D-BD40-FAA73DAF095B}">
      <dgm:prSet/>
      <dgm:spPr/>
      <dgm:t>
        <a:bodyPr/>
        <a:lstStyle/>
        <a:p>
          <a:endParaRPr lang="pt-BR"/>
        </a:p>
      </dgm:t>
    </dgm:pt>
    <dgm:pt modelId="{934E11B6-30D2-4155-BADD-0E6C06230339}">
      <dgm:prSet phldrT="[Texto]" custT="1"/>
      <dgm:spPr/>
      <dgm:t>
        <a:bodyPr/>
        <a:lstStyle/>
        <a:p>
          <a:pPr algn="just"/>
          <a:r>
            <a:rPr lang="pt-BR" sz="1800" smtClean="0">
              <a:latin typeface="Times New Roman" panose="02020603050405020304" pitchFamily="18" charset="0"/>
              <a:cs typeface="Times New Roman" panose="02020603050405020304" pitchFamily="18" charset="0"/>
            </a:rPr>
            <a:t>Análise e comparação da tipologia hospitalar de acordo com o retrato atual do território.</a:t>
          </a:r>
          <a:endParaRPr lang="pt-BR" sz="1800" dirty="0"/>
        </a:p>
      </dgm:t>
    </dgm:pt>
    <dgm:pt modelId="{D9130EE3-75CF-4F4D-B760-B3F7863CD850}" type="parTrans" cxnId="{A5BAAEDE-1721-4F5B-9822-05842F224198}">
      <dgm:prSet/>
      <dgm:spPr/>
      <dgm:t>
        <a:bodyPr/>
        <a:lstStyle/>
        <a:p>
          <a:endParaRPr lang="pt-BR"/>
        </a:p>
      </dgm:t>
    </dgm:pt>
    <dgm:pt modelId="{9BF77EF5-562E-46B1-ABCC-167643F8436B}" type="sibTrans" cxnId="{A5BAAEDE-1721-4F5B-9822-05842F224198}">
      <dgm:prSet/>
      <dgm:spPr/>
      <dgm:t>
        <a:bodyPr/>
        <a:lstStyle/>
        <a:p>
          <a:endParaRPr lang="pt-BR"/>
        </a:p>
      </dgm:t>
    </dgm:pt>
    <dgm:pt modelId="{4F858E15-320A-4C26-933C-0203B7289B51}">
      <dgm:prSet phldrT="[Texto]" custT="1"/>
      <dgm:spPr/>
      <dgm:t>
        <a:bodyPr/>
        <a:lstStyle/>
        <a:p>
          <a:r>
            <a:rPr lang="pt-BR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Plenária (Atividade 3)</a:t>
          </a:r>
          <a:endParaRPr lang="pt-BR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650D38-A153-46F5-8CA7-0C1380FE13B5}" type="parTrans" cxnId="{7F281839-0D85-44EA-A605-E44A28B3C910}">
      <dgm:prSet/>
      <dgm:spPr/>
      <dgm:t>
        <a:bodyPr/>
        <a:lstStyle/>
        <a:p>
          <a:endParaRPr lang="pt-BR"/>
        </a:p>
      </dgm:t>
    </dgm:pt>
    <dgm:pt modelId="{684E5885-E0E4-4744-9AC2-A9CDBD491D73}" type="sibTrans" cxnId="{7F281839-0D85-44EA-A605-E44A28B3C910}">
      <dgm:prSet/>
      <dgm:spPr/>
      <dgm:t>
        <a:bodyPr/>
        <a:lstStyle/>
        <a:p>
          <a:endParaRPr lang="pt-BR"/>
        </a:p>
      </dgm:t>
    </dgm:pt>
    <dgm:pt modelId="{5128BC74-C330-4287-A73F-C2FD4D401AAA}">
      <dgm:prSet phldrT="[Texto]" custT="1"/>
      <dgm:spPr/>
      <dgm:t>
        <a:bodyPr/>
        <a:lstStyle/>
        <a:p>
          <a:r>
            <a:rPr lang="pt-BR" sz="1800" dirty="0" smtClean="0"/>
            <a:t>Exposição das informações que complementam o diagnóstico hospitalar</a:t>
          </a:r>
          <a:endParaRPr lang="pt-BR" sz="1800" dirty="0"/>
        </a:p>
      </dgm:t>
    </dgm:pt>
    <dgm:pt modelId="{E2E2AEA8-259F-49A9-99B6-A0FA10EA9ED1}" type="parTrans" cxnId="{179F8AF7-0A60-48DC-AFDE-FEF8F4EBE3D0}">
      <dgm:prSet/>
      <dgm:spPr/>
      <dgm:t>
        <a:bodyPr/>
        <a:lstStyle/>
        <a:p>
          <a:endParaRPr lang="pt-BR"/>
        </a:p>
      </dgm:t>
    </dgm:pt>
    <dgm:pt modelId="{D77A1CA1-33CF-4876-805F-17A9BC5A7AFA}" type="sibTrans" cxnId="{179F8AF7-0A60-48DC-AFDE-FEF8F4EBE3D0}">
      <dgm:prSet/>
      <dgm:spPr/>
      <dgm:t>
        <a:bodyPr/>
        <a:lstStyle/>
        <a:p>
          <a:endParaRPr lang="pt-BR"/>
        </a:p>
      </dgm:t>
    </dgm:pt>
    <dgm:pt modelId="{65A7D03A-892E-428F-8F5D-F2B953C806A2}">
      <dgm:prSet/>
      <dgm:spPr/>
      <dgm:t>
        <a:bodyPr/>
        <a:lstStyle/>
        <a:p>
          <a:pPr algn="l"/>
          <a:endParaRPr lang="pt-BR" sz="900" dirty="0"/>
        </a:p>
      </dgm:t>
    </dgm:pt>
    <dgm:pt modelId="{B4AD2D0A-242E-454A-B405-2673733E3292}" type="parTrans" cxnId="{2F468503-6FCC-43BD-AC4C-D772A853CC19}">
      <dgm:prSet/>
      <dgm:spPr/>
      <dgm:t>
        <a:bodyPr/>
        <a:lstStyle/>
        <a:p>
          <a:endParaRPr lang="pt-BR"/>
        </a:p>
      </dgm:t>
    </dgm:pt>
    <dgm:pt modelId="{E15652DB-2232-488B-96EE-20747A803F8F}" type="sibTrans" cxnId="{2F468503-6FCC-43BD-AC4C-D772A853CC19}">
      <dgm:prSet/>
      <dgm:spPr/>
      <dgm:t>
        <a:bodyPr/>
        <a:lstStyle/>
        <a:p>
          <a:endParaRPr lang="pt-BR"/>
        </a:p>
      </dgm:t>
    </dgm:pt>
    <dgm:pt modelId="{97C9C06B-09A5-4AE3-8D32-85B09E642012}">
      <dgm:prSet/>
      <dgm:spPr/>
      <dgm:t>
        <a:bodyPr/>
        <a:lstStyle/>
        <a:p>
          <a:endParaRPr lang="pt-BR" sz="2000" dirty="0"/>
        </a:p>
      </dgm:t>
    </dgm:pt>
    <dgm:pt modelId="{633C24C0-E86E-461E-9D3E-865CD00DE9CA}" type="parTrans" cxnId="{BC960048-7F0D-4CC7-8160-1BED813D7390}">
      <dgm:prSet/>
      <dgm:spPr/>
      <dgm:t>
        <a:bodyPr/>
        <a:lstStyle/>
        <a:p>
          <a:endParaRPr lang="pt-BR"/>
        </a:p>
      </dgm:t>
    </dgm:pt>
    <dgm:pt modelId="{A65A3C65-D318-4C06-B499-C8415F2F9E62}" type="sibTrans" cxnId="{BC960048-7F0D-4CC7-8160-1BED813D7390}">
      <dgm:prSet/>
      <dgm:spPr/>
      <dgm:t>
        <a:bodyPr/>
        <a:lstStyle/>
        <a:p>
          <a:endParaRPr lang="pt-BR"/>
        </a:p>
      </dgm:t>
    </dgm:pt>
    <dgm:pt modelId="{D592F64F-B4E8-43B5-A375-27011B57CC45}" type="pres">
      <dgm:prSet presAssocID="{9B4418CA-9E05-482B-ABAD-EAAB0DE35547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pt-BR"/>
        </a:p>
      </dgm:t>
    </dgm:pt>
    <dgm:pt modelId="{2E5BE577-C5A0-4284-BC3E-AF64CE07F919}" type="pres">
      <dgm:prSet presAssocID="{3514A2D1-7F83-45EF-897E-EA0313B63EEF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FC37123-9A2D-42F2-8C07-BA93611625B9}" type="pres">
      <dgm:prSet presAssocID="{3514A2D1-7F83-45EF-897E-EA0313B63EEF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B600013-7282-4050-9610-39A021A861AE}" type="pres">
      <dgm:prSet presAssocID="{81C6D964-3519-4D87-9EF8-52227D8C7655}" presName="parentText2" presStyleLbl="node1" presStyleIdx="1" presStyleCnt="3" custLinFactNeighborX="291" custLinFactNeighborY="18915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002D7E0-EB74-4B32-9CD5-CD375FBAFC36}" type="pres">
      <dgm:prSet presAssocID="{81C6D964-3519-4D87-9EF8-52227D8C7655}" presName="childText2" presStyleLbl="solidAlignAcc1" presStyleIdx="1" presStyleCnt="3" custLinFactNeighborX="655" custLinFactNeighborY="69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47B1046-9AA5-4E94-9923-63BBA6698D21}" type="pres">
      <dgm:prSet presAssocID="{4F858E15-320A-4C26-933C-0203B7289B51}" presName="parentText3" presStyleLbl="node1" presStyleIdx="2" presStyleCnt="3" custLinFactNeighborX="1860" custLinFactNeighborY="2467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56A8DAC-7D9B-4162-88B9-D4EFADB6077D}" type="pres">
      <dgm:prSet presAssocID="{4F858E15-320A-4C26-933C-0203B7289B51}" presName="childText3" presStyleLbl="solidAlignAcc1" presStyleIdx="2" presStyleCnt="3" custLinFactNeighborX="5400" custLinFactNeighborY="101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84F68E0C-1B36-40DD-942B-0D3E87421390}" srcId="{9B4418CA-9E05-482B-ABAD-EAAB0DE35547}" destId="{3514A2D1-7F83-45EF-897E-EA0313B63EEF}" srcOrd="0" destOrd="0" parTransId="{73F16F3F-6BCA-413A-B2F5-B67DBBD07D19}" sibTransId="{9C044A74-6EC3-40CF-ACF6-A520DB93DDBE}"/>
    <dgm:cxn modelId="{39509D47-5912-48A9-B006-833667BD6D30}" type="presOf" srcId="{1610C0F9-FF97-4200-AAB2-2AB01C72F341}" destId="{CFC37123-9A2D-42F2-8C07-BA93611625B9}" srcOrd="0" destOrd="0" presId="urn:microsoft.com/office/officeart/2009/3/layout/IncreasingArrowsProcess"/>
    <dgm:cxn modelId="{A07677C6-1E57-4436-8FCE-10C89D901CC5}" type="presOf" srcId="{9B4418CA-9E05-482B-ABAD-EAAB0DE35547}" destId="{D592F64F-B4E8-43B5-A375-27011B57CC45}" srcOrd="0" destOrd="0" presId="urn:microsoft.com/office/officeart/2009/3/layout/IncreasingArrowsProcess"/>
    <dgm:cxn modelId="{495A84C8-9011-4D3C-872C-F8586A22777C}" type="presOf" srcId="{97C9C06B-09A5-4AE3-8D32-85B09E642012}" destId="{D56A8DAC-7D9B-4162-88B9-D4EFADB6077D}" srcOrd="0" destOrd="1" presId="urn:microsoft.com/office/officeart/2009/3/layout/IncreasingArrowsProcess"/>
    <dgm:cxn modelId="{7F281839-0D85-44EA-A605-E44A28B3C910}" srcId="{9B4418CA-9E05-482B-ABAD-EAAB0DE35547}" destId="{4F858E15-320A-4C26-933C-0203B7289B51}" srcOrd="2" destOrd="0" parTransId="{73650D38-A153-46F5-8CA7-0C1380FE13B5}" sibTransId="{684E5885-E0E4-4744-9AC2-A9CDBD491D73}"/>
    <dgm:cxn modelId="{06CD1895-2DF5-4C28-980E-248E37BDC62C}" type="presOf" srcId="{65A7D03A-892E-428F-8F5D-F2B953C806A2}" destId="{E002D7E0-EB74-4B32-9CD5-CD375FBAFC36}" srcOrd="0" destOrd="1" presId="urn:microsoft.com/office/officeart/2009/3/layout/IncreasingArrowsProcess"/>
    <dgm:cxn modelId="{28907426-FA08-4085-8428-A12CEFE46CCF}" type="presOf" srcId="{934E11B6-30D2-4155-BADD-0E6C06230339}" destId="{E002D7E0-EB74-4B32-9CD5-CD375FBAFC36}" srcOrd="0" destOrd="0" presId="urn:microsoft.com/office/officeart/2009/3/layout/IncreasingArrowsProcess"/>
    <dgm:cxn modelId="{0C06FDFE-87D1-4E50-8993-CDCD34A72618}" srcId="{3514A2D1-7F83-45EF-897E-EA0313B63EEF}" destId="{1610C0F9-FF97-4200-AAB2-2AB01C72F341}" srcOrd="0" destOrd="0" parTransId="{3B01A3D5-8094-45A1-83BD-894B8BA28E44}" sibTransId="{BC2DA0F2-D70A-463D-9E7C-52E122408D5C}"/>
    <dgm:cxn modelId="{EB69CDAC-DC6A-4078-A29C-E74A98B83EC1}" type="presOf" srcId="{81C6D964-3519-4D87-9EF8-52227D8C7655}" destId="{FB600013-7282-4050-9610-39A021A861AE}" srcOrd="0" destOrd="0" presId="urn:microsoft.com/office/officeart/2009/3/layout/IncreasingArrowsProcess"/>
    <dgm:cxn modelId="{BC960048-7F0D-4CC7-8160-1BED813D7390}" srcId="{4F858E15-320A-4C26-933C-0203B7289B51}" destId="{97C9C06B-09A5-4AE3-8D32-85B09E642012}" srcOrd="1" destOrd="0" parTransId="{633C24C0-E86E-461E-9D3E-865CD00DE9CA}" sibTransId="{A65A3C65-D318-4C06-B499-C8415F2F9E62}"/>
    <dgm:cxn modelId="{2F468503-6FCC-43BD-AC4C-D772A853CC19}" srcId="{81C6D964-3519-4D87-9EF8-52227D8C7655}" destId="{65A7D03A-892E-428F-8F5D-F2B953C806A2}" srcOrd="1" destOrd="0" parTransId="{B4AD2D0A-242E-454A-B405-2673733E3292}" sibTransId="{E15652DB-2232-488B-96EE-20747A803F8F}"/>
    <dgm:cxn modelId="{A5BAAEDE-1721-4F5B-9822-05842F224198}" srcId="{81C6D964-3519-4D87-9EF8-52227D8C7655}" destId="{934E11B6-30D2-4155-BADD-0E6C06230339}" srcOrd="0" destOrd="0" parTransId="{D9130EE3-75CF-4F4D-B760-B3F7863CD850}" sibTransId="{9BF77EF5-562E-46B1-ABCC-167643F8436B}"/>
    <dgm:cxn modelId="{59D19E8C-10B0-4CD9-A854-9E624034E8BE}" type="presOf" srcId="{4F858E15-320A-4C26-933C-0203B7289B51}" destId="{347B1046-9AA5-4E94-9923-63BBA6698D21}" srcOrd="0" destOrd="0" presId="urn:microsoft.com/office/officeart/2009/3/layout/IncreasingArrowsProcess"/>
    <dgm:cxn modelId="{179F8AF7-0A60-48DC-AFDE-FEF8F4EBE3D0}" srcId="{4F858E15-320A-4C26-933C-0203B7289B51}" destId="{5128BC74-C330-4287-A73F-C2FD4D401AAA}" srcOrd="0" destOrd="0" parTransId="{E2E2AEA8-259F-49A9-99B6-A0FA10EA9ED1}" sibTransId="{D77A1CA1-33CF-4876-805F-17A9BC5A7AFA}"/>
    <dgm:cxn modelId="{F0E0F2D4-0B41-492C-ACC9-AF9459A28320}" type="presOf" srcId="{5128BC74-C330-4287-A73F-C2FD4D401AAA}" destId="{D56A8DAC-7D9B-4162-88B9-D4EFADB6077D}" srcOrd="0" destOrd="0" presId="urn:microsoft.com/office/officeart/2009/3/layout/IncreasingArrowsProcess"/>
    <dgm:cxn modelId="{9681CC62-16CF-487D-BD40-FAA73DAF095B}" srcId="{9B4418CA-9E05-482B-ABAD-EAAB0DE35547}" destId="{81C6D964-3519-4D87-9EF8-52227D8C7655}" srcOrd="1" destOrd="0" parTransId="{36BDB818-3582-4C67-9CC5-521C194F26C1}" sibTransId="{B53524FC-91D3-4260-8C03-02D35A0D4CC4}"/>
    <dgm:cxn modelId="{CFF456F6-FC6A-4435-9B57-50E68037C7AA}" type="presOf" srcId="{3514A2D1-7F83-45EF-897E-EA0313B63EEF}" destId="{2E5BE577-C5A0-4284-BC3E-AF64CE07F919}" srcOrd="0" destOrd="0" presId="urn:microsoft.com/office/officeart/2009/3/layout/IncreasingArrowsProcess"/>
    <dgm:cxn modelId="{3C065AB0-58DC-403B-8160-8A5B9FAF4FED}" type="presParOf" srcId="{D592F64F-B4E8-43B5-A375-27011B57CC45}" destId="{2E5BE577-C5A0-4284-BC3E-AF64CE07F919}" srcOrd="0" destOrd="0" presId="urn:microsoft.com/office/officeart/2009/3/layout/IncreasingArrowsProcess"/>
    <dgm:cxn modelId="{CA85D0A1-165F-440F-B66E-62E3A3C8253B}" type="presParOf" srcId="{D592F64F-B4E8-43B5-A375-27011B57CC45}" destId="{CFC37123-9A2D-42F2-8C07-BA93611625B9}" srcOrd="1" destOrd="0" presId="urn:microsoft.com/office/officeart/2009/3/layout/IncreasingArrowsProcess"/>
    <dgm:cxn modelId="{58B3CC63-F55B-489B-9C22-85D9F0C334BA}" type="presParOf" srcId="{D592F64F-B4E8-43B5-A375-27011B57CC45}" destId="{FB600013-7282-4050-9610-39A021A861AE}" srcOrd="2" destOrd="0" presId="urn:microsoft.com/office/officeart/2009/3/layout/IncreasingArrowsProcess"/>
    <dgm:cxn modelId="{727A2A55-0876-4AFB-82DC-8AD90C5760E9}" type="presParOf" srcId="{D592F64F-B4E8-43B5-A375-27011B57CC45}" destId="{E002D7E0-EB74-4B32-9CD5-CD375FBAFC36}" srcOrd="3" destOrd="0" presId="urn:microsoft.com/office/officeart/2009/3/layout/IncreasingArrowsProcess"/>
    <dgm:cxn modelId="{9BD161E9-33BB-4AE1-BAD3-A5290070C2D8}" type="presParOf" srcId="{D592F64F-B4E8-43B5-A375-27011B57CC45}" destId="{347B1046-9AA5-4E94-9923-63BBA6698D21}" srcOrd="4" destOrd="0" presId="urn:microsoft.com/office/officeart/2009/3/layout/IncreasingArrowsProcess"/>
    <dgm:cxn modelId="{9A22786C-DAAF-471D-ABDB-06D1B0F2CC14}" type="presParOf" srcId="{D592F64F-B4E8-43B5-A375-27011B57CC45}" destId="{D56A8DAC-7D9B-4162-88B9-D4EFADB6077D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CB0ACA4-AF43-4AED-8C91-8D6FB7C20F1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17C8E73F-4683-4F51-914C-41B88272212E}">
      <dgm:prSet phldrT="[Texto]" custT="1"/>
      <dgm:spPr/>
      <dgm:t>
        <a:bodyPr/>
        <a:lstStyle/>
        <a:p>
          <a:r>
            <a:rPr lang="pt-BR" altLang="pt-BR" sz="1800" dirty="0" smtClean="0">
              <a:solidFill>
                <a:schemeClr val="bg1"/>
              </a:solidFill>
              <a:latin typeface="Calibri" pitchFamily="34" charset="0"/>
              <a:cs typeface="Arial" charset="0"/>
            </a:rPr>
            <a:t>O hospital realiza algum procedimento/elenco que não está habilitado?</a:t>
          </a:r>
          <a:endParaRPr lang="pt-BR" sz="1800" dirty="0">
            <a:solidFill>
              <a:schemeClr val="bg1"/>
            </a:solidFill>
          </a:endParaRPr>
        </a:p>
      </dgm:t>
    </dgm:pt>
    <dgm:pt modelId="{A6424B6C-EB43-46A5-A71A-3B9529F3151D}" type="parTrans" cxnId="{28188082-8138-4A8B-93B5-D16DFDEE9873}">
      <dgm:prSet/>
      <dgm:spPr/>
      <dgm:t>
        <a:bodyPr/>
        <a:lstStyle/>
        <a:p>
          <a:endParaRPr lang="pt-BR"/>
        </a:p>
      </dgm:t>
    </dgm:pt>
    <dgm:pt modelId="{59C7EC9E-CC3B-4B8A-8C5A-9ABA80CD8A31}" type="sibTrans" cxnId="{28188082-8138-4A8B-93B5-D16DFDEE9873}">
      <dgm:prSet/>
      <dgm:spPr/>
      <dgm:t>
        <a:bodyPr/>
        <a:lstStyle/>
        <a:p>
          <a:endParaRPr lang="pt-BR"/>
        </a:p>
      </dgm:t>
    </dgm:pt>
    <dgm:pt modelId="{E43D12F6-1196-47F0-A7BE-A6C50EC40D0D}">
      <dgm:prSet phldrT="[Texto]" custT="1"/>
      <dgm:spPr/>
      <dgm:t>
        <a:bodyPr/>
        <a:lstStyle/>
        <a:p>
          <a:r>
            <a:rPr lang="pt-BR" altLang="pt-BR" sz="1800" dirty="0" smtClean="0">
              <a:solidFill>
                <a:schemeClr val="bg1"/>
              </a:solidFill>
              <a:latin typeface="Calibri" pitchFamily="34" charset="0"/>
              <a:cs typeface="Arial" charset="0"/>
            </a:rPr>
            <a:t>O hospital com seu elenco atende a abrangência proposta na tipologia hospitalar ? (</a:t>
          </a:r>
          <a:r>
            <a:rPr lang="pt-BR" altLang="pt-BR" sz="1800" dirty="0" err="1" smtClean="0">
              <a:solidFill>
                <a:schemeClr val="bg1"/>
              </a:solidFill>
              <a:latin typeface="Calibri" pitchFamily="34" charset="0"/>
              <a:cs typeface="Arial" charset="0"/>
            </a:rPr>
            <a:t>ex</a:t>
          </a:r>
          <a:r>
            <a:rPr lang="pt-BR" altLang="pt-BR" sz="1800" dirty="0" smtClean="0">
              <a:solidFill>
                <a:schemeClr val="bg1"/>
              </a:solidFill>
              <a:latin typeface="Calibri" pitchFamily="34" charset="0"/>
              <a:cs typeface="Arial" charset="0"/>
            </a:rPr>
            <a:t>: hospital macro possui cobertura de atendimento para toda a região macro?) </a:t>
          </a:r>
          <a:endParaRPr lang="pt-BR" sz="1800" dirty="0">
            <a:solidFill>
              <a:schemeClr val="bg1"/>
            </a:solidFill>
          </a:endParaRPr>
        </a:p>
      </dgm:t>
    </dgm:pt>
    <dgm:pt modelId="{2AAD29D8-E58E-4BAF-A2AB-9FD6F248C832}" type="parTrans" cxnId="{911C4B64-73EE-423C-8440-9585FB4C4BD9}">
      <dgm:prSet/>
      <dgm:spPr/>
      <dgm:t>
        <a:bodyPr/>
        <a:lstStyle/>
        <a:p>
          <a:endParaRPr lang="pt-BR"/>
        </a:p>
      </dgm:t>
    </dgm:pt>
    <dgm:pt modelId="{6803A020-8079-4299-BE37-D80C523CCEF5}" type="sibTrans" cxnId="{911C4B64-73EE-423C-8440-9585FB4C4BD9}">
      <dgm:prSet/>
      <dgm:spPr/>
      <dgm:t>
        <a:bodyPr/>
        <a:lstStyle/>
        <a:p>
          <a:endParaRPr lang="pt-BR"/>
        </a:p>
      </dgm:t>
    </dgm:pt>
    <dgm:pt modelId="{9BCD59D4-F7A3-49CF-8F5B-65DF32FDBB0D}">
      <dgm:prSet phldrT="[Texto]" custT="1"/>
      <dgm:spPr/>
      <dgm:t>
        <a:bodyPr/>
        <a:lstStyle/>
        <a:p>
          <a:r>
            <a:rPr lang="pt-BR" altLang="pt-BR" sz="1800" dirty="0" smtClean="0">
              <a:solidFill>
                <a:schemeClr val="bg1"/>
              </a:solidFill>
              <a:latin typeface="Calibri" pitchFamily="34" charset="0"/>
              <a:cs typeface="Arial" charset="0"/>
            </a:rPr>
            <a:t>No município/ região há hospitais que dividem especialidades/serviços?</a:t>
          </a:r>
          <a:endParaRPr lang="pt-BR" sz="1800" dirty="0">
            <a:solidFill>
              <a:schemeClr val="bg1"/>
            </a:solidFill>
          </a:endParaRPr>
        </a:p>
      </dgm:t>
    </dgm:pt>
    <dgm:pt modelId="{EF43CC9C-429C-4A88-BE17-E609727543C7}" type="parTrans" cxnId="{63097504-EB66-44B9-A5E5-6C0A61DB1E93}">
      <dgm:prSet/>
      <dgm:spPr/>
      <dgm:t>
        <a:bodyPr/>
        <a:lstStyle/>
        <a:p>
          <a:endParaRPr lang="pt-BR"/>
        </a:p>
      </dgm:t>
    </dgm:pt>
    <dgm:pt modelId="{C17B25B9-3B70-44F1-9AA4-04D0DDE479E3}" type="sibTrans" cxnId="{63097504-EB66-44B9-A5E5-6C0A61DB1E93}">
      <dgm:prSet/>
      <dgm:spPr/>
      <dgm:t>
        <a:bodyPr/>
        <a:lstStyle/>
        <a:p>
          <a:endParaRPr lang="pt-BR"/>
        </a:p>
      </dgm:t>
    </dgm:pt>
    <dgm:pt modelId="{29B3B376-93AD-4162-9DBB-50B8AEDC2C63}" type="pres">
      <dgm:prSet presAssocID="{CCB0ACA4-AF43-4AED-8C91-8D6FB7C20F1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B50D6A3C-C8E4-4E84-9CFC-7D32C31F4BCE}" type="pres">
      <dgm:prSet presAssocID="{17C8E73F-4683-4F51-914C-41B88272212E}" presName="parentLin" presStyleCnt="0"/>
      <dgm:spPr/>
    </dgm:pt>
    <dgm:pt modelId="{BDE71146-C181-4251-8B31-8CE473A57355}" type="pres">
      <dgm:prSet presAssocID="{17C8E73F-4683-4F51-914C-41B88272212E}" presName="parentLeftMargin" presStyleLbl="node1" presStyleIdx="0" presStyleCnt="3"/>
      <dgm:spPr/>
      <dgm:t>
        <a:bodyPr/>
        <a:lstStyle/>
        <a:p>
          <a:endParaRPr lang="pt-BR"/>
        </a:p>
      </dgm:t>
    </dgm:pt>
    <dgm:pt modelId="{F16E0444-3788-4B86-BB00-AD2C475D56AA}" type="pres">
      <dgm:prSet presAssocID="{17C8E73F-4683-4F51-914C-41B88272212E}" presName="parentText" presStyleLbl="node1" presStyleIdx="0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5C5C2AF-2480-4694-ABBA-224CEDBAF95B}" type="pres">
      <dgm:prSet presAssocID="{17C8E73F-4683-4F51-914C-41B88272212E}" presName="negativeSpace" presStyleCnt="0"/>
      <dgm:spPr/>
    </dgm:pt>
    <dgm:pt modelId="{EDA34004-8E18-4347-A443-E2CF86EBB76E}" type="pres">
      <dgm:prSet presAssocID="{17C8E73F-4683-4F51-914C-41B88272212E}" presName="childText" presStyleLbl="conFgAcc1" presStyleIdx="0" presStyleCnt="3">
        <dgm:presLayoutVars>
          <dgm:bulletEnabled val="1"/>
        </dgm:presLayoutVars>
      </dgm:prSet>
      <dgm:spPr/>
    </dgm:pt>
    <dgm:pt modelId="{8931BD20-2EC2-4E5E-B9AF-63CA99ACECE3}" type="pres">
      <dgm:prSet presAssocID="{59C7EC9E-CC3B-4B8A-8C5A-9ABA80CD8A31}" presName="spaceBetweenRectangles" presStyleCnt="0"/>
      <dgm:spPr/>
    </dgm:pt>
    <dgm:pt modelId="{13A33EBA-CC24-4ACF-8180-9F257DB0A1A4}" type="pres">
      <dgm:prSet presAssocID="{9BCD59D4-F7A3-49CF-8F5B-65DF32FDBB0D}" presName="parentLin" presStyleCnt="0"/>
      <dgm:spPr/>
    </dgm:pt>
    <dgm:pt modelId="{F6629FE4-FA25-4D7B-9EFC-1B827E89C6A7}" type="pres">
      <dgm:prSet presAssocID="{9BCD59D4-F7A3-49CF-8F5B-65DF32FDBB0D}" presName="parentLeftMargin" presStyleLbl="node1" presStyleIdx="0" presStyleCnt="3"/>
      <dgm:spPr/>
      <dgm:t>
        <a:bodyPr/>
        <a:lstStyle/>
        <a:p>
          <a:endParaRPr lang="pt-BR"/>
        </a:p>
      </dgm:t>
    </dgm:pt>
    <dgm:pt modelId="{76052F60-7EF8-4A74-A233-1F819C8C3FAF}" type="pres">
      <dgm:prSet presAssocID="{9BCD59D4-F7A3-49CF-8F5B-65DF32FDBB0D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007E798-AB71-4903-BF42-26630DEA9C6F}" type="pres">
      <dgm:prSet presAssocID="{9BCD59D4-F7A3-49CF-8F5B-65DF32FDBB0D}" presName="negativeSpace" presStyleCnt="0"/>
      <dgm:spPr/>
    </dgm:pt>
    <dgm:pt modelId="{D0EB7A8E-D894-4273-8823-62E5BC1957A6}" type="pres">
      <dgm:prSet presAssocID="{9BCD59D4-F7A3-49CF-8F5B-65DF32FDBB0D}" presName="childText" presStyleLbl="conFgAcc1" presStyleIdx="1" presStyleCnt="3">
        <dgm:presLayoutVars>
          <dgm:bulletEnabled val="1"/>
        </dgm:presLayoutVars>
      </dgm:prSet>
      <dgm:spPr/>
    </dgm:pt>
    <dgm:pt modelId="{0F726EDF-29E0-47C6-BFFB-AA8D7D4EFA7D}" type="pres">
      <dgm:prSet presAssocID="{C17B25B9-3B70-44F1-9AA4-04D0DDE479E3}" presName="spaceBetweenRectangles" presStyleCnt="0"/>
      <dgm:spPr/>
    </dgm:pt>
    <dgm:pt modelId="{2E472D1D-D5C4-43FC-884B-E3527AAB87D7}" type="pres">
      <dgm:prSet presAssocID="{E43D12F6-1196-47F0-A7BE-A6C50EC40D0D}" presName="parentLin" presStyleCnt="0"/>
      <dgm:spPr/>
    </dgm:pt>
    <dgm:pt modelId="{CECA6117-5423-4AF3-B084-37577DF2DC1B}" type="pres">
      <dgm:prSet presAssocID="{E43D12F6-1196-47F0-A7BE-A6C50EC40D0D}" presName="parentLeftMargin" presStyleLbl="node1" presStyleIdx="1" presStyleCnt="3"/>
      <dgm:spPr/>
      <dgm:t>
        <a:bodyPr/>
        <a:lstStyle/>
        <a:p>
          <a:endParaRPr lang="pt-BR"/>
        </a:p>
      </dgm:t>
    </dgm:pt>
    <dgm:pt modelId="{BFF0206A-8210-4476-8E43-2F3142434EE2}" type="pres">
      <dgm:prSet presAssocID="{E43D12F6-1196-47F0-A7BE-A6C50EC40D0D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9BB34E4-C465-4179-9F7F-F74FE8FDD714}" type="pres">
      <dgm:prSet presAssocID="{E43D12F6-1196-47F0-A7BE-A6C50EC40D0D}" presName="negativeSpace" presStyleCnt="0"/>
      <dgm:spPr/>
    </dgm:pt>
    <dgm:pt modelId="{24084A8A-DC43-4089-BFFB-FF75EEB66BC2}" type="pres">
      <dgm:prSet presAssocID="{E43D12F6-1196-47F0-A7BE-A6C50EC40D0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3097504-EB66-44B9-A5E5-6C0A61DB1E93}" srcId="{CCB0ACA4-AF43-4AED-8C91-8D6FB7C20F13}" destId="{9BCD59D4-F7A3-49CF-8F5B-65DF32FDBB0D}" srcOrd="1" destOrd="0" parTransId="{EF43CC9C-429C-4A88-BE17-E609727543C7}" sibTransId="{C17B25B9-3B70-44F1-9AA4-04D0DDE479E3}"/>
    <dgm:cxn modelId="{71B0F255-7682-47A3-B25A-39A69894A48E}" type="presOf" srcId="{9BCD59D4-F7A3-49CF-8F5B-65DF32FDBB0D}" destId="{76052F60-7EF8-4A74-A233-1F819C8C3FAF}" srcOrd="1" destOrd="0" presId="urn:microsoft.com/office/officeart/2005/8/layout/list1"/>
    <dgm:cxn modelId="{452A91D4-EB54-4388-AB11-2DBDFE6C02CA}" type="presOf" srcId="{17C8E73F-4683-4F51-914C-41B88272212E}" destId="{F16E0444-3788-4B86-BB00-AD2C475D56AA}" srcOrd="1" destOrd="0" presId="urn:microsoft.com/office/officeart/2005/8/layout/list1"/>
    <dgm:cxn modelId="{160A5D76-FF84-4ABB-9CCA-FDAC11A8AE44}" type="presOf" srcId="{CCB0ACA4-AF43-4AED-8C91-8D6FB7C20F13}" destId="{29B3B376-93AD-4162-9DBB-50B8AEDC2C63}" srcOrd="0" destOrd="0" presId="urn:microsoft.com/office/officeart/2005/8/layout/list1"/>
    <dgm:cxn modelId="{9FBA32D6-9CBD-42C5-A70F-0C0AC881942E}" type="presOf" srcId="{E43D12F6-1196-47F0-A7BE-A6C50EC40D0D}" destId="{CECA6117-5423-4AF3-B084-37577DF2DC1B}" srcOrd="0" destOrd="0" presId="urn:microsoft.com/office/officeart/2005/8/layout/list1"/>
    <dgm:cxn modelId="{911C4B64-73EE-423C-8440-9585FB4C4BD9}" srcId="{CCB0ACA4-AF43-4AED-8C91-8D6FB7C20F13}" destId="{E43D12F6-1196-47F0-A7BE-A6C50EC40D0D}" srcOrd="2" destOrd="0" parTransId="{2AAD29D8-E58E-4BAF-A2AB-9FD6F248C832}" sibTransId="{6803A020-8079-4299-BE37-D80C523CCEF5}"/>
    <dgm:cxn modelId="{48BF6DDF-C040-49D8-98D9-54AEA2DAAAA4}" type="presOf" srcId="{9BCD59D4-F7A3-49CF-8F5B-65DF32FDBB0D}" destId="{F6629FE4-FA25-4D7B-9EFC-1B827E89C6A7}" srcOrd="0" destOrd="0" presId="urn:microsoft.com/office/officeart/2005/8/layout/list1"/>
    <dgm:cxn modelId="{28188082-8138-4A8B-93B5-D16DFDEE9873}" srcId="{CCB0ACA4-AF43-4AED-8C91-8D6FB7C20F13}" destId="{17C8E73F-4683-4F51-914C-41B88272212E}" srcOrd="0" destOrd="0" parTransId="{A6424B6C-EB43-46A5-A71A-3B9529F3151D}" sibTransId="{59C7EC9E-CC3B-4B8A-8C5A-9ABA80CD8A31}"/>
    <dgm:cxn modelId="{2790FB40-31C1-4BC5-93F5-C6A7AA2EAE5D}" type="presOf" srcId="{E43D12F6-1196-47F0-A7BE-A6C50EC40D0D}" destId="{BFF0206A-8210-4476-8E43-2F3142434EE2}" srcOrd="1" destOrd="0" presId="urn:microsoft.com/office/officeart/2005/8/layout/list1"/>
    <dgm:cxn modelId="{08CB2B9A-82F0-4A08-B11E-590D34199137}" type="presOf" srcId="{17C8E73F-4683-4F51-914C-41B88272212E}" destId="{BDE71146-C181-4251-8B31-8CE473A57355}" srcOrd="0" destOrd="0" presId="urn:microsoft.com/office/officeart/2005/8/layout/list1"/>
    <dgm:cxn modelId="{07140E05-62C5-46E9-80B8-A5303F8E4086}" type="presParOf" srcId="{29B3B376-93AD-4162-9DBB-50B8AEDC2C63}" destId="{B50D6A3C-C8E4-4E84-9CFC-7D32C31F4BCE}" srcOrd="0" destOrd="0" presId="urn:microsoft.com/office/officeart/2005/8/layout/list1"/>
    <dgm:cxn modelId="{14A8FAA5-12A8-4726-BCF3-71B00F739F98}" type="presParOf" srcId="{B50D6A3C-C8E4-4E84-9CFC-7D32C31F4BCE}" destId="{BDE71146-C181-4251-8B31-8CE473A57355}" srcOrd="0" destOrd="0" presId="urn:microsoft.com/office/officeart/2005/8/layout/list1"/>
    <dgm:cxn modelId="{8D7EDCE7-E5EC-4121-82B0-1F8D8416ED02}" type="presParOf" srcId="{B50D6A3C-C8E4-4E84-9CFC-7D32C31F4BCE}" destId="{F16E0444-3788-4B86-BB00-AD2C475D56AA}" srcOrd="1" destOrd="0" presId="urn:microsoft.com/office/officeart/2005/8/layout/list1"/>
    <dgm:cxn modelId="{6E24AC45-AAF3-4D6A-83FE-850023C7D2EA}" type="presParOf" srcId="{29B3B376-93AD-4162-9DBB-50B8AEDC2C63}" destId="{05C5C2AF-2480-4694-ABBA-224CEDBAF95B}" srcOrd="1" destOrd="0" presId="urn:microsoft.com/office/officeart/2005/8/layout/list1"/>
    <dgm:cxn modelId="{8BAD280E-3698-4CBB-A8C7-1710D2641340}" type="presParOf" srcId="{29B3B376-93AD-4162-9DBB-50B8AEDC2C63}" destId="{EDA34004-8E18-4347-A443-E2CF86EBB76E}" srcOrd="2" destOrd="0" presId="urn:microsoft.com/office/officeart/2005/8/layout/list1"/>
    <dgm:cxn modelId="{91B4BAB0-31B7-44A4-A92B-62B057C3F9D4}" type="presParOf" srcId="{29B3B376-93AD-4162-9DBB-50B8AEDC2C63}" destId="{8931BD20-2EC2-4E5E-B9AF-63CA99ACECE3}" srcOrd="3" destOrd="0" presId="urn:microsoft.com/office/officeart/2005/8/layout/list1"/>
    <dgm:cxn modelId="{A8A267EA-5956-4F43-B529-A5D468F4EA41}" type="presParOf" srcId="{29B3B376-93AD-4162-9DBB-50B8AEDC2C63}" destId="{13A33EBA-CC24-4ACF-8180-9F257DB0A1A4}" srcOrd="4" destOrd="0" presId="urn:microsoft.com/office/officeart/2005/8/layout/list1"/>
    <dgm:cxn modelId="{5366D5D6-A79E-4139-AD7B-04C112CF308C}" type="presParOf" srcId="{13A33EBA-CC24-4ACF-8180-9F257DB0A1A4}" destId="{F6629FE4-FA25-4D7B-9EFC-1B827E89C6A7}" srcOrd="0" destOrd="0" presId="urn:microsoft.com/office/officeart/2005/8/layout/list1"/>
    <dgm:cxn modelId="{B0B8770B-7177-4297-BBB2-EB57092EA909}" type="presParOf" srcId="{13A33EBA-CC24-4ACF-8180-9F257DB0A1A4}" destId="{76052F60-7EF8-4A74-A233-1F819C8C3FAF}" srcOrd="1" destOrd="0" presId="urn:microsoft.com/office/officeart/2005/8/layout/list1"/>
    <dgm:cxn modelId="{2D70ADCB-F6F9-4D35-82EB-1BF603A30276}" type="presParOf" srcId="{29B3B376-93AD-4162-9DBB-50B8AEDC2C63}" destId="{D007E798-AB71-4903-BF42-26630DEA9C6F}" srcOrd="5" destOrd="0" presId="urn:microsoft.com/office/officeart/2005/8/layout/list1"/>
    <dgm:cxn modelId="{2E9CFF24-09A9-466E-8B9F-000E38D02D25}" type="presParOf" srcId="{29B3B376-93AD-4162-9DBB-50B8AEDC2C63}" destId="{D0EB7A8E-D894-4273-8823-62E5BC1957A6}" srcOrd="6" destOrd="0" presId="urn:microsoft.com/office/officeart/2005/8/layout/list1"/>
    <dgm:cxn modelId="{B5DF57A7-FBD3-4CEE-BC36-BC1350E400F4}" type="presParOf" srcId="{29B3B376-93AD-4162-9DBB-50B8AEDC2C63}" destId="{0F726EDF-29E0-47C6-BFFB-AA8D7D4EFA7D}" srcOrd="7" destOrd="0" presId="urn:microsoft.com/office/officeart/2005/8/layout/list1"/>
    <dgm:cxn modelId="{BEF0DF97-D693-41AC-AC93-3C7AAFAFED97}" type="presParOf" srcId="{29B3B376-93AD-4162-9DBB-50B8AEDC2C63}" destId="{2E472D1D-D5C4-43FC-884B-E3527AAB87D7}" srcOrd="8" destOrd="0" presId="urn:microsoft.com/office/officeart/2005/8/layout/list1"/>
    <dgm:cxn modelId="{62A20F40-F53F-47F3-963D-CE25FC958957}" type="presParOf" srcId="{2E472D1D-D5C4-43FC-884B-E3527AAB87D7}" destId="{CECA6117-5423-4AF3-B084-37577DF2DC1B}" srcOrd="0" destOrd="0" presId="urn:microsoft.com/office/officeart/2005/8/layout/list1"/>
    <dgm:cxn modelId="{8DE627C6-7B32-4EE2-AF0C-E3677F72DED6}" type="presParOf" srcId="{2E472D1D-D5C4-43FC-884B-E3527AAB87D7}" destId="{BFF0206A-8210-4476-8E43-2F3142434EE2}" srcOrd="1" destOrd="0" presId="urn:microsoft.com/office/officeart/2005/8/layout/list1"/>
    <dgm:cxn modelId="{07FED956-EF68-4146-AC82-D76607D71B61}" type="presParOf" srcId="{29B3B376-93AD-4162-9DBB-50B8AEDC2C63}" destId="{09BB34E4-C465-4179-9F7F-F74FE8FDD714}" srcOrd="9" destOrd="0" presId="urn:microsoft.com/office/officeart/2005/8/layout/list1"/>
    <dgm:cxn modelId="{6FB33BD4-4090-46FA-9D75-FFAD9202FC92}" type="presParOf" srcId="{29B3B376-93AD-4162-9DBB-50B8AEDC2C63}" destId="{24084A8A-DC43-4089-BFFB-FF75EEB66BC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0357545-65A3-47F6-9C02-EB9945F28B48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522C8763-56FE-418C-BE22-FBBD2759EB5E}">
      <dgm:prSet phldrT="[Texto]" custT="1"/>
      <dgm:spPr/>
      <dgm:t>
        <a:bodyPr/>
        <a:lstStyle/>
        <a:p>
          <a:r>
            <a:rPr lang="pt-BR" sz="1800" b="1" dirty="0" smtClean="0"/>
            <a:t>Nível</a:t>
          </a:r>
          <a:endParaRPr lang="pt-BR" sz="1800" b="1" dirty="0"/>
        </a:p>
      </dgm:t>
    </dgm:pt>
    <dgm:pt modelId="{AFF86E32-0083-4333-AF71-2FE514C7CAD7}" type="parTrans" cxnId="{C051122A-9859-4526-AB7B-29C41788ED47}">
      <dgm:prSet/>
      <dgm:spPr/>
      <dgm:t>
        <a:bodyPr/>
        <a:lstStyle/>
        <a:p>
          <a:endParaRPr lang="pt-BR"/>
        </a:p>
      </dgm:t>
    </dgm:pt>
    <dgm:pt modelId="{78080A51-FAA1-4336-859A-FE0F90D503B4}" type="sibTrans" cxnId="{C051122A-9859-4526-AB7B-29C41788ED47}">
      <dgm:prSet/>
      <dgm:spPr/>
      <dgm:t>
        <a:bodyPr/>
        <a:lstStyle/>
        <a:p>
          <a:endParaRPr lang="pt-BR"/>
        </a:p>
      </dgm:t>
    </dgm:pt>
    <dgm:pt modelId="{FAF7C510-BBF9-4FE8-86B9-E5E1B661E6F7}">
      <dgm:prSet phldrT="[Texto]" custT="1"/>
      <dgm:spPr/>
      <dgm:t>
        <a:bodyPr/>
        <a:lstStyle/>
        <a:p>
          <a:r>
            <a:rPr lang="pt-BR" sz="1800" b="1" dirty="0" smtClean="0"/>
            <a:t>Função</a:t>
          </a:r>
          <a:endParaRPr lang="pt-BR" sz="1800" b="1" dirty="0"/>
        </a:p>
      </dgm:t>
    </dgm:pt>
    <dgm:pt modelId="{6F524201-5BE4-4DB1-B4DF-4840834C879B}" type="parTrans" cxnId="{2588D412-2DF3-4613-8F01-2D2D8058C8E2}">
      <dgm:prSet/>
      <dgm:spPr/>
      <dgm:t>
        <a:bodyPr/>
        <a:lstStyle/>
        <a:p>
          <a:endParaRPr lang="pt-BR"/>
        </a:p>
      </dgm:t>
    </dgm:pt>
    <dgm:pt modelId="{840B469D-A1A2-4DC4-AAA8-B65A276D37FA}" type="sibTrans" cxnId="{2588D412-2DF3-4613-8F01-2D2D8058C8E2}">
      <dgm:prSet/>
      <dgm:spPr/>
      <dgm:t>
        <a:bodyPr/>
        <a:lstStyle/>
        <a:p>
          <a:endParaRPr lang="pt-BR"/>
        </a:p>
      </dgm:t>
    </dgm:pt>
    <dgm:pt modelId="{1981E555-4D38-44AC-A086-56F7E3F6EE73}">
      <dgm:prSet phldrT="[Texto]" custT="1"/>
      <dgm:spPr/>
      <dgm:t>
        <a:bodyPr/>
        <a:lstStyle/>
        <a:p>
          <a:r>
            <a:rPr lang="pt-BR" sz="1800" b="1" dirty="0" smtClean="0"/>
            <a:t>Resolutividade</a:t>
          </a:r>
          <a:endParaRPr lang="pt-BR" sz="1800" b="1" dirty="0"/>
        </a:p>
      </dgm:t>
    </dgm:pt>
    <dgm:pt modelId="{F45DC744-1875-413A-9248-582629F57089}" type="parTrans" cxnId="{179E5BCF-1C65-41DA-85DC-16D7AC5AC1CA}">
      <dgm:prSet/>
      <dgm:spPr/>
      <dgm:t>
        <a:bodyPr/>
        <a:lstStyle/>
        <a:p>
          <a:endParaRPr lang="pt-BR"/>
        </a:p>
      </dgm:t>
    </dgm:pt>
    <dgm:pt modelId="{53F3FF83-FE9D-43C1-96EE-669FBB5CEB35}" type="sibTrans" cxnId="{179E5BCF-1C65-41DA-85DC-16D7AC5AC1CA}">
      <dgm:prSet/>
      <dgm:spPr/>
      <dgm:t>
        <a:bodyPr/>
        <a:lstStyle/>
        <a:p>
          <a:endParaRPr lang="pt-BR"/>
        </a:p>
      </dgm:t>
    </dgm:pt>
    <dgm:pt modelId="{240EF0F7-B8C6-42C8-84B0-C7576A16AD1F}">
      <dgm:prSet phldrT="[Texto]" custT="1"/>
      <dgm:spPr/>
      <dgm:t>
        <a:bodyPr/>
        <a:lstStyle/>
        <a:p>
          <a:r>
            <a:rPr lang="pt-BR" sz="1200" b="1" dirty="0" smtClean="0"/>
            <a:t>Abrangência</a:t>
          </a:r>
          <a:endParaRPr lang="pt-BR" sz="1200" b="1" dirty="0"/>
        </a:p>
      </dgm:t>
    </dgm:pt>
    <dgm:pt modelId="{E3031BA8-8DD2-4586-BDB2-2B7001AB02D5}" type="parTrans" cxnId="{4425132E-8DD2-40CF-AEA7-7A74CAFE549A}">
      <dgm:prSet/>
      <dgm:spPr/>
      <dgm:t>
        <a:bodyPr/>
        <a:lstStyle/>
        <a:p>
          <a:endParaRPr lang="pt-BR"/>
        </a:p>
      </dgm:t>
    </dgm:pt>
    <dgm:pt modelId="{C553AEED-3F06-4AF3-891E-69112023CA95}" type="sibTrans" cxnId="{4425132E-8DD2-40CF-AEA7-7A74CAFE549A}">
      <dgm:prSet/>
      <dgm:spPr/>
      <dgm:t>
        <a:bodyPr/>
        <a:lstStyle/>
        <a:p>
          <a:endParaRPr lang="pt-BR"/>
        </a:p>
      </dgm:t>
    </dgm:pt>
    <dgm:pt modelId="{0DE56483-A582-4B04-B85B-E947F7BAB707}" type="pres">
      <dgm:prSet presAssocID="{10357545-65A3-47F6-9C02-EB9945F28B48}" presName="compositeShape" presStyleCnt="0">
        <dgm:presLayoutVars>
          <dgm:chMax val="7"/>
          <dgm:dir/>
          <dgm:resizeHandles val="exact"/>
        </dgm:presLayoutVars>
      </dgm:prSet>
      <dgm:spPr/>
    </dgm:pt>
    <dgm:pt modelId="{BA2FAFBE-085F-4E83-A5EB-3FD102CAA5E5}" type="pres">
      <dgm:prSet presAssocID="{522C8763-56FE-418C-BE22-FBBD2759EB5E}" presName="circ1" presStyleLbl="vennNode1" presStyleIdx="0" presStyleCnt="4"/>
      <dgm:spPr/>
      <dgm:t>
        <a:bodyPr/>
        <a:lstStyle/>
        <a:p>
          <a:endParaRPr lang="pt-BR"/>
        </a:p>
      </dgm:t>
    </dgm:pt>
    <dgm:pt modelId="{545FA757-70BE-459F-9C89-C9C52B50320C}" type="pres">
      <dgm:prSet presAssocID="{522C8763-56FE-418C-BE22-FBBD2759EB5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4EE65E8-AEC4-4E73-A44C-1D16C6479FBB}" type="pres">
      <dgm:prSet presAssocID="{FAF7C510-BBF9-4FE8-86B9-E5E1B661E6F7}" presName="circ2" presStyleLbl="vennNode1" presStyleIdx="1" presStyleCnt="4"/>
      <dgm:spPr/>
      <dgm:t>
        <a:bodyPr/>
        <a:lstStyle/>
        <a:p>
          <a:endParaRPr lang="pt-BR"/>
        </a:p>
      </dgm:t>
    </dgm:pt>
    <dgm:pt modelId="{4E354F8D-186B-4377-9641-41226D5DCEB7}" type="pres">
      <dgm:prSet presAssocID="{FAF7C510-BBF9-4FE8-86B9-E5E1B661E6F7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6DCE1BD-B507-40CB-991F-14400A5A1CA8}" type="pres">
      <dgm:prSet presAssocID="{1981E555-4D38-44AC-A086-56F7E3F6EE73}" presName="circ3" presStyleLbl="vennNode1" presStyleIdx="2" presStyleCnt="4"/>
      <dgm:spPr/>
      <dgm:t>
        <a:bodyPr/>
        <a:lstStyle/>
        <a:p>
          <a:endParaRPr lang="pt-BR"/>
        </a:p>
      </dgm:t>
    </dgm:pt>
    <dgm:pt modelId="{26D2FD82-4EEC-4B4E-B32C-344288F5A67A}" type="pres">
      <dgm:prSet presAssocID="{1981E555-4D38-44AC-A086-56F7E3F6EE7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EAE3ADF-9460-4456-B62A-954D5B67D7FF}" type="pres">
      <dgm:prSet presAssocID="{240EF0F7-B8C6-42C8-84B0-C7576A16AD1F}" presName="circ4" presStyleLbl="vennNode1" presStyleIdx="3" presStyleCnt="4"/>
      <dgm:spPr/>
      <dgm:t>
        <a:bodyPr/>
        <a:lstStyle/>
        <a:p>
          <a:endParaRPr lang="pt-BR"/>
        </a:p>
      </dgm:t>
    </dgm:pt>
    <dgm:pt modelId="{5C60F56A-0BEB-410B-B50A-7B65320019C8}" type="pres">
      <dgm:prSet presAssocID="{240EF0F7-B8C6-42C8-84B0-C7576A16AD1F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179E5BCF-1C65-41DA-85DC-16D7AC5AC1CA}" srcId="{10357545-65A3-47F6-9C02-EB9945F28B48}" destId="{1981E555-4D38-44AC-A086-56F7E3F6EE73}" srcOrd="2" destOrd="0" parTransId="{F45DC744-1875-413A-9248-582629F57089}" sibTransId="{53F3FF83-FE9D-43C1-96EE-669FBB5CEB35}"/>
    <dgm:cxn modelId="{A22EEE04-B49D-4EB6-89CB-D10107525703}" type="presOf" srcId="{240EF0F7-B8C6-42C8-84B0-C7576A16AD1F}" destId="{6EAE3ADF-9460-4456-B62A-954D5B67D7FF}" srcOrd="0" destOrd="0" presId="urn:microsoft.com/office/officeart/2005/8/layout/venn1"/>
    <dgm:cxn modelId="{556BAD5B-CEFD-4349-AC12-BD4A9F854DF2}" type="presOf" srcId="{522C8763-56FE-418C-BE22-FBBD2759EB5E}" destId="{BA2FAFBE-085F-4E83-A5EB-3FD102CAA5E5}" srcOrd="0" destOrd="0" presId="urn:microsoft.com/office/officeart/2005/8/layout/venn1"/>
    <dgm:cxn modelId="{2588D412-2DF3-4613-8F01-2D2D8058C8E2}" srcId="{10357545-65A3-47F6-9C02-EB9945F28B48}" destId="{FAF7C510-BBF9-4FE8-86B9-E5E1B661E6F7}" srcOrd="1" destOrd="0" parTransId="{6F524201-5BE4-4DB1-B4DF-4840834C879B}" sibTransId="{840B469D-A1A2-4DC4-AAA8-B65A276D37FA}"/>
    <dgm:cxn modelId="{51D77628-8DEC-401A-A8B8-CDEA4EBFF1F2}" type="presOf" srcId="{522C8763-56FE-418C-BE22-FBBD2759EB5E}" destId="{545FA757-70BE-459F-9C89-C9C52B50320C}" srcOrd="1" destOrd="0" presId="urn:microsoft.com/office/officeart/2005/8/layout/venn1"/>
    <dgm:cxn modelId="{38D44E7A-828B-4982-9733-1F8AB2EC63DF}" type="presOf" srcId="{1981E555-4D38-44AC-A086-56F7E3F6EE73}" destId="{86DCE1BD-B507-40CB-991F-14400A5A1CA8}" srcOrd="0" destOrd="0" presId="urn:microsoft.com/office/officeart/2005/8/layout/venn1"/>
    <dgm:cxn modelId="{72FABADD-7905-4B16-AA14-5BD3AB74E202}" type="presOf" srcId="{10357545-65A3-47F6-9C02-EB9945F28B48}" destId="{0DE56483-A582-4B04-B85B-E947F7BAB707}" srcOrd="0" destOrd="0" presId="urn:microsoft.com/office/officeart/2005/8/layout/venn1"/>
    <dgm:cxn modelId="{C485CBB3-4595-407D-8A52-98B2C6901D2F}" type="presOf" srcId="{240EF0F7-B8C6-42C8-84B0-C7576A16AD1F}" destId="{5C60F56A-0BEB-410B-B50A-7B65320019C8}" srcOrd="1" destOrd="0" presId="urn:microsoft.com/office/officeart/2005/8/layout/venn1"/>
    <dgm:cxn modelId="{F4B78864-FC9A-4302-9DA8-B3310689A826}" type="presOf" srcId="{1981E555-4D38-44AC-A086-56F7E3F6EE73}" destId="{26D2FD82-4EEC-4B4E-B32C-344288F5A67A}" srcOrd="1" destOrd="0" presId="urn:microsoft.com/office/officeart/2005/8/layout/venn1"/>
    <dgm:cxn modelId="{9035D4C1-E690-4C67-B863-C209E366A4C1}" type="presOf" srcId="{FAF7C510-BBF9-4FE8-86B9-E5E1B661E6F7}" destId="{64EE65E8-AEC4-4E73-A44C-1D16C6479FBB}" srcOrd="0" destOrd="0" presId="urn:microsoft.com/office/officeart/2005/8/layout/venn1"/>
    <dgm:cxn modelId="{8A0161A8-3CAF-4199-90E3-F82557A20064}" type="presOf" srcId="{FAF7C510-BBF9-4FE8-86B9-E5E1B661E6F7}" destId="{4E354F8D-186B-4377-9641-41226D5DCEB7}" srcOrd="1" destOrd="0" presId="urn:microsoft.com/office/officeart/2005/8/layout/venn1"/>
    <dgm:cxn modelId="{C051122A-9859-4526-AB7B-29C41788ED47}" srcId="{10357545-65A3-47F6-9C02-EB9945F28B48}" destId="{522C8763-56FE-418C-BE22-FBBD2759EB5E}" srcOrd="0" destOrd="0" parTransId="{AFF86E32-0083-4333-AF71-2FE514C7CAD7}" sibTransId="{78080A51-FAA1-4336-859A-FE0F90D503B4}"/>
    <dgm:cxn modelId="{4425132E-8DD2-40CF-AEA7-7A74CAFE549A}" srcId="{10357545-65A3-47F6-9C02-EB9945F28B48}" destId="{240EF0F7-B8C6-42C8-84B0-C7576A16AD1F}" srcOrd="3" destOrd="0" parTransId="{E3031BA8-8DD2-4586-BDB2-2B7001AB02D5}" sibTransId="{C553AEED-3F06-4AF3-891E-69112023CA95}"/>
    <dgm:cxn modelId="{C3799091-596E-46D1-8B7D-BA5F4B5BB3A4}" type="presParOf" srcId="{0DE56483-A582-4B04-B85B-E947F7BAB707}" destId="{BA2FAFBE-085F-4E83-A5EB-3FD102CAA5E5}" srcOrd="0" destOrd="0" presId="urn:microsoft.com/office/officeart/2005/8/layout/venn1"/>
    <dgm:cxn modelId="{16930BF7-8FE5-40CF-BA3C-76BEEBCD2417}" type="presParOf" srcId="{0DE56483-A582-4B04-B85B-E947F7BAB707}" destId="{545FA757-70BE-459F-9C89-C9C52B50320C}" srcOrd="1" destOrd="0" presId="urn:microsoft.com/office/officeart/2005/8/layout/venn1"/>
    <dgm:cxn modelId="{E22DFA2F-8555-4481-814D-D9AD33DEF2BE}" type="presParOf" srcId="{0DE56483-A582-4B04-B85B-E947F7BAB707}" destId="{64EE65E8-AEC4-4E73-A44C-1D16C6479FBB}" srcOrd="2" destOrd="0" presId="urn:microsoft.com/office/officeart/2005/8/layout/venn1"/>
    <dgm:cxn modelId="{8A2F1FD4-D915-4A6C-95FC-2A1D59ED2F8B}" type="presParOf" srcId="{0DE56483-A582-4B04-B85B-E947F7BAB707}" destId="{4E354F8D-186B-4377-9641-41226D5DCEB7}" srcOrd="3" destOrd="0" presId="urn:microsoft.com/office/officeart/2005/8/layout/venn1"/>
    <dgm:cxn modelId="{78AE1B20-0920-4711-B551-A78F1F606311}" type="presParOf" srcId="{0DE56483-A582-4B04-B85B-E947F7BAB707}" destId="{86DCE1BD-B507-40CB-991F-14400A5A1CA8}" srcOrd="4" destOrd="0" presId="urn:microsoft.com/office/officeart/2005/8/layout/venn1"/>
    <dgm:cxn modelId="{02149E9B-0C3F-4C65-9285-1373DFF03793}" type="presParOf" srcId="{0DE56483-A582-4B04-B85B-E947F7BAB707}" destId="{26D2FD82-4EEC-4B4E-B32C-344288F5A67A}" srcOrd="5" destOrd="0" presId="urn:microsoft.com/office/officeart/2005/8/layout/venn1"/>
    <dgm:cxn modelId="{85FCA743-F80A-44DC-85D5-E6C498C74576}" type="presParOf" srcId="{0DE56483-A582-4B04-B85B-E947F7BAB707}" destId="{6EAE3ADF-9460-4456-B62A-954D5B67D7FF}" srcOrd="6" destOrd="0" presId="urn:microsoft.com/office/officeart/2005/8/layout/venn1"/>
    <dgm:cxn modelId="{F4A2C3DE-F1DC-422C-B88D-5F8B203AF074}" type="presParOf" srcId="{0DE56483-A582-4B04-B85B-E947F7BAB707}" destId="{5C60F56A-0BEB-410B-B50A-7B65320019C8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C6D7EEF-5241-4451-A2CD-5B0DEED254D8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E623B303-E8F4-41F9-975D-810D949E08D9}">
      <dgm:prSet phldrT="[Texto]" custT="1"/>
      <dgm:spPr/>
      <dgm:t>
        <a:bodyPr/>
        <a:lstStyle/>
        <a:p>
          <a:pPr algn="just"/>
          <a:r>
            <a:rPr lang="pt-BR" sz="1800" dirty="0" smtClean="0"/>
            <a:t>Hospital de função municipal localizado em regiões socioeconomicamente desfavoráveis e que está a mais de 60 minutos de um Hospital de Referência ou mesmo de um Hospital Municipal com papel de relevância.</a:t>
          </a:r>
          <a:endParaRPr lang="pt-BR" sz="1800" dirty="0"/>
        </a:p>
      </dgm:t>
    </dgm:pt>
    <dgm:pt modelId="{208E29FD-16F4-4521-B831-D9AA99B5F210}" type="parTrans" cxnId="{5B15D6A6-5B8E-44D6-B35D-16256BC205EE}">
      <dgm:prSet/>
      <dgm:spPr/>
      <dgm:t>
        <a:bodyPr/>
        <a:lstStyle/>
        <a:p>
          <a:endParaRPr lang="pt-BR"/>
        </a:p>
      </dgm:t>
    </dgm:pt>
    <dgm:pt modelId="{8FFE9F3E-B79E-4296-BCF8-EEA0CD68AD03}" type="sibTrans" cxnId="{5B15D6A6-5B8E-44D6-B35D-16256BC205EE}">
      <dgm:prSet/>
      <dgm:spPr/>
      <dgm:t>
        <a:bodyPr/>
        <a:lstStyle/>
        <a:p>
          <a:endParaRPr lang="pt-BR"/>
        </a:p>
      </dgm:t>
    </dgm:pt>
    <dgm:pt modelId="{FE86CA13-D49E-4AAE-AB7E-A38A54778862}">
      <dgm:prSet phldrT="[Texto]" custT="1"/>
      <dgm:spPr/>
      <dgm:t>
        <a:bodyPr/>
        <a:lstStyle/>
        <a:p>
          <a:pPr algn="just"/>
          <a:r>
            <a:rPr lang="pt-BR" sz="1800" dirty="0" smtClean="0"/>
            <a:t>Hospital de função municipal, localizado em municípios com população igual ou maior que 40.000 habitantes, com oferta de clínicas do elenco da atenção secundária intermunicipal ou que, por sua localização e oferta de clínicas, serve de dique para o polo micro ou macro de baixa densidade tecnológica, localizado em região de difícil acesso ou socioeconomicamente deficitária, ou ainda, quando em região que atende população indígena.</a:t>
          </a:r>
          <a:endParaRPr lang="pt-BR" sz="1800" dirty="0"/>
        </a:p>
      </dgm:t>
    </dgm:pt>
    <dgm:pt modelId="{6C9776FE-D262-4BB1-9AD3-6D7B06DB9C12}" type="parTrans" cxnId="{3B4507B7-AE76-4783-A443-A827C983B681}">
      <dgm:prSet/>
      <dgm:spPr/>
      <dgm:t>
        <a:bodyPr/>
        <a:lstStyle/>
        <a:p>
          <a:endParaRPr lang="pt-BR"/>
        </a:p>
      </dgm:t>
    </dgm:pt>
    <dgm:pt modelId="{CBC8F89A-9DB2-4A79-931E-D2EE50856EFD}" type="sibTrans" cxnId="{3B4507B7-AE76-4783-A443-A827C983B681}">
      <dgm:prSet/>
      <dgm:spPr/>
      <dgm:t>
        <a:bodyPr/>
        <a:lstStyle/>
        <a:p>
          <a:endParaRPr lang="pt-BR"/>
        </a:p>
      </dgm:t>
    </dgm:pt>
    <dgm:pt modelId="{78992F87-7A50-4E76-A642-9B52441976D0}">
      <dgm:prSet phldrT="[Texto]" custT="1"/>
      <dgm:spPr/>
      <dgm:t>
        <a:bodyPr/>
        <a:lstStyle/>
        <a:p>
          <a:pPr algn="just"/>
          <a:r>
            <a:rPr lang="pt-BR" sz="1800" dirty="0" smtClean="0"/>
            <a:t>Hospitais municipais que não se enquadram nas categorias Tipo II e Tipo III</a:t>
          </a:r>
          <a:r>
            <a:rPr lang="pt-BR" sz="2800" dirty="0" smtClean="0"/>
            <a:t>.</a:t>
          </a:r>
          <a:endParaRPr lang="pt-BR" sz="2800" dirty="0"/>
        </a:p>
      </dgm:t>
    </dgm:pt>
    <dgm:pt modelId="{CA4D5BB9-401F-451D-8A8B-6C6C75CB6802}" type="parTrans" cxnId="{0C2C18E0-1D5E-43F1-A539-45C027CD232F}">
      <dgm:prSet/>
      <dgm:spPr/>
      <dgm:t>
        <a:bodyPr/>
        <a:lstStyle/>
        <a:p>
          <a:endParaRPr lang="pt-BR"/>
        </a:p>
      </dgm:t>
    </dgm:pt>
    <dgm:pt modelId="{F7AFE255-746F-406F-865A-761AA2D80D62}" type="sibTrans" cxnId="{0C2C18E0-1D5E-43F1-A539-45C027CD232F}">
      <dgm:prSet/>
      <dgm:spPr/>
      <dgm:t>
        <a:bodyPr/>
        <a:lstStyle/>
        <a:p>
          <a:endParaRPr lang="pt-BR"/>
        </a:p>
      </dgm:t>
    </dgm:pt>
    <dgm:pt modelId="{08BFB6C8-55CA-4CE6-9E12-018EACCF703E}" type="pres">
      <dgm:prSet presAssocID="{2C6D7EEF-5241-4451-A2CD-5B0DEED254D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00B89DEB-96E1-42C7-9E16-39C5FBA99F79}" type="pres">
      <dgm:prSet presAssocID="{E623B303-E8F4-41F9-975D-810D949E08D9}" presName="comp" presStyleCnt="0"/>
      <dgm:spPr/>
    </dgm:pt>
    <dgm:pt modelId="{F6424CC3-59FA-4274-B7FC-B1DA3CAD1FF7}" type="pres">
      <dgm:prSet presAssocID="{E623B303-E8F4-41F9-975D-810D949E08D9}" presName="box" presStyleLbl="node1" presStyleIdx="0" presStyleCnt="3"/>
      <dgm:spPr/>
      <dgm:t>
        <a:bodyPr/>
        <a:lstStyle/>
        <a:p>
          <a:endParaRPr lang="pt-BR"/>
        </a:p>
      </dgm:t>
    </dgm:pt>
    <dgm:pt modelId="{0C31C21E-F2F9-43FB-A9A5-0E0AB1FADB2E}" type="pres">
      <dgm:prSet presAssocID="{E623B303-E8F4-41F9-975D-810D949E08D9}" presName="img" presStyleLbl="fgImgPlace1" presStyleIdx="0" presStyleCnt="3"/>
      <dgm:spPr/>
    </dgm:pt>
    <dgm:pt modelId="{75A1F533-ED1E-4A41-81F2-97B2D7F6D3F2}" type="pres">
      <dgm:prSet presAssocID="{E623B303-E8F4-41F9-975D-810D949E08D9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BCE2E5D-A358-4207-A825-68656DB9BF61}" type="pres">
      <dgm:prSet presAssocID="{8FFE9F3E-B79E-4296-BCF8-EEA0CD68AD03}" presName="spacer" presStyleCnt="0"/>
      <dgm:spPr/>
    </dgm:pt>
    <dgm:pt modelId="{F9922FA6-0047-447A-AFCB-D451F4137564}" type="pres">
      <dgm:prSet presAssocID="{FE86CA13-D49E-4AAE-AB7E-A38A54778862}" presName="comp" presStyleCnt="0"/>
      <dgm:spPr/>
    </dgm:pt>
    <dgm:pt modelId="{CC1CE26B-6105-44F3-9C69-5CB083DAEA3B}" type="pres">
      <dgm:prSet presAssocID="{FE86CA13-D49E-4AAE-AB7E-A38A54778862}" presName="box" presStyleLbl="node1" presStyleIdx="1" presStyleCnt="3" custScaleY="145041"/>
      <dgm:spPr/>
      <dgm:t>
        <a:bodyPr/>
        <a:lstStyle/>
        <a:p>
          <a:endParaRPr lang="pt-BR"/>
        </a:p>
      </dgm:t>
    </dgm:pt>
    <dgm:pt modelId="{18CC835F-7CDB-4312-9FD7-02044EDC1EC2}" type="pres">
      <dgm:prSet presAssocID="{FE86CA13-D49E-4AAE-AB7E-A38A54778862}" presName="img" presStyleLbl="fgImgPlace1" presStyleIdx="1" presStyleCnt="3"/>
      <dgm:spPr/>
    </dgm:pt>
    <dgm:pt modelId="{57845D5B-BDB1-49F7-BA16-68D8D50907FE}" type="pres">
      <dgm:prSet presAssocID="{FE86CA13-D49E-4AAE-AB7E-A38A5477886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76C1354-CAAC-4DF7-8585-FC9B36CDDBE4}" type="pres">
      <dgm:prSet presAssocID="{CBC8F89A-9DB2-4A79-931E-D2EE50856EFD}" presName="spacer" presStyleCnt="0"/>
      <dgm:spPr/>
    </dgm:pt>
    <dgm:pt modelId="{79354146-46CA-4F55-A608-F52A9A6A92C9}" type="pres">
      <dgm:prSet presAssocID="{78992F87-7A50-4E76-A642-9B52441976D0}" presName="comp" presStyleCnt="0"/>
      <dgm:spPr/>
    </dgm:pt>
    <dgm:pt modelId="{E2CF475E-C0E8-4ACC-B789-4D6082994695}" type="pres">
      <dgm:prSet presAssocID="{78992F87-7A50-4E76-A642-9B52441976D0}" presName="box" presStyleLbl="node1" presStyleIdx="2" presStyleCnt="3"/>
      <dgm:spPr/>
      <dgm:t>
        <a:bodyPr/>
        <a:lstStyle/>
        <a:p>
          <a:endParaRPr lang="pt-BR"/>
        </a:p>
      </dgm:t>
    </dgm:pt>
    <dgm:pt modelId="{B0F17151-00A6-4BDA-9116-583541E08874}" type="pres">
      <dgm:prSet presAssocID="{78992F87-7A50-4E76-A642-9B52441976D0}" presName="img" presStyleLbl="fgImgPlace1" presStyleIdx="2" presStyleCnt="3"/>
      <dgm:spPr/>
    </dgm:pt>
    <dgm:pt modelId="{5F1615CC-9CED-4FFA-A888-6F3153198645}" type="pres">
      <dgm:prSet presAssocID="{78992F87-7A50-4E76-A642-9B52441976D0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11E294AE-DBC6-4F58-9807-FCCEE6E53820}" type="presOf" srcId="{FE86CA13-D49E-4AAE-AB7E-A38A54778862}" destId="{CC1CE26B-6105-44F3-9C69-5CB083DAEA3B}" srcOrd="0" destOrd="0" presId="urn:microsoft.com/office/officeart/2005/8/layout/vList4"/>
    <dgm:cxn modelId="{A2D08129-BF2D-4F9F-AB5E-E3124FA66880}" type="presOf" srcId="{E623B303-E8F4-41F9-975D-810D949E08D9}" destId="{F6424CC3-59FA-4274-B7FC-B1DA3CAD1FF7}" srcOrd="0" destOrd="0" presId="urn:microsoft.com/office/officeart/2005/8/layout/vList4"/>
    <dgm:cxn modelId="{8ED828C1-23F9-4899-8744-8E31FBAE7881}" type="presOf" srcId="{78992F87-7A50-4E76-A642-9B52441976D0}" destId="{5F1615CC-9CED-4FFA-A888-6F3153198645}" srcOrd="1" destOrd="0" presId="urn:microsoft.com/office/officeart/2005/8/layout/vList4"/>
    <dgm:cxn modelId="{3B4507B7-AE76-4783-A443-A827C983B681}" srcId="{2C6D7EEF-5241-4451-A2CD-5B0DEED254D8}" destId="{FE86CA13-D49E-4AAE-AB7E-A38A54778862}" srcOrd="1" destOrd="0" parTransId="{6C9776FE-D262-4BB1-9AD3-6D7B06DB9C12}" sibTransId="{CBC8F89A-9DB2-4A79-931E-D2EE50856EFD}"/>
    <dgm:cxn modelId="{9459419E-1240-4378-85EC-0558F6849EB8}" type="presOf" srcId="{FE86CA13-D49E-4AAE-AB7E-A38A54778862}" destId="{57845D5B-BDB1-49F7-BA16-68D8D50907FE}" srcOrd="1" destOrd="0" presId="urn:microsoft.com/office/officeart/2005/8/layout/vList4"/>
    <dgm:cxn modelId="{56E4F473-B2B0-4DA1-9EAF-647D25803774}" type="presOf" srcId="{E623B303-E8F4-41F9-975D-810D949E08D9}" destId="{75A1F533-ED1E-4A41-81F2-97B2D7F6D3F2}" srcOrd="1" destOrd="0" presId="urn:microsoft.com/office/officeart/2005/8/layout/vList4"/>
    <dgm:cxn modelId="{841AAA1E-8A4A-40D5-B984-6B48B8373500}" type="presOf" srcId="{2C6D7EEF-5241-4451-A2CD-5B0DEED254D8}" destId="{08BFB6C8-55CA-4CE6-9E12-018EACCF703E}" srcOrd="0" destOrd="0" presId="urn:microsoft.com/office/officeart/2005/8/layout/vList4"/>
    <dgm:cxn modelId="{84759918-9AA7-4CCF-9D47-87D678097064}" type="presOf" srcId="{78992F87-7A50-4E76-A642-9B52441976D0}" destId="{E2CF475E-C0E8-4ACC-B789-4D6082994695}" srcOrd="0" destOrd="0" presId="urn:microsoft.com/office/officeart/2005/8/layout/vList4"/>
    <dgm:cxn modelId="{5B15D6A6-5B8E-44D6-B35D-16256BC205EE}" srcId="{2C6D7EEF-5241-4451-A2CD-5B0DEED254D8}" destId="{E623B303-E8F4-41F9-975D-810D949E08D9}" srcOrd="0" destOrd="0" parTransId="{208E29FD-16F4-4521-B831-D9AA99B5F210}" sibTransId="{8FFE9F3E-B79E-4296-BCF8-EEA0CD68AD03}"/>
    <dgm:cxn modelId="{0C2C18E0-1D5E-43F1-A539-45C027CD232F}" srcId="{2C6D7EEF-5241-4451-A2CD-5B0DEED254D8}" destId="{78992F87-7A50-4E76-A642-9B52441976D0}" srcOrd="2" destOrd="0" parTransId="{CA4D5BB9-401F-451D-8A8B-6C6C75CB6802}" sibTransId="{F7AFE255-746F-406F-865A-761AA2D80D62}"/>
    <dgm:cxn modelId="{5399F091-E6E9-4ABA-9D76-A73B7F5B0B00}" type="presParOf" srcId="{08BFB6C8-55CA-4CE6-9E12-018EACCF703E}" destId="{00B89DEB-96E1-42C7-9E16-39C5FBA99F79}" srcOrd="0" destOrd="0" presId="urn:microsoft.com/office/officeart/2005/8/layout/vList4"/>
    <dgm:cxn modelId="{D7BFD25C-E131-4FB5-ACAE-A04ABCCB7BD1}" type="presParOf" srcId="{00B89DEB-96E1-42C7-9E16-39C5FBA99F79}" destId="{F6424CC3-59FA-4274-B7FC-B1DA3CAD1FF7}" srcOrd="0" destOrd="0" presId="urn:microsoft.com/office/officeart/2005/8/layout/vList4"/>
    <dgm:cxn modelId="{9CFB352F-469B-493F-8EE8-F1128ECA9A0F}" type="presParOf" srcId="{00B89DEB-96E1-42C7-9E16-39C5FBA99F79}" destId="{0C31C21E-F2F9-43FB-A9A5-0E0AB1FADB2E}" srcOrd="1" destOrd="0" presId="urn:microsoft.com/office/officeart/2005/8/layout/vList4"/>
    <dgm:cxn modelId="{18AD0762-184C-4D91-A2D0-5E83C1FC823D}" type="presParOf" srcId="{00B89DEB-96E1-42C7-9E16-39C5FBA99F79}" destId="{75A1F533-ED1E-4A41-81F2-97B2D7F6D3F2}" srcOrd="2" destOrd="0" presId="urn:microsoft.com/office/officeart/2005/8/layout/vList4"/>
    <dgm:cxn modelId="{ED00882F-7DF9-4A4A-A3D2-D727DB23BF36}" type="presParOf" srcId="{08BFB6C8-55CA-4CE6-9E12-018EACCF703E}" destId="{DBCE2E5D-A358-4207-A825-68656DB9BF61}" srcOrd="1" destOrd="0" presId="urn:microsoft.com/office/officeart/2005/8/layout/vList4"/>
    <dgm:cxn modelId="{22EA7493-A709-4EA8-8FBE-D9DF84C30950}" type="presParOf" srcId="{08BFB6C8-55CA-4CE6-9E12-018EACCF703E}" destId="{F9922FA6-0047-447A-AFCB-D451F4137564}" srcOrd="2" destOrd="0" presId="urn:microsoft.com/office/officeart/2005/8/layout/vList4"/>
    <dgm:cxn modelId="{89F30CA5-D0F0-4382-875B-D1EBDAEF4EBB}" type="presParOf" srcId="{F9922FA6-0047-447A-AFCB-D451F4137564}" destId="{CC1CE26B-6105-44F3-9C69-5CB083DAEA3B}" srcOrd="0" destOrd="0" presId="urn:microsoft.com/office/officeart/2005/8/layout/vList4"/>
    <dgm:cxn modelId="{FBE42E19-557A-4FE8-AABC-53E0723B387B}" type="presParOf" srcId="{F9922FA6-0047-447A-AFCB-D451F4137564}" destId="{18CC835F-7CDB-4312-9FD7-02044EDC1EC2}" srcOrd="1" destOrd="0" presId="urn:microsoft.com/office/officeart/2005/8/layout/vList4"/>
    <dgm:cxn modelId="{75070132-D53F-4F0B-ABF2-DFF89F686E52}" type="presParOf" srcId="{F9922FA6-0047-447A-AFCB-D451F4137564}" destId="{57845D5B-BDB1-49F7-BA16-68D8D50907FE}" srcOrd="2" destOrd="0" presId="urn:microsoft.com/office/officeart/2005/8/layout/vList4"/>
    <dgm:cxn modelId="{047947D7-3A2D-47A8-8F6D-12B22DC56F94}" type="presParOf" srcId="{08BFB6C8-55CA-4CE6-9E12-018EACCF703E}" destId="{676C1354-CAAC-4DF7-8585-FC9B36CDDBE4}" srcOrd="3" destOrd="0" presId="urn:microsoft.com/office/officeart/2005/8/layout/vList4"/>
    <dgm:cxn modelId="{21EB3D98-D610-4D2F-96BD-F01F97A3405F}" type="presParOf" srcId="{08BFB6C8-55CA-4CE6-9E12-018EACCF703E}" destId="{79354146-46CA-4F55-A608-F52A9A6A92C9}" srcOrd="4" destOrd="0" presId="urn:microsoft.com/office/officeart/2005/8/layout/vList4"/>
    <dgm:cxn modelId="{157EB078-E972-48BA-91D6-1742B66B306F}" type="presParOf" srcId="{79354146-46CA-4F55-A608-F52A9A6A92C9}" destId="{E2CF475E-C0E8-4ACC-B789-4D6082994695}" srcOrd="0" destOrd="0" presId="urn:microsoft.com/office/officeart/2005/8/layout/vList4"/>
    <dgm:cxn modelId="{18471CF3-1A02-4464-A5B9-83291DB6A3D1}" type="presParOf" srcId="{79354146-46CA-4F55-A608-F52A9A6A92C9}" destId="{B0F17151-00A6-4BDA-9116-583541E08874}" srcOrd="1" destOrd="0" presId="urn:microsoft.com/office/officeart/2005/8/layout/vList4"/>
    <dgm:cxn modelId="{5C20F600-AA0D-4045-AD64-774C3ECF2F7D}" type="presParOf" srcId="{79354146-46CA-4F55-A608-F52A9A6A92C9}" destId="{5F1615CC-9CED-4FFA-A888-6F315319864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A764CB-C963-4026-86E6-2818808EA07C}">
      <dsp:nvSpPr>
        <dsp:cNvPr id="0" name=""/>
        <dsp:cNvSpPr/>
      </dsp:nvSpPr>
      <dsp:spPr>
        <a:xfrm>
          <a:off x="3203110" y="2086640"/>
          <a:ext cx="1908164" cy="18017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300" kern="1200" dirty="0" smtClean="0"/>
            <a:t>Política Hospitalar</a:t>
          </a:r>
          <a:endParaRPr lang="pt-BR" sz="2300" kern="1200" dirty="0"/>
        </a:p>
      </dsp:txBody>
      <dsp:txXfrm>
        <a:off x="3482554" y="2350506"/>
        <a:ext cx="1349276" cy="1274061"/>
      </dsp:txXfrm>
    </dsp:sp>
    <dsp:sp modelId="{29802DA1-FD6E-4899-9024-B5672FD09ECB}">
      <dsp:nvSpPr>
        <dsp:cNvPr id="0" name=""/>
        <dsp:cNvSpPr/>
      </dsp:nvSpPr>
      <dsp:spPr>
        <a:xfrm rot="16607940">
          <a:off x="4085936" y="1415330"/>
          <a:ext cx="454448" cy="52805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/>
        </a:p>
      </dsp:txBody>
      <dsp:txXfrm>
        <a:off x="4146033" y="1588628"/>
        <a:ext cx="318114" cy="316832"/>
      </dsp:txXfrm>
    </dsp:sp>
    <dsp:sp modelId="{559BA04D-6533-4312-BF10-D968EFB7BFE6}">
      <dsp:nvSpPr>
        <dsp:cNvPr id="0" name=""/>
        <dsp:cNvSpPr/>
      </dsp:nvSpPr>
      <dsp:spPr>
        <a:xfrm>
          <a:off x="3628731" y="977"/>
          <a:ext cx="1620935" cy="12424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/>
            <a:t>Política Nacional de Atenção Hospitalar</a:t>
          </a:r>
          <a:endParaRPr lang="pt-BR" sz="1600" kern="1200" dirty="0"/>
        </a:p>
      </dsp:txBody>
      <dsp:txXfrm>
        <a:off x="3866111" y="182933"/>
        <a:ext cx="1146175" cy="878564"/>
      </dsp:txXfrm>
    </dsp:sp>
    <dsp:sp modelId="{E39CB5A0-1D09-4CB0-8E32-FA6E505948CD}">
      <dsp:nvSpPr>
        <dsp:cNvPr id="0" name=""/>
        <dsp:cNvSpPr/>
      </dsp:nvSpPr>
      <dsp:spPr>
        <a:xfrm rot="19102044">
          <a:off x="5025002" y="1792792"/>
          <a:ext cx="378515" cy="4840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/>
        </a:p>
      </dsp:txBody>
      <dsp:txXfrm>
        <a:off x="5039343" y="1927325"/>
        <a:ext cx="264961" cy="290439"/>
      </dsp:txXfrm>
    </dsp:sp>
    <dsp:sp modelId="{925060DF-4028-4F1E-B6A4-1C691A484E9A}">
      <dsp:nvSpPr>
        <dsp:cNvPr id="0" name=""/>
        <dsp:cNvSpPr/>
      </dsp:nvSpPr>
      <dsp:spPr>
        <a:xfrm>
          <a:off x="5287344" y="577726"/>
          <a:ext cx="1764118" cy="12424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/>
            <a:t>Diagnóstico Situacional</a:t>
          </a:r>
          <a:endParaRPr lang="pt-BR" sz="1600" kern="1200" dirty="0"/>
        </a:p>
      </dsp:txBody>
      <dsp:txXfrm>
        <a:off x="5545693" y="759682"/>
        <a:ext cx="1247420" cy="878564"/>
      </dsp:txXfrm>
    </dsp:sp>
    <dsp:sp modelId="{637AE417-9B94-440D-8809-08FD93BE65B1}">
      <dsp:nvSpPr>
        <dsp:cNvPr id="0" name=""/>
        <dsp:cNvSpPr/>
      </dsp:nvSpPr>
      <dsp:spPr>
        <a:xfrm rot="21000000">
          <a:off x="5200086" y="2516541"/>
          <a:ext cx="261777" cy="52805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/>
        </a:p>
      </dsp:txBody>
      <dsp:txXfrm>
        <a:off x="5200683" y="2628970"/>
        <a:ext cx="183244" cy="316832"/>
      </dsp:txXfrm>
    </dsp:sp>
    <dsp:sp modelId="{A81BFD4C-418F-45AF-A541-71BF94537022}">
      <dsp:nvSpPr>
        <dsp:cNvPr id="0" name=""/>
        <dsp:cNvSpPr/>
      </dsp:nvSpPr>
      <dsp:spPr>
        <a:xfrm>
          <a:off x="5550435" y="1956199"/>
          <a:ext cx="1865094" cy="12424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/>
            <a:t>Ampliar e qualificar o acesso à Atenção Hospitalar</a:t>
          </a:r>
          <a:endParaRPr lang="pt-BR" sz="1600" kern="1200" dirty="0"/>
        </a:p>
      </dsp:txBody>
      <dsp:txXfrm>
        <a:off x="5823572" y="2138155"/>
        <a:ext cx="1318820" cy="878564"/>
      </dsp:txXfrm>
    </dsp:sp>
    <dsp:sp modelId="{2E642099-70AE-43C9-A0AE-AC75FDBEE6A7}">
      <dsp:nvSpPr>
        <dsp:cNvPr id="0" name=""/>
        <dsp:cNvSpPr/>
      </dsp:nvSpPr>
      <dsp:spPr>
        <a:xfrm rot="1607280">
          <a:off x="5085048" y="3260858"/>
          <a:ext cx="272933" cy="52805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/>
        </a:p>
      </dsp:txBody>
      <dsp:txXfrm>
        <a:off x="5089442" y="3348017"/>
        <a:ext cx="191053" cy="316832"/>
      </dsp:txXfrm>
    </dsp:sp>
    <dsp:sp modelId="{7FC45990-4F86-4681-B135-71300E7A7824}">
      <dsp:nvSpPr>
        <dsp:cNvPr id="0" name=""/>
        <dsp:cNvSpPr/>
      </dsp:nvSpPr>
      <dsp:spPr>
        <a:xfrm>
          <a:off x="5194924" y="3384378"/>
          <a:ext cx="2317045" cy="14239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/>
            <a:t>Organizar, induzir e articular a integração do hospital às Redes de Atenção</a:t>
          </a:r>
          <a:endParaRPr lang="pt-BR" sz="1600" kern="1200" dirty="0"/>
        </a:p>
      </dsp:txBody>
      <dsp:txXfrm>
        <a:off x="5534247" y="3592915"/>
        <a:ext cx="1638399" cy="1006903"/>
      </dsp:txXfrm>
    </dsp:sp>
    <dsp:sp modelId="{4828DF41-C2AC-424E-B44F-82484C9FF137}">
      <dsp:nvSpPr>
        <dsp:cNvPr id="0" name=""/>
        <dsp:cNvSpPr/>
      </dsp:nvSpPr>
      <dsp:spPr>
        <a:xfrm rot="4443168">
          <a:off x="4319960" y="3896914"/>
          <a:ext cx="345061" cy="52805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/>
        </a:p>
      </dsp:txBody>
      <dsp:txXfrm>
        <a:off x="4357498" y="3952757"/>
        <a:ext cx="241543" cy="316832"/>
      </dsp:txXfrm>
    </dsp:sp>
    <dsp:sp modelId="{C7B9CFD2-A995-45B9-B9C0-BF161062E597}">
      <dsp:nvSpPr>
        <dsp:cNvPr id="0" name=""/>
        <dsp:cNvSpPr/>
      </dsp:nvSpPr>
      <dsp:spPr>
        <a:xfrm>
          <a:off x="3891789" y="4470698"/>
          <a:ext cx="1733466" cy="12424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/>
            <a:t>Orientar a missão de cada hospital na Rede de Atenção</a:t>
          </a:r>
          <a:endParaRPr lang="pt-BR" sz="1600" kern="1200" dirty="0"/>
        </a:p>
      </dsp:txBody>
      <dsp:txXfrm>
        <a:off x="4145649" y="4652654"/>
        <a:ext cx="1225746" cy="878564"/>
      </dsp:txXfrm>
    </dsp:sp>
    <dsp:sp modelId="{6954D64F-1B1C-42C8-8738-EFE38D29FCAC}">
      <dsp:nvSpPr>
        <dsp:cNvPr id="0" name=""/>
        <dsp:cNvSpPr/>
      </dsp:nvSpPr>
      <dsp:spPr>
        <a:xfrm rot="7220208">
          <a:off x="3340824" y="3803350"/>
          <a:ext cx="368861" cy="52805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/>
        </a:p>
      </dsp:txBody>
      <dsp:txXfrm rot="10800000">
        <a:off x="3424099" y="3861207"/>
        <a:ext cx="258203" cy="316832"/>
      </dsp:txXfrm>
    </dsp:sp>
    <dsp:sp modelId="{1F44307F-7E0F-4DC6-8725-895870C3E511}">
      <dsp:nvSpPr>
        <dsp:cNvPr id="0" name=""/>
        <dsp:cNvSpPr/>
      </dsp:nvSpPr>
      <dsp:spPr>
        <a:xfrm>
          <a:off x="2161449" y="4326520"/>
          <a:ext cx="1697185" cy="12424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/>
            <a:t>Redução dos vazios assistenciais</a:t>
          </a:r>
          <a:endParaRPr lang="pt-BR" sz="1600" kern="1200" dirty="0"/>
        </a:p>
      </dsp:txBody>
      <dsp:txXfrm>
        <a:off x="2409996" y="4508476"/>
        <a:ext cx="1200091" cy="878564"/>
      </dsp:txXfrm>
    </dsp:sp>
    <dsp:sp modelId="{C211CB94-5E59-4CF4-916E-DFCC37A58775}">
      <dsp:nvSpPr>
        <dsp:cNvPr id="0" name=""/>
        <dsp:cNvSpPr/>
      </dsp:nvSpPr>
      <dsp:spPr>
        <a:xfrm rot="9539964">
          <a:off x="2880955" y="3157815"/>
          <a:ext cx="289742" cy="52805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/>
        </a:p>
      </dsp:txBody>
      <dsp:txXfrm rot="10800000">
        <a:off x="2964991" y="3247849"/>
        <a:ext cx="202819" cy="316832"/>
      </dsp:txXfrm>
    </dsp:sp>
    <dsp:sp modelId="{79ACEFD8-F776-4F21-8D0D-76AACBC92ADA}">
      <dsp:nvSpPr>
        <dsp:cNvPr id="0" name=""/>
        <dsp:cNvSpPr/>
      </dsp:nvSpPr>
      <dsp:spPr>
        <a:xfrm>
          <a:off x="793299" y="3245134"/>
          <a:ext cx="2149037" cy="12424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/>
            <a:t>Fortalecer a Gestão Regional </a:t>
          </a:r>
          <a:r>
            <a:rPr lang="pt-BR" sz="1600" kern="1200" smtClean="0"/>
            <a:t>e à </a:t>
          </a:r>
          <a:r>
            <a:rPr lang="pt-BR" sz="1600" kern="1200" dirty="0" smtClean="0"/>
            <a:t>apoiar a Gestão Hospitalar</a:t>
          </a:r>
          <a:endParaRPr lang="pt-BR" sz="1600" kern="1200" dirty="0"/>
        </a:p>
      </dsp:txBody>
      <dsp:txXfrm>
        <a:off x="1108018" y="3427090"/>
        <a:ext cx="1519599" cy="878564"/>
      </dsp:txXfrm>
    </dsp:sp>
    <dsp:sp modelId="{B79DB7D0-33D1-40F3-BF55-B87809238778}">
      <dsp:nvSpPr>
        <dsp:cNvPr id="0" name=""/>
        <dsp:cNvSpPr/>
      </dsp:nvSpPr>
      <dsp:spPr>
        <a:xfrm rot="11550012">
          <a:off x="2722792" y="2445726"/>
          <a:ext cx="362835" cy="52805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/>
        </a:p>
      </dsp:txBody>
      <dsp:txXfrm rot="10800000">
        <a:off x="2830352" y="2563116"/>
        <a:ext cx="253985" cy="316832"/>
      </dsp:txXfrm>
    </dsp:sp>
    <dsp:sp modelId="{800EE206-11E9-4910-9B07-C4C3B4057E13}">
      <dsp:nvSpPr>
        <dsp:cNvPr id="0" name=""/>
        <dsp:cNvSpPr/>
      </dsp:nvSpPr>
      <dsp:spPr>
        <a:xfrm>
          <a:off x="586404" y="1800202"/>
          <a:ext cx="2034667" cy="12424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/>
            <a:t>Financiamento Adequado</a:t>
          </a:r>
          <a:endParaRPr lang="pt-BR" sz="1600" kern="1200" dirty="0"/>
        </a:p>
      </dsp:txBody>
      <dsp:txXfrm>
        <a:off x="884374" y="1982158"/>
        <a:ext cx="1438727" cy="878564"/>
      </dsp:txXfrm>
    </dsp:sp>
    <dsp:sp modelId="{17579765-1C9A-43AA-8EDA-520D85392FD9}">
      <dsp:nvSpPr>
        <dsp:cNvPr id="0" name=""/>
        <dsp:cNvSpPr/>
      </dsp:nvSpPr>
      <dsp:spPr>
        <a:xfrm rot="13963476">
          <a:off x="3171687" y="1695836"/>
          <a:ext cx="406650" cy="52805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/>
        </a:p>
      </dsp:txBody>
      <dsp:txXfrm rot="10800000">
        <a:off x="3269627" y="1849984"/>
        <a:ext cx="284655" cy="316832"/>
      </dsp:txXfrm>
    </dsp:sp>
    <dsp:sp modelId="{361EFF89-E376-4556-9E06-6A30457A3EE6}">
      <dsp:nvSpPr>
        <dsp:cNvPr id="0" name=""/>
        <dsp:cNvSpPr/>
      </dsp:nvSpPr>
      <dsp:spPr>
        <a:xfrm>
          <a:off x="1666527" y="458775"/>
          <a:ext cx="2077632" cy="12424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/>
            <a:t>Contratualização</a:t>
          </a:r>
          <a:endParaRPr lang="pt-BR" sz="1600" kern="1200" dirty="0"/>
        </a:p>
      </dsp:txBody>
      <dsp:txXfrm>
        <a:off x="1970789" y="640731"/>
        <a:ext cx="1469108" cy="8785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55D4D0-2C97-4ABC-9426-DDF0417D8CB5}">
      <dsp:nvSpPr>
        <dsp:cNvPr id="0" name=""/>
        <dsp:cNvSpPr/>
      </dsp:nvSpPr>
      <dsp:spPr>
        <a:xfrm>
          <a:off x="10344" y="720077"/>
          <a:ext cx="1406425" cy="56257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/>
            <a:t>Etapa 1</a:t>
          </a:r>
          <a:endParaRPr lang="pt-BR" sz="1600" kern="1200" dirty="0"/>
        </a:p>
      </dsp:txBody>
      <dsp:txXfrm>
        <a:off x="291629" y="720077"/>
        <a:ext cx="843855" cy="562570"/>
      </dsp:txXfrm>
    </dsp:sp>
    <dsp:sp modelId="{833C01F1-D445-43A2-B17B-81A6482B2B76}">
      <dsp:nvSpPr>
        <dsp:cNvPr id="0" name=""/>
        <dsp:cNvSpPr/>
      </dsp:nvSpPr>
      <dsp:spPr>
        <a:xfrm>
          <a:off x="1229942" y="720079"/>
          <a:ext cx="6999657" cy="466933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>
              <a:latin typeface="+mj-lt"/>
            </a:rPr>
            <a:t>Diagnóstico Situacional nas Regiões Ampliadas de Saúde;</a:t>
          </a:r>
          <a:endParaRPr lang="pt-BR" sz="1600" kern="1200" dirty="0"/>
        </a:p>
      </dsp:txBody>
      <dsp:txXfrm>
        <a:off x="1463409" y="720079"/>
        <a:ext cx="6532724" cy="466933"/>
      </dsp:txXfrm>
    </dsp:sp>
    <dsp:sp modelId="{8AC7DFA5-1F1C-43B7-943E-DAB18D890436}">
      <dsp:nvSpPr>
        <dsp:cNvPr id="0" name=""/>
        <dsp:cNvSpPr/>
      </dsp:nvSpPr>
      <dsp:spPr>
        <a:xfrm>
          <a:off x="3175" y="1498090"/>
          <a:ext cx="1406425" cy="56257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/>
            <a:t>Etapa 2</a:t>
          </a:r>
          <a:endParaRPr lang="pt-BR" sz="1600" kern="1200" dirty="0"/>
        </a:p>
      </dsp:txBody>
      <dsp:txXfrm>
        <a:off x="284460" y="1498090"/>
        <a:ext cx="843855" cy="562570"/>
      </dsp:txXfrm>
    </dsp:sp>
    <dsp:sp modelId="{A5E00B63-5EAF-4AFA-A213-99249F87F895}">
      <dsp:nvSpPr>
        <dsp:cNvPr id="0" name=""/>
        <dsp:cNvSpPr/>
      </dsp:nvSpPr>
      <dsp:spPr>
        <a:xfrm>
          <a:off x="1226766" y="1545908"/>
          <a:ext cx="6552709" cy="466933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>
              <a:latin typeface="+mj-lt"/>
            </a:rPr>
            <a:t>Aplicação do modelo da Tipologia  e Denominação dos Hospitais;</a:t>
          </a:r>
          <a:endParaRPr lang="pt-BR" sz="1600" kern="1200" dirty="0"/>
        </a:p>
      </dsp:txBody>
      <dsp:txXfrm>
        <a:off x="1460233" y="1545908"/>
        <a:ext cx="6085776" cy="466933"/>
      </dsp:txXfrm>
    </dsp:sp>
    <dsp:sp modelId="{9605F4E6-DAAF-4680-B34F-871E56DC3FA6}">
      <dsp:nvSpPr>
        <dsp:cNvPr id="0" name=""/>
        <dsp:cNvSpPr/>
      </dsp:nvSpPr>
      <dsp:spPr>
        <a:xfrm>
          <a:off x="3175" y="2139420"/>
          <a:ext cx="2231758" cy="841667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/>
            <a:t>Etapa 3</a:t>
          </a:r>
          <a:endParaRPr lang="pt-BR" sz="1600" kern="1200" dirty="0"/>
        </a:p>
      </dsp:txBody>
      <dsp:txXfrm>
        <a:off x="424009" y="2139420"/>
        <a:ext cx="1390091" cy="841667"/>
      </dsp:txXfrm>
    </dsp:sp>
    <dsp:sp modelId="{7511CCED-61EB-48AB-B67F-B6A06B8B054E}">
      <dsp:nvSpPr>
        <dsp:cNvPr id="0" name=""/>
        <dsp:cNvSpPr/>
      </dsp:nvSpPr>
      <dsp:spPr>
        <a:xfrm>
          <a:off x="2026569" y="2174538"/>
          <a:ext cx="5373982" cy="841666"/>
        </a:xfrm>
        <a:prstGeom prst="chevron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/>
            <a:t>Encontro para discussão do Diagnóstico Hospitalar: Tipologia Hospitalar e outras informações.</a:t>
          </a:r>
          <a:endParaRPr lang="pt-BR" sz="1600" kern="1200" dirty="0"/>
        </a:p>
      </dsp:txBody>
      <dsp:txXfrm>
        <a:off x="2447402" y="2174538"/>
        <a:ext cx="4532316" cy="841666"/>
      </dsp:txXfrm>
    </dsp:sp>
    <dsp:sp modelId="{2C6D3AF6-4F1D-4E35-8E65-6B90351EE354}">
      <dsp:nvSpPr>
        <dsp:cNvPr id="0" name=""/>
        <dsp:cNvSpPr/>
      </dsp:nvSpPr>
      <dsp:spPr>
        <a:xfrm>
          <a:off x="10344" y="3240360"/>
          <a:ext cx="1406425" cy="56257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/>
            <a:t>Etapa 4</a:t>
          </a:r>
        </a:p>
      </dsp:txBody>
      <dsp:txXfrm>
        <a:off x="291629" y="3240360"/>
        <a:ext cx="843855" cy="562570"/>
      </dsp:txXfrm>
    </dsp:sp>
    <dsp:sp modelId="{4955D888-09F7-45D1-A81C-820F0B66A1DE}">
      <dsp:nvSpPr>
        <dsp:cNvPr id="0" name=""/>
        <dsp:cNvSpPr/>
      </dsp:nvSpPr>
      <dsp:spPr>
        <a:xfrm>
          <a:off x="1162472" y="3240358"/>
          <a:ext cx="5185680" cy="626862"/>
        </a:xfrm>
        <a:prstGeom prst="chevron">
          <a:avLst/>
        </a:prstGeom>
        <a:solidFill>
          <a:schemeClr val="bg2">
            <a:lumMod val="9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>
              <a:latin typeface="+mj-lt"/>
            </a:rPr>
            <a:t>Elaboração da Política Hospitalar </a:t>
          </a:r>
          <a:endParaRPr lang="pt-BR" sz="1600" kern="1200" dirty="0" smtClean="0"/>
        </a:p>
      </dsp:txBody>
      <dsp:txXfrm>
        <a:off x="1475903" y="3240358"/>
        <a:ext cx="4558818" cy="626862"/>
      </dsp:txXfrm>
    </dsp:sp>
    <dsp:sp modelId="{85F2B4A4-A433-4377-B27C-0F2FBFCA64FD}">
      <dsp:nvSpPr>
        <dsp:cNvPr id="0" name=""/>
        <dsp:cNvSpPr/>
      </dsp:nvSpPr>
      <dsp:spPr>
        <a:xfrm>
          <a:off x="82352" y="4032448"/>
          <a:ext cx="1406425" cy="56257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/>
            <a:t>Etapa 5</a:t>
          </a:r>
        </a:p>
      </dsp:txBody>
      <dsp:txXfrm>
        <a:off x="363637" y="4032448"/>
        <a:ext cx="843855" cy="562570"/>
      </dsp:txXfrm>
    </dsp:sp>
    <dsp:sp modelId="{2E2ABAB6-14E7-4BA6-92B6-31F21C86301C}">
      <dsp:nvSpPr>
        <dsp:cNvPr id="0" name=""/>
        <dsp:cNvSpPr/>
      </dsp:nvSpPr>
      <dsp:spPr>
        <a:xfrm>
          <a:off x="1306487" y="4104456"/>
          <a:ext cx="4786557" cy="434794"/>
        </a:xfrm>
        <a:prstGeom prst="chevron">
          <a:avLst/>
        </a:prstGeom>
        <a:solidFill>
          <a:schemeClr val="bg2">
            <a:lumMod val="9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>
              <a:latin typeface="+mj-lt"/>
            </a:rPr>
            <a:t>Pactuação na CIB</a:t>
          </a:r>
          <a:endParaRPr lang="pt-BR" sz="1600" kern="1200" dirty="0" smtClean="0"/>
        </a:p>
      </dsp:txBody>
      <dsp:txXfrm>
        <a:off x="1523884" y="4104456"/>
        <a:ext cx="4351763" cy="4347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5BE577-C5A0-4284-BC3E-AF64CE07F919}">
      <dsp:nvSpPr>
        <dsp:cNvPr id="0" name=""/>
        <dsp:cNvSpPr/>
      </dsp:nvSpPr>
      <dsp:spPr>
        <a:xfrm>
          <a:off x="22007" y="712779"/>
          <a:ext cx="7588832" cy="1105223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175454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Definição </a:t>
          </a:r>
          <a:r>
            <a:rPr lang="pt-BR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do relator e </a:t>
          </a:r>
          <a:r>
            <a:rPr lang="pt-BR" sz="2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facilitador e Exposição da Metodologia(Atividade 1 e 2)</a:t>
          </a:r>
          <a:endParaRPr lang="pt-BR" sz="20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007" y="989085"/>
        <a:ext cx="7312526" cy="552611"/>
      </dsp:txXfrm>
    </dsp:sp>
    <dsp:sp modelId="{CFC37123-9A2D-42F2-8C07-BA93611625B9}">
      <dsp:nvSpPr>
        <dsp:cNvPr id="0" name=""/>
        <dsp:cNvSpPr/>
      </dsp:nvSpPr>
      <dsp:spPr>
        <a:xfrm>
          <a:off x="22007" y="1565066"/>
          <a:ext cx="2337360" cy="21290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Exposição da </a:t>
          </a:r>
          <a:r>
            <a:rPr lang="pt-B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tipologia hospitalar</a:t>
          </a:r>
        </a:p>
      </dsp:txBody>
      <dsp:txXfrm>
        <a:off x="22007" y="1565066"/>
        <a:ext cx="2337360" cy="2129066"/>
      </dsp:txXfrm>
    </dsp:sp>
    <dsp:sp modelId="{FB600013-7282-4050-9610-39A021A861AE}">
      <dsp:nvSpPr>
        <dsp:cNvPr id="0" name=""/>
        <dsp:cNvSpPr/>
      </dsp:nvSpPr>
      <dsp:spPr>
        <a:xfrm>
          <a:off x="2374649" y="1290240"/>
          <a:ext cx="5251472" cy="1105223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1">
                <a:shade val="80000"/>
                <a:hueOff val="153123"/>
                <a:satOff val="-2196"/>
                <a:lumOff val="12807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153123"/>
                <a:satOff val="-2196"/>
                <a:lumOff val="12807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153123"/>
                <a:satOff val="-2196"/>
                <a:lumOff val="1280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175454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Grupos de discussão (Atividade 3) </a:t>
          </a:r>
          <a:endParaRPr lang="pt-BR" sz="20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74649" y="1566546"/>
        <a:ext cx="4975166" cy="552611"/>
      </dsp:txXfrm>
    </dsp:sp>
    <dsp:sp modelId="{E002D7E0-EB74-4B32-9CD5-CD375FBAFC36}">
      <dsp:nvSpPr>
        <dsp:cNvPr id="0" name=""/>
        <dsp:cNvSpPr/>
      </dsp:nvSpPr>
      <dsp:spPr>
        <a:xfrm>
          <a:off x="2374677" y="2082338"/>
          <a:ext cx="2337360" cy="21290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Análise e comparação da tipologia hospitalar de acordo com o retrato atual do território.</a:t>
          </a:r>
          <a:endParaRPr lang="pt-BR" sz="1800" kern="1200" dirty="0"/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900" kern="1200" dirty="0"/>
        </a:p>
      </dsp:txBody>
      <dsp:txXfrm>
        <a:off x="2374677" y="2082338"/>
        <a:ext cx="2337360" cy="2129066"/>
      </dsp:txXfrm>
    </dsp:sp>
    <dsp:sp modelId="{347B1046-9AA5-4E94-9923-63BBA6698D21}">
      <dsp:nvSpPr>
        <dsp:cNvPr id="0" name=""/>
        <dsp:cNvSpPr/>
      </dsp:nvSpPr>
      <dsp:spPr>
        <a:xfrm>
          <a:off x="4718736" y="1722286"/>
          <a:ext cx="2914111" cy="1105223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1">
                <a:shade val="80000"/>
                <a:hueOff val="306246"/>
                <a:satOff val="-4392"/>
                <a:lumOff val="2561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06246"/>
                <a:satOff val="-4392"/>
                <a:lumOff val="2561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06246"/>
                <a:satOff val="-4392"/>
                <a:lumOff val="256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175454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Plenária (Atividade 3)</a:t>
          </a:r>
          <a:endParaRPr lang="pt-BR" sz="18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18736" y="1998592"/>
        <a:ext cx="2637805" cy="552611"/>
      </dsp:txXfrm>
    </dsp:sp>
    <dsp:sp modelId="{D56A8DAC-7D9B-4162-88B9-D4EFADB6077D}">
      <dsp:nvSpPr>
        <dsp:cNvPr id="0" name=""/>
        <dsp:cNvSpPr/>
      </dsp:nvSpPr>
      <dsp:spPr>
        <a:xfrm>
          <a:off x="4822946" y="2514378"/>
          <a:ext cx="2337360" cy="20979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Exposição das informações que complementam o diagnóstico hospitalar</a:t>
          </a:r>
          <a:endParaRPr lang="pt-BR" sz="1800" kern="1200" dirty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2000" kern="1200" dirty="0"/>
        </a:p>
      </dsp:txBody>
      <dsp:txXfrm>
        <a:off x="4822946" y="2514378"/>
        <a:ext cx="2337360" cy="209790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A34004-8E18-4347-A443-E2CF86EBB76E}">
      <dsp:nvSpPr>
        <dsp:cNvPr id="0" name=""/>
        <dsp:cNvSpPr/>
      </dsp:nvSpPr>
      <dsp:spPr>
        <a:xfrm>
          <a:off x="0" y="464019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6E0444-3788-4B86-BB00-AD2C475D56AA}">
      <dsp:nvSpPr>
        <dsp:cNvPr id="0" name=""/>
        <dsp:cNvSpPr/>
      </dsp:nvSpPr>
      <dsp:spPr>
        <a:xfrm>
          <a:off x="290214" y="6459"/>
          <a:ext cx="5804291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altLang="pt-BR" sz="1800" kern="1200" dirty="0" smtClean="0">
              <a:solidFill>
                <a:schemeClr val="bg1"/>
              </a:solidFill>
              <a:latin typeface="Calibri" pitchFamily="34" charset="0"/>
              <a:cs typeface="Arial" charset="0"/>
            </a:rPr>
            <a:t>O hospital realiza algum procedimento/elenco que não está habilitado?</a:t>
          </a:r>
          <a:endParaRPr lang="pt-BR" sz="1800" kern="1200" dirty="0">
            <a:solidFill>
              <a:schemeClr val="bg1"/>
            </a:solidFill>
          </a:endParaRPr>
        </a:p>
      </dsp:txBody>
      <dsp:txXfrm>
        <a:off x="334886" y="51131"/>
        <a:ext cx="5714947" cy="825776"/>
      </dsp:txXfrm>
    </dsp:sp>
    <dsp:sp modelId="{D0EB7A8E-D894-4273-8823-62E5BC1957A6}">
      <dsp:nvSpPr>
        <dsp:cNvPr id="0" name=""/>
        <dsp:cNvSpPr/>
      </dsp:nvSpPr>
      <dsp:spPr>
        <a:xfrm>
          <a:off x="0" y="1870179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052F60-7EF8-4A74-A233-1F819C8C3FAF}">
      <dsp:nvSpPr>
        <dsp:cNvPr id="0" name=""/>
        <dsp:cNvSpPr/>
      </dsp:nvSpPr>
      <dsp:spPr>
        <a:xfrm>
          <a:off x="290214" y="1412619"/>
          <a:ext cx="5804291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altLang="pt-BR" sz="1800" kern="1200" dirty="0" smtClean="0">
              <a:solidFill>
                <a:schemeClr val="bg1"/>
              </a:solidFill>
              <a:latin typeface="Calibri" pitchFamily="34" charset="0"/>
              <a:cs typeface="Arial" charset="0"/>
            </a:rPr>
            <a:t>No município/ região há hospitais que dividem especialidades/serviços?</a:t>
          </a:r>
          <a:endParaRPr lang="pt-BR" sz="1800" kern="1200" dirty="0">
            <a:solidFill>
              <a:schemeClr val="bg1"/>
            </a:solidFill>
          </a:endParaRPr>
        </a:p>
      </dsp:txBody>
      <dsp:txXfrm>
        <a:off x="334886" y="1457291"/>
        <a:ext cx="5714947" cy="825776"/>
      </dsp:txXfrm>
    </dsp:sp>
    <dsp:sp modelId="{24084A8A-DC43-4089-BFFB-FF75EEB66BC2}">
      <dsp:nvSpPr>
        <dsp:cNvPr id="0" name=""/>
        <dsp:cNvSpPr/>
      </dsp:nvSpPr>
      <dsp:spPr>
        <a:xfrm>
          <a:off x="0" y="3276340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F0206A-8210-4476-8E43-2F3142434EE2}">
      <dsp:nvSpPr>
        <dsp:cNvPr id="0" name=""/>
        <dsp:cNvSpPr/>
      </dsp:nvSpPr>
      <dsp:spPr>
        <a:xfrm>
          <a:off x="290214" y="2818780"/>
          <a:ext cx="5804291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altLang="pt-BR" sz="1800" kern="1200" dirty="0" smtClean="0">
              <a:solidFill>
                <a:schemeClr val="bg1"/>
              </a:solidFill>
              <a:latin typeface="Calibri" pitchFamily="34" charset="0"/>
              <a:cs typeface="Arial" charset="0"/>
            </a:rPr>
            <a:t>O hospital com seu elenco atende a abrangência proposta na tipologia hospitalar ? (</a:t>
          </a:r>
          <a:r>
            <a:rPr lang="pt-BR" altLang="pt-BR" sz="1800" kern="1200" dirty="0" err="1" smtClean="0">
              <a:solidFill>
                <a:schemeClr val="bg1"/>
              </a:solidFill>
              <a:latin typeface="Calibri" pitchFamily="34" charset="0"/>
              <a:cs typeface="Arial" charset="0"/>
            </a:rPr>
            <a:t>ex</a:t>
          </a:r>
          <a:r>
            <a:rPr lang="pt-BR" altLang="pt-BR" sz="1800" kern="1200" dirty="0" smtClean="0">
              <a:solidFill>
                <a:schemeClr val="bg1"/>
              </a:solidFill>
              <a:latin typeface="Calibri" pitchFamily="34" charset="0"/>
              <a:cs typeface="Arial" charset="0"/>
            </a:rPr>
            <a:t>: hospital macro possui cobertura de atendimento para toda a região macro?) </a:t>
          </a:r>
          <a:endParaRPr lang="pt-BR" sz="1800" kern="1200" dirty="0">
            <a:solidFill>
              <a:schemeClr val="bg1"/>
            </a:solidFill>
          </a:endParaRPr>
        </a:p>
      </dsp:txBody>
      <dsp:txXfrm>
        <a:off x="334886" y="2863452"/>
        <a:ext cx="5714947" cy="82577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2FAFBE-085F-4E83-A5EB-3FD102CAA5E5}">
      <dsp:nvSpPr>
        <dsp:cNvPr id="0" name=""/>
        <dsp:cNvSpPr/>
      </dsp:nvSpPr>
      <dsp:spPr>
        <a:xfrm>
          <a:off x="1991359" y="40639"/>
          <a:ext cx="2113280" cy="211328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Nível</a:t>
          </a:r>
          <a:endParaRPr lang="pt-BR" sz="1800" b="1" kern="1200" dirty="0"/>
        </a:p>
      </dsp:txBody>
      <dsp:txXfrm>
        <a:off x="2235200" y="325119"/>
        <a:ext cx="1625600" cy="670560"/>
      </dsp:txXfrm>
    </dsp:sp>
    <dsp:sp modelId="{64EE65E8-AEC4-4E73-A44C-1D16C6479FBB}">
      <dsp:nvSpPr>
        <dsp:cNvPr id="0" name=""/>
        <dsp:cNvSpPr/>
      </dsp:nvSpPr>
      <dsp:spPr>
        <a:xfrm>
          <a:off x="2926080" y="975359"/>
          <a:ext cx="2113280" cy="211328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Função</a:t>
          </a:r>
          <a:endParaRPr lang="pt-BR" sz="1800" b="1" kern="1200" dirty="0"/>
        </a:p>
      </dsp:txBody>
      <dsp:txXfrm>
        <a:off x="4064000" y="1219200"/>
        <a:ext cx="812800" cy="1625600"/>
      </dsp:txXfrm>
    </dsp:sp>
    <dsp:sp modelId="{86DCE1BD-B507-40CB-991F-14400A5A1CA8}">
      <dsp:nvSpPr>
        <dsp:cNvPr id="0" name=""/>
        <dsp:cNvSpPr/>
      </dsp:nvSpPr>
      <dsp:spPr>
        <a:xfrm>
          <a:off x="1991359" y="1910080"/>
          <a:ext cx="2113280" cy="211328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Resolutividade</a:t>
          </a:r>
          <a:endParaRPr lang="pt-BR" sz="1800" b="1" kern="1200" dirty="0"/>
        </a:p>
      </dsp:txBody>
      <dsp:txXfrm>
        <a:off x="2235200" y="3068320"/>
        <a:ext cx="1625600" cy="670560"/>
      </dsp:txXfrm>
    </dsp:sp>
    <dsp:sp modelId="{6EAE3ADF-9460-4456-B62A-954D5B67D7FF}">
      <dsp:nvSpPr>
        <dsp:cNvPr id="0" name=""/>
        <dsp:cNvSpPr/>
      </dsp:nvSpPr>
      <dsp:spPr>
        <a:xfrm>
          <a:off x="1056640" y="975359"/>
          <a:ext cx="2113280" cy="211328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200" b="1" kern="1200" dirty="0" smtClean="0"/>
            <a:t>Abrangência</a:t>
          </a:r>
          <a:endParaRPr lang="pt-BR" sz="1200" b="1" kern="1200" dirty="0"/>
        </a:p>
      </dsp:txBody>
      <dsp:txXfrm>
        <a:off x="1219200" y="1219200"/>
        <a:ext cx="812800" cy="16256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424CC3-59FA-4274-B7FC-B1DA3CAD1FF7}">
      <dsp:nvSpPr>
        <dsp:cNvPr id="0" name=""/>
        <dsp:cNvSpPr/>
      </dsp:nvSpPr>
      <dsp:spPr>
        <a:xfrm>
          <a:off x="0" y="0"/>
          <a:ext cx="8229600" cy="12427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Hospital de função municipal localizado em regiões socioeconomicamente desfavoráveis e que está a mais de 60 minutos de um Hospital de Referência ou mesmo de um Hospital Municipal com papel de relevância.</a:t>
          </a:r>
          <a:endParaRPr lang="pt-BR" sz="1800" kern="1200" dirty="0"/>
        </a:p>
      </dsp:txBody>
      <dsp:txXfrm>
        <a:off x="1770192" y="0"/>
        <a:ext cx="6459407" cy="1242726"/>
      </dsp:txXfrm>
    </dsp:sp>
    <dsp:sp modelId="{0C31C21E-F2F9-43FB-A9A5-0E0AB1FADB2E}">
      <dsp:nvSpPr>
        <dsp:cNvPr id="0" name=""/>
        <dsp:cNvSpPr/>
      </dsp:nvSpPr>
      <dsp:spPr>
        <a:xfrm>
          <a:off x="124272" y="124272"/>
          <a:ext cx="1645920" cy="99418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1CE26B-6105-44F3-9C69-5CB083DAEA3B}">
      <dsp:nvSpPr>
        <dsp:cNvPr id="0" name=""/>
        <dsp:cNvSpPr/>
      </dsp:nvSpPr>
      <dsp:spPr>
        <a:xfrm>
          <a:off x="0" y="1366999"/>
          <a:ext cx="8229600" cy="18024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Hospital de função municipal, localizado em municípios com população igual ou maior que 40.000 habitantes, com oferta de clínicas do elenco da atenção secundária intermunicipal ou que, por sua localização e oferta de clínicas, serve de dique para o polo micro ou macro de baixa densidade tecnológica, localizado em região de difícil acesso ou socioeconomicamente deficitária, ou ainda, quando em região que atende população indígena.</a:t>
          </a:r>
          <a:endParaRPr lang="pt-BR" sz="1800" kern="1200" dirty="0"/>
        </a:p>
      </dsp:txBody>
      <dsp:txXfrm>
        <a:off x="1770192" y="1366999"/>
        <a:ext cx="6459407" cy="1802463"/>
      </dsp:txXfrm>
    </dsp:sp>
    <dsp:sp modelId="{18CC835F-7CDB-4312-9FD7-02044EDC1EC2}">
      <dsp:nvSpPr>
        <dsp:cNvPr id="0" name=""/>
        <dsp:cNvSpPr/>
      </dsp:nvSpPr>
      <dsp:spPr>
        <a:xfrm>
          <a:off x="124272" y="1771140"/>
          <a:ext cx="1645920" cy="99418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CF475E-C0E8-4ACC-B789-4D6082994695}">
      <dsp:nvSpPr>
        <dsp:cNvPr id="0" name=""/>
        <dsp:cNvSpPr/>
      </dsp:nvSpPr>
      <dsp:spPr>
        <a:xfrm>
          <a:off x="0" y="3293735"/>
          <a:ext cx="8229600" cy="12427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Hospitais municipais que não se enquadram nas categorias Tipo II e Tipo III</a:t>
          </a:r>
          <a:r>
            <a:rPr lang="pt-BR" sz="2800" kern="1200" dirty="0" smtClean="0"/>
            <a:t>.</a:t>
          </a:r>
          <a:endParaRPr lang="pt-BR" sz="2800" kern="1200" dirty="0"/>
        </a:p>
      </dsp:txBody>
      <dsp:txXfrm>
        <a:off x="1770192" y="3293735"/>
        <a:ext cx="6459407" cy="1242726"/>
      </dsp:txXfrm>
    </dsp:sp>
    <dsp:sp modelId="{B0F17151-00A6-4BDA-9116-583541E08874}">
      <dsp:nvSpPr>
        <dsp:cNvPr id="0" name=""/>
        <dsp:cNvSpPr/>
      </dsp:nvSpPr>
      <dsp:spPr>
        <a:xfrm>
          <a:off x="124272" y="3418008"/>
          <a:ext cx="1645920" cy="99418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290" cy="4959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63032" y="0"/>
            <a:ext cx="2955290" cy="4959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584DA6-49E2-48FD-9B69-0C1DC692E88F}" type="datetimeFigureOut">
              <a:rPr lang="pt-BR" smtClean="0"/>
              <a:pPr/>
              <a:t>21/09/2017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4538"/>
            <a:ext cx="4959350" cy="3719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1990" y="4711383"/>
            <a:ext cx="5455920" cy="44634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1044"/>
            <a:ext cx="2955290" cy="495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63032" y="9421044"/>
            <a:ext cx="2955290" cy="495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B3B4C4-148C-4E07-A57E-A406628B3FA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642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560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09997D-F4B0-4C67-9857-324E3DDBAD16}" type="slidenum">
              <a:rPr lang="pt-BR" altLang="pt-BR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pt-BR" altLang="pt-BR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700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C1C5-AB37-47C3-B5CA-058376B0F160}" type="datetimeFigureOut">
              <a:rPr lang="pt-BR" smtClean="0"/>
              <a:pPr/>
              <a:t>21/09/2017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5236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C1C5-AB37-47C3-B5CA-058376B0F160}" type="datetimeFigureOut">
              <a:rPr lang="pt-BR" smtClean="0"/>
              <a:pPr/>
              <a:t>21/09/2017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6371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C1C5-AB37-47C3-B5CA-058376B0F160}" type="datetimeFigureOut">
              <a:rPr lang="pt-BR" smtClean="0"/>
              <a:pPr/>
              <a:t>21/09/2017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48067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C1C5-AB37-47C3-B5CA-058376B0F160}" type="datetimeFigureOut">
              <a:rPr lang="pt-BR" smtClean="0"/>
              <a:pPr/>
              <a:t>21/09/2017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1278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C1C5-AB37-47C3-B5CA-058376B0F160}" type="datetimeFigureOut">
              <a:rPr lang="pt-BR" smtClean="0"/>
              <a:pPr/>
              <a:t>21/09/2017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6797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C1C5-AB37-47C3-B5CA-058376B0F160}" type="datetimeFigureOut">
              <a:rPr lang="pt-BR" smtClean="0"/>
              <a:pPr/>
              <a:t>21/09/2017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3051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C1C5-AB37-47C3-B5CA-058376B0F160}" type="datetimeFigureOut">
              <a:rPr lang="pt-BR" smtClean="0"/>
              <a:pPr/>
              <a:t>21/09/2017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5957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C1C5-AB37-47C3-B5CA-058376B0F160}" type="datetimeFigureOut">
              <a:rPr lang="pt-BR" smtClean="0"/>
              <a:pPr/>
              <a:t>21/09/2017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1739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C1C5-AB37-47C3-B5CA-058376B0F160}" type="datetimeFigureOut">
              <a:rPr lang="pt-BR" smtClean="0"/>
              <a:pPr/>
              <a:t>21/09/2017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9205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C1C5-AB37-47C3-B5CA-058376B0F160}" type="datetimeFigureOut">
              <a:rPr lang="pt-BR" smtClean="0"/>
              <a:pPr/>
              <a:t>21/09/2017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9954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C1C5-AB37-47C3-B5CA-058376B0F160}" type="datetimeFigureOut">
              <a:rPr lang="pt-BR" smtClean="0"/>
              <a:pPr/>
              <a:t>21/09/2017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21974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205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67544" y="616530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2C1C5-AB37-47C3-B5CA-058376B0F160}" type="datetimeFigureOut">
              <a:rPr lang="pt-BR" smtClean="0"/>
              <a:pPr/>
              <a:t>21/09/2017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2699792" y="616530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4888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aude.mg.gov.br/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341438"/>
            <a:ext cx="9143999" cy="29511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200" dirty="0">
                <a:latin typeface="+mj-lt"/>
              </a:rPr>
              <a:t>Encontro para discussão do Diagnóstico Hospitalar: </a:t>
            </a:r>
            <a:br>
              <a:rPr lang="pt-BR" sz="3200" dirty="0">
                <a:latin typeface="+mj-lt"/>
              </a:rPr>
            </a:br>
            <a:r>
              <a:rPr lang="pt-BR" sz="3200" dirty="0">
                <a:latin typeface="+mj-lt"/>
              </a:rPr>
              <a:t>Tipologia Hospitalar e outras informações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92275" y="4797425"/>
            <a:ext cx="6400800" cy="8413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 smtClean="0">
                <a:latin typeface="+mj-lt"/>
              </a:rPr>
              <a:t>SES-MG</a:t>
            </a:r>
            <a:endParaRPr lang="pt-BR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600" dirty="0" smtClean="0">
                <a:latin typeface="+mj-lt"/>
              </a:rPr>
              <a:t>Metodologia do Encontro</a:t>
            </a:r>
            <a:endParaRPr lang="pt-BR" sz="3600" dirty="0">
              <a:latin typeface="+mj-lt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252789405"/>
              </p:ext>
            </p:extLst>
          </p:nvPr>
        </p:nvGraphicFramePr>
        <p:xfrm>
          <a:off x="829172" y="1202655"/>
          <a:ext cx="7632848" cy="51125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pt-BR" altLang="pt-BR" sz="3600" dirty="0" smtClean="0">
                <a:latin typeface="Calibri" pitchFamily="34" charset="0"/>
                <a:cs typeface="Arial" charset="0"/>
              </a:rPr>
              <a:t>Atividade 1</a:t>
            </a:r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468313" y="2636838"/>
            <a:ext cx="4032250" cy="2879725"/>
          </a:xfrm>
          <a:noFill/>
          <a:ln cap="flat">
            <a:solidFill>
              <a:schemeClr val="tx2"/>
            </a:solidFill>
            <a:prstDash val="dash"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pt-BR" altLang="pt-BR" sz="2200" b="1" u="sng" dirty="0" smtClean="0">
                <a:solidFill>
                  <a:schemeClr val="tx2"/>
                </a:solidFill>
                <a:latin typeface="Calibri" pitchFamily="34" charset="0"/>
                <a:cs typeface="Arial" charset="0"/>
              </a:rPr>
              <a:t>Facilitado</a:t>
            </a:r>
            <a:r>
              <a:rPr lang="pt-BR" altLang="pt-BR" sz="2200" b="1" dirty="0" smtClean="0">
                <a:solidFill>
                  <a:schemeClr val="tx2"/>
                </a:solidFill>
                <a:latin typeface="Calibri" pitchFamily="34" charset="0"/>
                <a:cs typeface="Arial" charset="0"/>
              </a:rPr>
              <a:t>r: 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endParaRPr lang="pt-BR" altLang="pt-BR" sz="2200" dirty="0" smtClean="0">
              <a:latin typeface="Calibri" pitchFamily="34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pt-BR" altLang="pt-BR" sz="2200" dirty="0" smtClean="0">
                <a:latin typeface="Calibri" pitchFamily="34" charset="0"/>
                <a:cs typeface="Arial" charset="0"/>
              </a:rPr>
              <a:t> - Apresentar a proposta do encontro;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pt-BR" altLang="pt-BR" sz="2200" dirty="0" smtClean="0">
                <a:latin typeface="Calibri" pitchFamily="34" charset="0"/>
                <a:cs typeface="Arial" charset="0"/>
              </a:rPr>
              <a:t> - Guiar as discussões;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pt-BR" altLang="pt-BR" sz="2200" dirty="0" smtClean="0">
                <a:latin typeface="Calibri" pitchFamily="34" charset="0"/>
                <a:cs typeface="Arial" charset="0"/>
              </a:rPr>
              <a:t> - Concluir a ata (ANEXO 1) e o formulário (ANEXO 2) com o relator.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4716463" y="2636838"/>
            <a:ext cx="3959225" cy="2847975"/>
          </a:xfrm>
          <a:prstGeom prst="rect">
            <a:avLst/>
          </a:prstGeom>
          <a:noFill/>
          <a:ln w="9525">
            <a:solidFill>
              <a:schemeClr val="tx2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pt-BR" altLang="pt-BR" sz="2200" b="1" u="sng">
                <a:solidFill>
                  <a:schemeClr val="tx2"/>
                </a:solidFill>
                <a:latin typeface="Calibri" pitchFamily="34" charset="0"/>
              </a:rPr>
              <a:t>Relator</a:t>
            </a:r>
            <a:r>
              <a:rPr lang="pt-BR" altLang="pt-BR" sz="2200" b="1">
                <a:solidFill>
                  <a:schemeClr val="tx2"/>
                </a:solidFill>
                <a:latin typeface="Calibri" pitchFamily="34" charset="0"/>
              </a:rPr>
              <a:t>: 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endParaRPr lang="pt-BR" altLang="pt-BR" sz="2200">
              <a:latin typeface="Calibri" pitchFamily="34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pt-BR" altLang="pt-BR" sz="2200">
                <a:latin typeface="Calibri" pitchFamily="34" charset="0"/>
              </a:rPr>
              <a:t> Auxiliar o facilitador;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pt-BR" altLang="pt-BR" sz="2200">
                <a:latin typeface="Calibri" pitchFamily="34" charset="0"/>
              </a:rPr>
              <a:t> Anotar os pontos discutidos e elaborar a ata final;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pt-BR" altLang="pt-BR" sz="2200">
                <a:latin typeface="Calibri" pitchFamily="34" charset="0"/>
              </a:rPr>
              <a:t>- Encaminhar os documentos ao nível central.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endParaRPr lang="pt-BR" altLang="pt-BR" sz="2200">
              <a:latin typeface="Calibri" pitchFamily="34" charset="0"/>
            </a:endParaRPr>
          </a:p>
        </p:txBody>
      </p:sp>
      <p:sp>
        <p:nvSpPr>
          <p:cNvPr id="10245" name="Rectangle 6"/>
          <p:cNvSpPr>
            <a:spLocks noChangeArrowheads="1"/>
          </p:cNvSpPr>
          <p:nvPr/>
        </p:nvSpPr>
        <p:spPr bwMode="auto">
          <a:xfrm>
            <a:off x="468313" y="1557338"/>
            <a:ext cx="8207375" cy="86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pt-BR" altLang="pt-BR" sz="2800" dirty="0"/>
              <a:t> </a:t>
            </a:r>
            <a:r>
              <a:rPr lang="pt-BR" altLang="pt-BR" sz="2800" dirty="0">
                <a:latin typeface="Calibri" pitchFamily="34" charset="0"/>
              </a:rPr>
              <a:t>Apresentação dos participantes e definição do facilitador e relator.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>
                <a:latin typeface="+mj-lt"/>
              </a:rPr>
              <a:t/>
            </a:r>
            <a:br>
              <a:rPr lang="pt-BR" dirty="0" smtClean="0">
                <a:latin typeface="+mj-lt"/>
              </a:rPr>
            </a:br>
            <a:r>
              <a:rPr lang="pt-BR" dirty="0" smtClean="0">
                <a:latin typeface="+mj-lt"/>
              </a:rPr>
              <a:t>Atividade 2</a:t>
            </a:r>
            <a:br>
              <a:rPr lang="pt-BR" dirty="0" smtClean="0">
                <a:latin typeface="+mj-lt"/>
              </a:rPr>
            </a:br>
            <a:endParaRPr lang="pt-BR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8313" y="1268413"/>
            <a:ext cx="8229600" cy="4857750"/>
          </a:xfrm>
        </p:spPr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dirty="0" smtClean="0">
                <a:latin typeface="+mn-lt"/>
              </a:rPr>
              <a:t>Exposição dos slides da tipologia hospitalar: Esta atividade deve ser apresentada pelo facilitador considerando os objetivos listados.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BR" dirty="0">
              <a:latin typeface="+mj-lt"/>
            </a:endParaRPr>
          </a:p>
        </p:txBody>
      </p:sp>
      <p:graphicFrame>
        <p:nvGraphicFramePr>
          <p:cNvPr id="22545" name="Group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502281"/>
              </p:ext>
            </p:extLst>
          </p:nvPr>
        </p:nvGraphicFramePr>
        <p:xfrm>
          <a:off x="1042988" y="2852738"/>
          <a:ext cx="7129463" cy="2988056"/>
        </p:xfrm>
        <a:graphic>
          <a:graphicData uri="http://schemas.openxmlformats.org/drawingml/2006/table">
            <a:tbl>
              <a:tblPr/>
              <a:tblGrid>
                <a:gridCol w="7129463"/>
              </a:tblGrid>
              <a:tr h="26642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Materiais de Apoio (Impresso):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altLang="pt-BR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ts val="1100"/>
                        <a:buFont typeface="Wingdings" pitchFamily="2" charset="2"/>
                        <a:buChar char="ü"/>
                        <a:tabLst/>
                      </a:pPr>
                      <a:r>
                        <a:rPr kumimoji="0" lang="pt-BR" altLang="pt-BR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Apresentação da Tipologia hospitalar;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ts val="1100"/>
                        <a:buFont typeface="Wingdings" pitchFamily="2" charset="2"/>
                        <a:buChar char="ü"/>
                        <a:tabLst/>
                      </a:pPr>
                      <a:r>
                        <a:rPr kumimoji="0" lang="pt-BR" altLang="pt-BR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PDR/SUS;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ts val="1100"/>
                        <a:buFont typeface="Wingdings" pitchFamily="2" charset="2"/>
                        <a:buChar char="ü"/>
                        <a:tabLst/>
                      </a:pPr>
                      <a:r>
                        <a:rPr kumimoji="0" lang="pt-BR" altLang="pt-BR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Carteira de Serviços.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ts val="1100"/>
                        <a:buFont typeface="Wingdings" pitchFamily="2" charset="2"/>
                        <a:buChar char="ü"/>
                        <a:tabLst/>
                      </a:pPr>
                      <a:endParaRPr kumimoji="0" lang="pt-BR" altLang="pt-BR" sz="3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>
                <a:latin typeface="+mj-lt"/>
              </a:rPr>
              <a:t>Atividade 3</a:t>
            </a:r>
            <a:br>
              <a:rPr lang="pt-BR" dirty="0" smtClean="0">
                <a:latin typeface="+mj-lt"/>
              </a:rPr>
            </a:br>
            <a:endParaRPr lang="pt-BR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514350" indent="-514350" algn="just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pt-BR" u="sng" dirty="0" smtClean="0">
                <a:latin typeface="+mj-lt"/>
              </a:rPr>
              <a:t>Discussão em grupo</a:t>
            </a:r>
            <a:r>
              <a:rPr lang="pt-BR" dirty="0" smtClean="0">
                <a:latin typeface="+mj-lt"/>
              </a:rPr>
              <a:t> - Nesse momento os participantes deverão discutir sobre a denominação de cada hospital do território, considerando os objetivos e a metodologia; 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endParaRPr lang="pt-BR" dirty="0" smtClean="0">
              <a:latin typeface="+mj-lt"/>
            </a:endParaRPr>
          </a:p>
          <a:p>
            <a:pPr marL="514350" indent="-514350" algn="just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pt-BR" dirty="0" smtClean="0">
                <a:latin typeface="+mj-lt"/>
              </a:rPr>
              <a:t> A discussão deverá ser realizada em grupos de até 15 participantes ou de acordo com melhor organização para a visualização e análise da matriz com discussão do retrato atual da região;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endParaRPr lang="pt-BR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8313" y="274638"/>
            <a:ext cx="8218487" cy="7778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600" dirty="0" smtClean="0">
                <a:latin typeface="+mj-lt"/>
              </a:rPr>
              <a:t>Atividade 3</a:t>
            </a:r>
            <a:endParaRPr lang="pt-BR" sz="3600" dirty="0">
              <a:latin typeface="+mj-lt"/>
            </a:endParaRPr>
          </a:p>
        </p:txBody>
      </p:sp>
      <p:sp>
        <p:nvSpPr>
          <p:cNvPr id="13315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 eaLnBrk="1" hangingPunct="1">
              <a:buFont typeface="Wingdings" pitchFamily="2" charset="2"/>
              <a:buChar char="ü"/>
            </a:pPr>
            <a:r>
              <a:rPr lang="pt-BR" altLang="pt-BR" dirty="0" smtClean="0">
                <a:latin typeface="+mn-lt"/>
                <a:cs typeface="Arial" charset="0"/>
              </a:rPr>
              <a:t> Preenchimento do Formulário de identificação e comparação da denominação do hospital segundo a tipologia hospitalar de acordo com o retrato atual do território;</a:t>
            </a:r>
            <a:endParaRPr lang="pt-BR" altLang="pt-BR" dirty="0" smtClean="0">
              <a:solidFill>
                <a:srgbClr val="FF0000"/>
              </a:solidFill>
              <a:latin typeface="+mn-lt"/>
              <a:cs typeface="Arial" charset="0"/>
            </a:endParaRPr>
          </a:p>
          <a:p>
            <a:pPr marL="514350" indent="-514350" algn="just" eaLnBrk="1" hangingPunct="1">
              <a:buFont typeface="Wingdings" pitchFamily="2" charset="2"/>
              <a:buChar char="ü"/>
            </a:pPr>
            <a:endParaRPr lang="pt-BR" altLang="pt-BR" dirty="0" smtClean="0">
              <a:latin typeface="+mn-lt"/>
              <a:cs typeface="Arial" charset="0"/>
            </a:endParaRPr>
          </a:p>
          <a:p>
            <a:pPr marL="514350" indent="-514350" algn="just" eaLnBrk="1" hangingPunct="1">
              <a:buFont typeface="Wingdings" pitchFamily="2" charset="2"/>
              <a:buChar char="ü"/>
            </a:pPr>
            <a:r>
              <a:rPr lang="pt-BR" altLang="pt-BR" dirty="0" smtClean="0">
                <a:latin typeface="+mn-lt"/>
                <a:cs typeface="Arial" charset="0"/>
              </a:rPr>
              <a:t>Plenária: Apresentação das sugestões que complementam o cenário da tipologia hospitalar.</a:t>
            </a:r>
          </a:p>
          <a:p>
            <a:pPr marL="514350" indent="-514350" eaLnBrk="1" hangingPunct="1">
              <a:buFont typeface="Wingdings" pitchFamily="2" charset="2"/>
              <a:buChar char="Ø"/>
            </a:pPr>
            <a:endParaRPr lang="pt-BR" altLang="pt-BR" dirty="0" smtClean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600" dirty="0" smtClean="0">
                <a:latin typeface="+mj-lt"/>
              </a:rPr>
              <a:t>Formulário </a:t>
            </a:r>
            <a:endParaRPr lang="pt-BR" sz="3600" dirty="0">
              <a:latin typeface="+mj-lt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5"/>
            <a:ext cx="8784976" cy="23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7031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>
                <a:latin typeface="+mj-lt"/>
              </a:rPr>
              <a:t/>
            </a:r>
            <a:br>
              <a:rPr lang="pt-BR" dirty="0" smtClean="0">
                <a:latin typeface="+mj-lt"/>
              </a:rPr>
            </a:br>
            <a:r>
              <a:rPr lang="pt-BR" dirty="0" smtClean="0">
                <a:latin typeface="+mj-lt"/>
              </a:rPr>
              <a:t>Questões </a:t>
            </a:r>
            <a:r>
              <a:rPr lang="pt-BR" dirty="0">
                <a:latin typeface="+mj-lt"/>
              </a:rPr>
              <a:t>norteadoras para </a:t>
            </a:r>
            <a:r>
              <a:rPr lang="pt-BR" dirty="0" smtClean="0">
                <a:latin typeface="+mj-lt"/>
              </a:rPr>
              <a:t>discussão</a:t>
            </a:r>
            <a:r>
              <a:rPr lang="pt-BR" dirty="0">
                <a:latin typeface="+mj-lt"/>
              </a:rPr>
              <a:t/>
            </a:r>
            <a:br>
              <a:rPr lang="pt-BR" dirty="0">
                <a:latin typeface="+mj-lt"/>
              </a:rPr>
            </a:br>
            <a:endParaRPr lang="pt-BR" dirty="0">
              <a:latin typeface="+mj-lt"/>
            </a:endParaRPr>
          </a:p>
        </p:txBody>
      </p:sp>
      <p:sp>
        <p:nvSpPr>
          <p:cNvPr id="15362" name="Espaço Reservado para Conteúdo 2"/>
          <p:cNvSpPr>
            <a:spLocks noGrp="1"/>
          </p:cNvSpPr>
          <p:nvPr>
            <p:ph idx="1"/>
          </p:nvPr>
        </p:nvSpPr>
        <p:spPr>
          <a:xfrm>
            <a:off x="468313" y="1340768"/>
            <a:ext cx="8289925" cy="4958432"/>
          </a:xfrm>
        </p:spPr>
        <p:txBody>
          <a:bodyPr>
            <a:normAutofit/>
          </a:bodyPr>
          <a:lstStyle/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</a:pPr>
            <a:endParaRPr lang="pt-BR" altLang="pt-BR" sz="2400" dirty="0" smtClean="0">
              <a:solidFill>
                <a:schemeClr val="tx2"/>
              </a:solidFill>
              <a:latin typeface="Calibri" pitchFamily="34" charset="0"/>
              <a:cs typeface="Arial" charset="0"/>
            </a:endParaRPr>
          </a:p>
          <a:p>
            <a:pPr marL="228600" indent="-228600" algn="just" eaLnBrk="1" hangingPunct="1">
              <a:lnSpc>
                <a:spcPct val="90000"/>
              </a:lnSpc>
              <a:buFont typeface="+mj-lt"/>
              <a:buAutoNum type="arabicPeriod"/>
            </a:pPr>
            <a:endParaRPr lang="pt-BR" altLang="pt-BR" sz="1100" dirty="0" smtClean="0">
              <a:latin typeface="Calibri" pitchFamily="34" charset="0"/>
              <a:cs typeface="Arial" charset="0"/>
            </a:endParaRPr>
          </a:p>
          <a:p>
            <a:pPr marL="457200" indent="-457200" algn="just" eaLnBrk="1" hangingPunct="1">
              <a:lnSpc>
                <a:spcPct val="90000"/>
              </a:lnSpc>
              <a:buFont typeface="+mj-lt"/>
              <a:buAutoNum type="arabicPeriod"/>
            </a:pPr>
            <a:endParaRPr lang="pt-BR" altLang="pt-BR" sz="2400" dirty="0" smtClean="0">
              <a:solidFill>
                <a:schemeClr val="tx2"/>
              </a:solidFill>
              <a:latin typeface="Calibri" pitchFamily="34" charset="0"/>
              <a:cs typeface="Arial" charset="0"/>
            </a:endParaRPr>
          </a:p>
          <a:p>
            <a:pPr marL="457200" indent="-457200" algn="just" eaLnBrk="1" hangingPunct="1">
              <a:lnSpc>
                <a:spcPct val="90000"/>
              </a:lnSpc>
              <a:buFont typeface="+mj-lt"/>
              <a:buAutoNum type="arabicPeriod"/>
            </a:pPr>
            <a:endParaRPr lang="pt-BR" altLang="pt-BR" sz="2400" dirty="0" smtClean="0">
              <a:solidFill>
                <a:schemeClr val="tx2"/>
              </a:solidFill>
              <a:latin typeface="Calibri" pitchFamily="34" charset="0"/>
              <a:cs typeface="Arial" charset="0"/>
            </a:endParaRPr>
          </a:p>
          <a:p>
            <a:pPr marL="0" indent="0" eaLnBrk="1" hangingPunct="1">
              <a:lnSpc>
                <a:spcPct val="90000"/>
              </a:lnSpc>
              <a:buFont typeface="Arial" charset="0"/>
              <a:buNone/>
            </a:pPr>
            <a:endParaRPr lang="pt-BR" altLang="pt-BR" sz="1000" dirty="0" smtClean="0">
              <a:solidFill>
                <a:schemeClr val="tx2"/>
              </a:solidFill>
              <a:latin typeface="Calibri" pitchFamily="34" charset="0"/>
              <a:cs typeface="Arial" charset="0"/>
            </a:endParaRPr>
          </a:p>
          <a:p>
            <a:pPr marL="0" indent="0" eaLnBrk="1" hangingPunct="1">
              <a:lnSpc>
                <a:spcPct val="90000"/>
              </a:lnSpc>
              <a:buFont typeface="Arial" charset="0"/>
              <a:buNone/>
            </a:pPr>
            <a:endParaRPr lang="pt-BR" altLang="pt-BR" sz="2400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</p:txBody>
      </p:sp>
      <p:sp>
        <p:nvSpPr>
          <p:cNvPr id="15364" name="AutoShape 5" descr="Resultado de imagem para questões norteadoras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 altLang="pt-BR"/>
          </a:p>
        </p:txBody>
      </p:sp>
      <p:sp>
        <p:nvSpPr>
          <p:cNvPr id="15365" name="AutoShape 7" descr="Resultado de imagem para questões norteadoras"/>
          <p:cNvSpPr>
            <a:spLocks noChangeAspect="1" noChangeArrowheads="1"/>
          </p:cNvSpPr>
          <p:nvPr/>
        </p:nvSpPr>
        <p:spPr bwMode="auto">
          <a:xfrm>
            <a:off x="144463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 altLang="pt-BR"/>
          </a:p>
        </p:txBody>
      </p:sp>
      <p:sp>
        <p:nvSpPr>
          <p:cNvPr id="15366" name="AutoShape 9" descr="Resultado de imagem para questões norteadoras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 altLang="pt-BR"/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4249884537"/>
              </p:ext>
            </p:extLst>
          </p:nvPr>
        </p:nvGraphicFramePr>
        <p:xfrm>
          <a:off x="16764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863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>
                <a:latin typeface="+mj-lt"/>
              </a:rPr>
              <a:t>Orientações</a:t>
            </a:r>
            <a:br>
              <a:rPr lang="pt-BR" dirty="0" smtClean="0">
                <a:latin typeface="+mj-lt"/>
              </a:rPr>
            </a:br>
            <a:endParaRPr lang="pt-BR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pt-BR" dirty="0" smtClean="0"/>
              <a:t> </a:t>
            </a:r>
            <a:r>
              <a:rPr lang="pt-BR" dirty="0" smtClean="0">
                <a:latin typeface="+mj-lt"/>
              </a:rPr>
              <a:t>Caso haja divergência com a denominação proposta pela tipologia hospitalar, o representante/gestor deverá encaminhar suas justificativas acompanhadas de relatórios de bancos de dados oficiais para a URS  sendo que o prazo deverá ser acordado entre ambos;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>
                <a:latin typeface="+mj-lt"/>
              </a:rPr>
              <a:t> </a:t>
            </a:r>
            <a:endParaRPr lang="pt-BR" dirty="0" smtClean="0">
              <a:latin typeface="+mj-lt"/>
            </a:endParaRP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pt-BR" dirty="0" smtClean="0">
                <a:latin typeface="+mj-lt"/>
              </a:rPr>
              <a:t>A </a:t>
            </a:r>
            <a:r>
              <a:rPr lang="pt-BR" dirty="0">
                <a:latin typeface="+mj-lt"/>
              </a:rPr>
              <a:t>URS deverá analisar as </a:t>
            </a:r>
            <a:r>
              <a:rPr lang="pt-BR" dirty="0" smtClean="0">
                <a:latin typeface="+mj-lt"/>
              </a:rPr>
              <a:t>justificativas, emitir parecer e encaminhar </a:t>
            </a:r>
            <a:r>
              <a:rPr lang="pt-BR" dirty="0">
                <a:latin typeface="+mj-lt"/>
              </a:rPr>
              <a:t>ao nível central </a:t>
            </a:r>
            <a:r>
              <a:rPr lang="pt-BR" dirty="0" smtClean="0">
                <a:latin typeface="+mj-lt"/>
              </a:rPr>
              <a:t>até 11/10/2017.</a:t>
            </a:r>
            <a:endParaRPr lang="pt-BR" dirty="0">
              <a:latin typeface="+mj-lt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82" name="Group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029983"/>
              </p:ext>
            </p:extLst>
          </p:nvPr>
        </p:nvGraphicFramePr>
        <p:xfrm>
          <a:off x="611188" y="836613"/>
          <a:ext cx="7993062" cy="4416552"/>
        </p:xfrm>
        <a:graphic>
          <a:graphicData uri="http://schemas.openxmlformats.org/drawingml/2006/table">
            <a:tbl>
              <a:tblPr/>
              <a:tblGrid>
                <a:gridCol w="7993062"/>
              </a:tblGrid>
              <a:tr h="4416425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pt-BR" alt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4572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Materiais de Apoio (Impresso):</a:t>
                      </a:r>
                    </a:p>
                    <a:p>
                      <a:pPr marL="4572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</a:p>
                    <a:p>
                      <a:pPr marL="4572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ts val="1100"/>
                        <a:buFont typeface="Wingdings" pitchFamily="2" charset="2"/>
                        <a:buChar char="ü"/>
                        <a:tabLst/>
                      </a:pPr>
                      <a:r>
                        <a:rPr kumimoji="0" lang="pt-BR" altLang="pt-BR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Passos da Metodologia para Classificação Hospitalar;</a:t>
                      </a:r>
                    </a:p>
                    <a:p>
                      <a:pPr marL="4572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ts val="1100"/>
                        <a:buFont typeface="Wingdings" pitchFamily="2" charset="2"/>
                        <a:buChar char="ü"/>
                        <a:tabLst/>
                      </a:pPr>
                      <a:r>
                        <a:rPr kumimoji="0" lang="pt-BR" altLang="pt-BR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Matriz de com a classificação dos hospitais;</a:t>
                      </a:r>
                    </a:p>
                    <a:p>
                      <a:pPr marL="4572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ts val="1100"/>
                        <a:buFont typeface="Wingdings" pitchFamily="2" charset="2"/>
                        <a:buChar char="ü"/>
                        <a:tabLst/>
                      </a:pPr>
                      <a:r>
                        <a:rPr kumimoji="0" lang="pt-BR" altLang="pt-BR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Planilha de resolubilidade por Regiões de Saúde 2015 e 2016.</a:t>
                      </a:r>
                    </a:p>
                    <a:p>
                      <a:pPr marL="4572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pt-BR" altLang="pt-BR" sz="3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600" dirty="0" smtClean="0">
                <a:latin typeface="+mj-lt"/>
              </a:rPr>
              <a:t>Produtos Esperados</a:t>
            </a:r>
            <a:endParaRPr lang="pt-BR" sz="3600" dirty="0">
              <a:latin typeface="+mj-lt"/>
            </a:endParaRPr>
          </a:p>
        </p:txBody>
      </p:sp>
      <p:sp>
        <p:nvSpPr>
          <p:cNvPr id="22531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just" eaLnBrk="1" hangingPunct="1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pt-BR" altLang="pt-BR" sz="2600" dirty="0" smtClean="0">
                <a:latin typeface="Calibri" pitchFamily="34" charset="0"/>
                <a:cs typeface="Arial" charset="0"/>
              </a:rPr>
              <a:t>Ata e lista de presença ; </a:t>
            </a:r>
          </a:p>
          <a:p>
            <a:pPr marL="514350" indent="-514350" algn="just" eaLnBrk="1" hangingPunct="1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pt-BR" altLang="pt-BR" sz="2600" dirty="0" smtClean="0">
                <a:latin typeface="Calibri" pitchFamily="34" charset="0"/>
                <a:cs typeface="Arial" charset="0"/>
              </a:rPr>
              <a:t>Formulário devidamente preenchido por Macrorregião;</a:t>
            </a:r>
          </a:p>
          <a:p>
            <a:pPr marL="514350" indent="-514350" eaLnBrk="1" hangingPunct="1">
              <a:buFont typeface="Arial" charset="0"/>
              <a:buNone/>
            </a:pPr>
            <a:endParaRPr lang="pt-BR" altLang="pt-BR" sz="2600" dirty="0" smtClean="0">
              <a:latin typeface="Calibri" pitchFamily="34" charset="0"/>
              <a:cs typeface="Arial" charset="0"/>
            </a:endParaRPr>
          </a:p>
          <a:p>
            <a:pPr marL="514350" indent="-514350" eaLnBrk="1" hangingPunct="1">
              <a:buFont typeface="Wingdings" pitchFamily="2" charset="2"/>
              <a:buChar char="ü"/>
            </a:pPr>
            <a:r>
              <a:rPr lang="pt-BR" altLang="pt-BR" sz="2600" dirty="0" smtClean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 Relembrando:</a:t>
            </a:r>
          </a:p>
          <a:p>
            <a:pPr marL="514350" indent="-514350" eaLnBrk="1" hangingPunct="1">
              <a:buFont typeface="Wingdings" pitchFamily="2" charset="2"/>
              <a:buNone/>
            </a:pPr>
            <a:endParaRPr lang="pt-BR" altLang="pt-BR" sz="2600" dirty="0" smtClean="0">
              <a:solidFill>
                <a:srgbClr val="FF0000"/>
              </a:solidFill>
              <a:latin typeface="Calibri" pitchFamily="34" charset="0"/>
              <a:cs typeface="Arial" charset="0"/>
            </a:endParaRPr>
          </a:p>
          <a:p>
            <a:pPr marL="514350" indent="-514350" eaLnBrk="1" hangingPunct="1">
              <a:buFont typeface="Arial" charset="0"/>
              <a:buNone/>
            </a:pPr>
            <a:r>
              <a:rPr lang="pt-BR" altLang="pt-BR" sz="2600" dirty="0" smtClean="0">
                <a:latin typeface="Calibri" pitchFamily="34" charset="0"/>
                <a:cs typeface="Arial" charset="0"/>
              </a:rPr>
              <a:t>	Deverão ser encaminhados ao nível central da SES para sistematização dos dados até o dia </a:t>
            </a:r>
            <a:r>
              <a:rPr lang="pt-BR" altLang="pt-BR" sz="2600" b="1" dirty="0" smtClean="0">
                <a:latin typeface="Calibri" pitchFamily="34" charset="0"/>
                <a:cs typeface="Arial" charset="0"/>
              </a:rPr>
              <a:t>11/10/17.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29085"/>
              </p:ext>
            </p:extLst>
          </p:nvPr>
        </p:nvGraphicFramePr>
        <p:xfrm>
          <a:off x="457200" y="188640"/>
          <a:ext cx="822960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600" dirty="0" smtClean="0">
                <a:latin typeface="+mj-lt"/>
              </a:rPr>
              <a:t>Modelo </a:t>
            </a:r>
            <a:r>
              <a:rPr lang="pt-BR" sz="3600" dirty="0">
                <a:latin typeface="+mj-lt"/>
              </a:rPr>
              <a:t>da ata a ser utilizada:</a:t>
            </a:r>
            <a:br>
              <a:rPr lang="pt-BR" sz="3600" dirty="0">
                <a:latin typeface="+mj-lt"/>
              </a:rPr>
            </a:br>
            <a:endParaRPr lang="pt-BR" sz="3600" dirty="0">
              <a:latin typeface="+mj-lt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539875"/>
            <a:ext cx="4702175" cy="375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722438"/>
            <a:ext cx="411003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521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 smtClean="0">
                <a:latin typeface="+mj-lt"/>
              </a:rPr>
              <a:t>Metodologia da Tipologia Hospitalar</a:t>
            </a:r>
            <a:endParaRPr lang="pt-BR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dirty="0" smtClean="0">
                <a:latin typeface="+mj-lt"/>
              </a:rPr>
              <a:t>Fundamentos e Fontes</a:t>
            </a:r>
            <a:endParaRPr lang="pt-BR" sz="3600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36505"/>
          </a:xfrm>
        </p:spPr>
        <p:txBody>
          <a:bodyPr>
            <a:normAutofit/>
          </a:bodyPr>
          <a:lstStyle/>
          <a:p>
            <a:pPr marL="0" indent="0" algn="just">
              <a:buFont typeface="Wingdings" pitchFamily="2" charset="2"/>
              <a:buChar char="ü"/>
            </a:pPr>
            <a:r>
              <a:rPr lang="pt-BR" dirty="0" smtClean="0"/>
              <a:t> </a:t>
            </a:r>
            <a:r>
              <a:rPr lang="pt-BR" dirty="0" smtClean="0">
                <a:latin typeface="+mj-lt"/>
              </a:rPr>
              <a:t>Resolução SES/MG 5052/2015 fazendo ajustes;</a:t>
            </a:r>
          </a:p>
          <a:p>
            <a:pPr marL="0" indent="0" algn="just">
              <a:buFont typeface="Wingdings" pitchFamily="2" charset="2"/>
              <a:buChar char="ü"/>
            </a:pPr>
            <a:r>
              <a:rPr lang="pt-BR" dirty="0" smtClean="0">
                <a:latin typeface="+mj-lt"/>
              </a:rPr>
              <a:t>  Estudo elaborado pelo NESCON;</a:t>
            </a:r>
          </a:p>
          <a:p>
            <a:pPr marL="0" indent="0" algn="just">
              <a:buFont typeface="Wingdings" pitchFamily="2" charset="2"/>
              <a:buChar char="ü"/>
            </a:pPr>
            <a:r>
              <a:rPr lang="pt-BR" dirty="0" smtClean="0">
                <a:latin typeface="+mj-lt"/>
              </a:rPr>
              <a:t> Diagnóstico realizado nos territórios;</a:t>
            </a:r>
          </a:p>
          <a:p>
            <a:pPr>
              <a:buFont typeface="Wingdings" pitchFamily="2" charset="2"/>
              <a:buChar char="ü"/>
            </a:pPr>
            <a:r>
              <a:rPr lang="pt-BR" dirty="0" smtClean="0">
                <a:latin typeface="+mj-lt"/>
              </a:rPr>
              <a:t>PDR-SUS/MG </a:t>
            </a:r>
            <a:r>
              <a:rPr lang="pt-BR" dirty="0">
                <a:latin typeface="+mj-lt"/>
              </a:rPr>
              <a:t>e </a:t>
            </a:r>
            <a:r>
              <a:rPr lang="pt-BR" dirty="0" smtClean="0">
                <a:latin typeface="+mj-lt"/>
              </a:rPr>
              <a:t>suas bases; </a:t>
            </a:r>
          </a:p>
          <a:p>
            <a:pPr>
              <a:buFont typeface="Wingdings" pitchFamily="2" charset="2"/>
              <a:buChar char="ü"/>
            </a:pPr>
            <a:r>
              <a:rPr lang="pt-BR" dirty="0" smtClean="0">
                <a:latin typeface="+mj-lt"/>
              </a:rPr>
              <a:t>Carteira </a:t>
            </a:r>
            <a:r>
              <a:rPr lang="pt-BR" dirty="0">
                <a:latin typeface="+mj-lt"/>
              </a:rPr>
              <a:t>de Serviços </a:t>
            </a:r>
            <a:r>
              <a:rPr lang="pt-BR" dirty="0" smtClean="0">
                <a:latin typeface="+mj-lt"/>
              </a:rPr>
              <a:t>Hospitalares; </a:t>
            </a:r>
            <a:endParaRPr lang="pt-BR" dirty="0">
              <a:latin typeface="+mj-lt"/>
            </a:endParaRPr>
          </a:p>
          <a:p>
            <a:pPr>
              <a:buFont typeface="Wingdings" pitchFamily="2" charset="2"/>
              <a:buChar char="ü"/>
            </a:pPr>
            <a:r>
              <a:rPr lang="pt-BR" dirty="0" smtClean="0">
                <a:latin typeface="+mj-lt"/>
              </a:rPr>
              <a:t>Indicadores </a:t>
            </a:r>
            <a:r>
              <a:rPr lang="pt-BR" dirty="0">
                <a:latin typeface="+mj-lt"/>
              </a:rPr>
              <a:t>de resolubilidade, </a:t>
            </a:r>
            <a:r>
              <a:rPr lang="pt-BR" dirty="0" smtClean="0">
                <a:latin typeface="+mj-lt"/>
              </a:rPr>
              <a:t>2015 e 2016</a:t>
            </a:r>
            <a:r>
              <a:rPr lang="pt-BR" dirty="0">
                <a:latin typeface="+mj-lt"/>
              </a:rPr>
              <a:t>, por nível de </a:t>
            </a:r>
            <a:r>
              <a:rPr lang="pt-BR" dirty="0" smtClean="0">
                <a:latin typeface="+mj-lt"/>
              </a:rPr>
              <a:t>atenção;</a:t>
            </a:r>
            <a:endParaRPr lang="pt-BR" dirty="0">
              <a:latin typeface="+mj-lt"/>
            </a:endParaRPr>
          </a:p>
          <a:p>
            <a:pPr>
              <a:buFont typeface="Wingdings" pitchFamily="2" charset="2"/>
              <a:buChar char="ü"/>
            </a:pPr>
            <a:r>
              <a:rPr lang="pt-BR" dirty="0" smtClean="0">
                <a:latin typeface="+mj-lt"/>
              </a:rPr>
              <a:t>Produção AIH (base de dados 2015 e 2016).</a:t>
            </a:r>
            <a:endParaRPr lang="pt-B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442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dirty="0">
                <a:latin typeface="+mj-lt"/>
              </a:rPr>
              <a:t>Objetivo da </a:t>
            </a:r>
            <a:r>
              <a:rPr lang="pt-BR" sz="3600" dirty="0" smtClean="0">
                <a:latin typeface="+mj-lt"/>
              </a:rPr>
              <a:t>Tipologia Hospitalar</a:t>
            </a:r>
            <a:endParaRPr lang="pt-BR" sz="3600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464497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5100" dirty="0" smtClean="0">
                <a:latin typeface="+mj-lt"/>
              </a:rPr>
              <a:t>Identificar </a:t>
            </a:r>
            <a:r>
              <a:rPr lang="pt-BR" sz="5100" dirty="0">
                <a:latin typeface="+mj-lt"/>
              </a:rPr>
              <a:t>e </a:t>
            </a:r>
            <a:r>
              <a:rPr lang="pt-BR" sz="5100" dirty="0" smtClean="0">
                <a:latin typeface="+mj-lt"/>
              </a:rPr>
              <a:t>nomear </a:t>
            </a:r>
            <a:r>
              <a:rPr lang="pt-BR" sz="5100" dirty="0">
                <a:latin typeface="+mj-lt"/>
              </a:rPr>
              <a:t>os Hospitais do SUS/MG com base nos conceitos e </a:t>
            </a:r>
            <a:r>
              <a:rPr lang="pt-BR" sz="5100" dirty="0" smtClean="0">
                <a:latin typeface="+mj-lt"/>
              </a:rPr>
              <a:t>denominações;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pt-BR" sz="5100" dirty="0" smtClean="0">
              <a:latin typeface="+mj-lt"/>
            </a:endParaRPr>
          </a:p>
          <a:p>
            <a:pPr marL="0" indent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5100" dirty="0" smtClean="0">
                <a:latin typeface="+mj-lt"/>
              </a:rPr>
              <a:t>Adequar a </a:t>
            </a:r>
            <a:r>
              <a:rPr lang="pt-BR" sz="5100" dirty="0">
                <a:latin typeface="+mj-lt"/>
              </a:rPr>
              <a:t>Resolução </a:t>
            </a:r>
            <a:r>
              <a:rPr lang="pt-BR" sz="5100" dirty="0" smtClean="0">
                <a:latin typeface="+mj-lt"/>
              </a:rPr>
              <a:t>5052/2015</a:t>
            </a:r>
          </a:p>
          <a:p>
            <a:pPr marL="400050" lvl="1" indent="0" algn="just">
              <a:lnSpc>
                <a:spcPct val="150000"/>
              </a:lnSpc>
              <a:buFontTx/>
              <a:buChar char="-"/>
            </a:pPr>
            <a:r>
              <a:rPr lang="pt-BR" sz="5100" dirty="0" smtClean="0">
                <a:latin typeface="+mj-lt"/>
              </a:rPr>
              <a:t>Conceitos metodológicos (resolubilidade, abrangência, nível, função, opção pela análise da produção e não pela densidade tecnológica e CNES);</a:t>
            </a:r>
          </a:p>
          <a:p>
            <a:pPr marL="400050" lvl="1" indent="0" algn="just">
              <a:lnSpc>
                <a:spcPct val="150000"/>
              </a:lnSpc>
              <a:buFontTx/>
              <a:buChar char="-"/>
            </a:pPr>
            <a:r>
              <a:rPr lang="pt-BR" sz="5100" dirty="0" smtClean="0">
                <a:latin typeface="+mj-lt"/>
              </a:rPr>
              <a:t>Alinhar as diretrizes gerais da Política Nacional de Atenção Hospitalar;</a:t>
            </a:r>
          </a:p>
          <a:p>
            <a:pPr marL="400050" lvl="1" indent="0" algn="just">
              <a:lnSpc>
                <a:spcPct val="150000"/>
              </a:lnSpc>
              <a:buFontTx/>
              <a:buChar char="-"/>
            </a:pPr>
            <a:r>
              <a:rPr lang="pt-BR" sz="5100" dirty="0" smtClean="0">
                <a:latin typeface="+mj-lt"/>
              </a:rPr>
              <a:t>Ajustes de nomenclatura e conceitos.</a:t>
            </a:r>
          </a:p>
          <a:p>
            <a:pPr marL="400050" lvl="1" indent="0" algn="just">
              <a:lnSpc>
                <a:spcPct val="150000"/>
              </a:lnSpc>
              <a:buFontTx/>
              <a:buChar char="-"/>
            </a:pPr>
            <a:endParaRPr lang="pt-BR" sz="2200" dirty="0" smtClean="0"/>
          </a:p>
          <a:p>
            <a:pPr marL="0" indent="0" algn="just">
              <a:lnSpc>
                <a:spcPct val="150000"/>
              </a:lnSpc>
              <a:buNone/>
            </a:pPr>
            <a:endParaRPr lang="pt-BR" sz="2600" dirty="0"/>
          </a:p>
          <a:p>
            <a:pPr marL="0" indent="0">
              <a:lnSpc>
                <a:spcPct val="150000"/>
              </a:lnSpc>
              <a:buNone/>
            </a:pPr>
            <a:endParaRPr lang="pt-BR" sz="2600" dirty="0"/>
          </a:p>
        </p:txBody>
      </p:sp>
    </p:spTree>
    <p:extLst>
      <p:ext uri="{BB962C8B-B14F-4D97-AF65-F5344CB8AC3E}">
        <p14:creationId xmlns:p14="http://schemas.microsoft.com/office/powerpoint/2010/main" val="79032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Autofit/>
          </a:bodyPr>
          <a:lstStyle/>
          <a:p>
            <a:pPr algn="just"/>
            <a:r>
              <a:rPr lang="pt-BR" sz="3600" dirty="0" smtClean="0">
                <a:latin typeface="+mj-lt"/>
              </a:rPr>
              <a:t>Conceitos base </a:t>
            </a:r>
            <a:r>
              <a:rPr lang="pt-BR" sz="3600" dirty="0">
                <a:latin typeface="+mj-lt"/>
              </a:rPr>
              <a:t>da metodologia empregada para </a:t>
            </a:r>
            <a:r>
              <a:rPr lang="pt-BR" sz="3600" dirty="0" smtClean="0">
                <a:latin typeface="+mj-lt"/>
              </a:rPr>
              <a:t>denominar os Hospitais do SUS/MG (tipologia)</a:t>
            </a:r>
            <a:endParaRPr lang="pt-BR" sz="3600" dirty="0">
              <a:latin typeface="+mj-lt"/>
            </a:endParaRP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4070587954"/>
              </p:ext>
            </p:extLst>
          </p:nvPr>
        </p:nvGraphicFramePr>
        <p:xfrm>
          <a:off x="1907704" y="198884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141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>
                <a:latin typeface="+mj-lt"/>
              </a:rPr>
              <a:t>Nível</a:t>
            </a:r>
            <a:endParaRPr lang="pt-BR" sz="3600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5252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600" dirty="0" smtClean="0"/>
              <a:t>Expressa o nível tecnológico do hospital;</a:t>
            </a:r>
          </a:p>
          <a:p>
            <a:pPr marL="0" indent="0" algn="just">
              <a:lnSpc>
                <a:spcPct val="150000"/>
              </a:lnSpc>
              <a:buFont typeface="Wingdings" pitchFamily="2" charset="2"/>
              <a:buChar char="ü"/>
            </a:pPr>
            <a:endParaRPr lang="pt-BR" sz="2600" dirty="0" smtClean="0"/>
          </a:p>
          <a:p>
            <a:pPr marL="0" indent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600" dirty="0" smtClean="0"/>
              <a:t>Baseia-se no agrupamento de especialidade que realiza;</a:t>
            </a:r>
          </a:p>
          <a:p>
            <a:pPr marL="0" indent="0" algn="just">
              <a:lnSpc>
                <a:spcPct val="150000"/>
              </a:lnSpc>
              <a:buFont typeface="Wingdings" pitchFamily="2" charset="2"/>
              <a:buChar char="ü"/>
            </a:pPr>
            <a:endParaRPr lang="pt-BR" sz="2600" dirty="0" smtClean="0"/>
          </a:p>
          <a:p>
            <a:pPr marL="0" indent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600" dirty="0" smtClean="0"/>
              <a:t>É analisado através da comprovação de produção (AIH);</a:t>
            </a:r>
          </a:p>
          <a:p>
            <a:pPr marL="0" indent="0" algn="just">
              <a:buFont typeface="Wingdings" pitchFamily="2" charset="2"/>
              <a:buChar char="ü"/>
            </a:pPr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69586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>
                <a:latin typeface="+mj-lt"/>
              </a:rPr>
              <a:t>Nível</a:t>
            </a:r>
            <a:endParaRPr lang="pt-BR" sz="3600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dirty="0" smtClean="0">
                <a:latin typeface="+mn-lt"/>
              </a:rPr>
              <a:t>Em conjunto, as especialidades compõem elencos que, de acordo com a Certeira de Serviços, designa a posição do estabelecimento no contexto dos serviços hierarquizados. </a:t>
            </a:r>
          </a:p>
          <a:p>
            <a:pPr marL="0" indent="0" algn="just">
              <a:lnSpc>
                <a:spcPct val="150000"/>
              </a:lnSpc>
              <a:buFont typeface="Wingdings" pitchFamily="2" charset="2"/>
              <a:buChar char="ü"/>
            </a:pPr>
            <a:endParaRPr lang="pt-BR" dirty="0" smtClean="0">
              <a:latin typeface="+mn-lt"/>
            </a:endParaRPr>
          </a:p>
          <a:p>
            <a:pPr marL="0" indent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dirty="0" smtClean="0">
                <a:latin typeface="+mn-lt"/>
              </a:rPr>
              <a:t>Correspondem aos níveis de atenção: básico, secundário e terciário.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17" y="170113"/>
            <a:ext cx="9144000" cy="6517775"/>
          </a:xfrm>
          <a:prstGeom prst="rect">
            <a:avLst/>
          </a:prstGeom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709333" y="210343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600100" y="166726"/>
            <a:ext cx="7886700" cy="4766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200" b="1" dirty="0" smtClean="0"/>
              <a:t>Anexo A – “Modelagem dos Níveis de Atenção”</a:t>
            </a:r>
            <a:endParaRPr lang="pt-BR" sz="2200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3" cstate="print"/>
          <a:srcRect b="58786"/>
          <a:stretch/>
        </p:blipFill>
        <p:spPr>
          <a:xfrm>
            <a:off x="-28550" y="1340768"/>
            <a:ext cx="9144000" cy="2552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51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50" y="159799"/>
            <a:ext cx="9144000" cy="6517775"/>
          </a:xfrm>
          <a:prstGeom prst="rect">
            <a:avLst/>
          </a:prstGeom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709333" y="210343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/>
          <a:srcRect b="58786"/>
          <a:stretch/>
        </p:blipFill>
        <p:spPr>
          <a:xfrm>
            <a:off x="-28550" y="1340768"/>
            <a:ext cx="9144000" cy="2552278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628651" y="188639"/>
            <a:ext cx="7886700" cy="4766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200" b="1" dirty="0" smtClean="0"/>
              <a:t>Anexo A – “Modelagem dos Níveis de Atenção”</a:t>
            </a:r>
            <a:endParaRPr lang="pt-BR" sz="2200" b="1" dirty="0"/>
          </a:p>
        </p:txBody>
      </p:sp>
      <p:sp>
        <p:nvSpPr>
          <p:cNvPr id="6" name="Elipse 5"/>
          <p:cNvSpPr/>
          <p:nvPr/>
        </p:nvSpPr>
        <p:spPr>
          <a:xfrm>
            <a:off x="2388940" y="1124744"/>
            <a:ext cx="1080120" cy="2304256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16084" y="1340768"/>
            <a:ext cx="23397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 smtClean="0">
                <a:solidFill>
                  <a:srgbClr val="C00000"/>
                </a:solidFill>
              </a:rPr>
              <a:t>Elenco de atenção hospitalar Básico</a:t>
            </a:r>
            <a:endParaRPr lang="pt-BR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51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" y="170113"/>
            <a:ext cx="9144000" cy="6517775"/>
          </a:xfrm>
          <a:prstGeom prst="rect">
            <a:avLst/>
          </a:prstGeom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709333" y="210343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/>
          <a:srcRect b="61185"/>
          <a:stretch/>
        </p:blipFill>
        <p:spPr>
          <a:xfrm>
            <a:off x="1" y="1268760"/>
            <a:ext cx="9144000" cy="2403688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628650" y="242888"/>
            <a:ext cx="7886700" cy="4766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200" b="1" dirty="0" smtClean="0"/>
              <a:t>Anexo A – “Modelagem dos Níveis de Atenção”</a:t>
            </a:r>
            <a:endParaRPr lang="pt-BR" sz="2200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1" y="1268760"/>
            <a:ext cx="23397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 smtClean="0">
                <a:solidFill>
                  <a:srgbClr val="C00000"/>
                </a:solidFill>
              </a:rPr>
              <a:t>Elenco de atenção hospitalar Secundário</a:t>
            </a:r>
            <a:endParaRPr lang="pt-BR" sz="2800" b="1" dirty="0">
              <a:solidFill>
                <a:srgbClr val="C00000"/>
              </a:solidFill>
            </a:endParaRPr>
          </a:p>
        </p:txBody>
      </p:sp>
      <p:sp>
        <p:nvSpPr>
          <p:cNvPr id="11" name="Elipse 10"/>
          <p:cNvSpPr/>
          <p:nvPr/>
        </p:nvSpPr>
        <p:spPr>
          <a:xfrm>
            <a:off x="3312408" y="951310"/>
            <a:ext cx="2952328" cy="2304256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351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457200" y="620688"/>
          <a:ext cx="8229600" cy="518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88639"/>
            <a:ext cx="9144000" cy="6517775"/>
          </a:xfrm>
          <a:prstGeom prst="rect">
            <a:avLst/>
          </a:prstGeom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709333" y="210343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/>
          <a:srcRect l="-1250" r="-1" b="55463"/>
          <a:stretch/>
        </p:blipFill>
        <p:spPr>
          <a:xfrm>
            <a:off x="-57149" y="1387210"/>
            <a:ext cx="9258300" cy="2758018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649259" y="144016"/>
            <a:ext cx="7886700" cy="4766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200" b="1" dirty="0" smtClean="0"/>
              <a:t>Anexo A – “Modelagem dos Níveis de Atenção”</a:t>
            </a:r>
            <a:endParaRPr lang="pt-BR" sz="2200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107504" y="1402108"/>
            <a:ext cx="23397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 smtClean="0">
                <a:solidFill>
                  <a:srgbClr val="C00000"/>
                </a:solidFill>
              </a:rPr>
              <a:t>Elenco de atenção hospitalar Terciário</a:t>
            </a:r>
            <a:endParaRPr lang="pt-BR" sz="2800" b="1" dirty="0">
              <a:solidFill>
                <a:srgbClr val="C00000"/>
              </a:solidFill>
            </a:endParaRPr>
          </a:p>
        </p:txBody>
      </p:sp>
      <p:sp>
        <p:nvSpPr>
          <p:cNvPr id="10" name="Elipse 9"/>
          <p:cNvSpPr/>
          <p:nvPr/>
        </p:nvSpPr>
        <p:spPr>
          <a:xfrm>
            <a:off x="6166500" y="1090485"/>
            <a:ext cx="2952328" cy="2304256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351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pt-BR" sz="3600" dirty="0" smtClean="0">
                <a:latin typeface="+mj-lt"/>
              </a:rPr>
              <a:t>Abrangência</a:t>
            </a:r>
            <a:endParaRPr lang="pt-BR" sz="3600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968552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pt-BR" sz="2600" dirty="0" smtClean="0"/>
              <a:t>Diz respeito à cobertura dada por determinado hospital.</a:t>
            </a:r>
          </a:p>
          <a:p>
            <a:pPr marL="0" indent="0" algn="just">
              <a:buNone/>
            </a:pPr>
            <a:endParaRPr lang="pt-BR" sz="2600" dirty="0" smtClean="0"/>
          </a:p>
          <a:p>
            <a:pPr marL="0" indent="0" algn="just">
              <a:buNone/>
            </a:pPr>
            <a:r>
              <a:rPr lang="pt-BR" sz="2600" b="1" dirty="0" smtClean="0"/>
              <a:t>Abrangência municipal</a:t>
            </a:r>
            <a:r>
              <a:rPr lang="pt-BR" sz="2600" dirty="0" smtClean="0"/>
              <a:t>: é quando referencia a própria população e/ou poucos municípios circunvizinhos. </a:t>
            </a:r>
          </a:p>
          <a:p>
            <a:pPr marL="0" indent="0" algn="just">
              <a:buNone/>
            </a:pPr>
            <a:endParaRPr lang="pt-BR" sz="2600" b="1" dirty="0" smtClean="0"/>
          </a:p>
          <a:p>
            <a:pPr marL="0" indent="0" algn="just">
              <a:buNone/>
            </a:pPr>
            <a:r>
              <a:rPr lang="pt-BR" sz="2600" b="1" dirty="0" smtClean="0"/>
              <a:t>Abrangência microrregional</a:t>
            </a:r>
            <a:r>
              <a:rPr lang="pt-BR" sz="2600" dirty="0" smtClean="0"/>
              <a:t>: é quando referencia para o elenco microrregional a absoluta maioria dos municípios da Região de Saúde. </a:t>
            </a:r>
          </a:p>
          <a:p>
            <a:pPr marL="0" indent="0" algn="just">
              <a:buNone/>
            </a:pPr>
            <a:endParaRPr lang="pt-BR" sz="2600" b="1" dirty="0" smtClean="0"/>
          </a:p>
          <a:p>
            <a:pPr marL="0" indent="0" algn="just">
              <a:buNone/>
            </a:pPr>
            <a:r>
              <a:rPr lang="pt-BR" sz="2600" b="1" dirty="0" smtClean="0"/>
              <a:t>Abrangência macrorregional</a:t>
            </a:r>
            <a:r>
              <a:rPr lang="pt-BR" sz="2600" dirty="0" smtClean="0"/>
              <a:t>: </a:t>
            </a:r>
            <a:r>
              <a:rPr lang="pt-BR" sz="2600" dirty="0"/>
              <a:t>é quando referencia para o elenco </a:t>
            </a:r>
            <a:r>
              <a:rPr lang="pt-BR" sz="2600" dirty="0" smtClean="0"/>
              <a:t>macrorregional </a:t>
            </a:r>
            <a:r>
              <a:rPr lang="pt-BR" sz="2600" dirty="0"/>
              <a:t>a absoluta maioria dos municípios </a:t>
            </a:r>
            <a:r>
              <a:rPr lang="pt-BR" sz="2600" dirty="0" smtClean="0"/>
              <a:t>e microrregiões da Região Ampliada de Saúde. </a:t>
            </a:r>
            <a:endParaRPr lang="pt-BR" sz="2600" dirty="0"/>
          </a:p>
          <a:p>
            <a:pPr marL="0" indent="0" algn="just">
              <a:buNone/>
            </a:pPr>
            <a:endParaRPr lang="pt-BR" sz="2600" dirty="0"/>
          </a:p>
        </p:txBody>
      </p:sp>
    </p:spTree>
    <p:extLst>
      <p:ext uri="{BB962C8B-B14F-4D97-AF65-F5344CB8AC3E}">
        <p14:creationId xmlns:p14="http://schemas.microsoft.com/office/powerpoint/2010/main" val="157818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771" y="1196752"/>
            <a:ext cx="3290724" cy="43919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1299829" y="260827"/>
            <a:ext cx="30783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Abrangência e Fluxo </a:t>
            </a:r>
            <a:r>
              <a:rPr lang="pt-BR" sz="1400" dirty="0"/>
              <a:t>de internações na Atenção Terciária* com </a:t>
            </a:r>
            <a:r>
              <a:rPr lang="pt-BR" sz="1400" b="1" dirty="0"/>
              <a:t>ocorrência </a:t>
            </a:r>
            <a:r>
              <a:rPr lang="pt-BR" sz="1400" dirty="0"/>
              <a:t>no município </a:t>
            </a:r>
            <a:r>
              <a:rPr lang="pt-BR" sz="1400" b="1" dirty="0"/>
              <a:t>Teófilo Otoni </a:t>
            </a:r>
            <a:r>
              <a:rPr lang="pt-BR" sz="1400" dirty="0"/>
              <a:t>por RS de residência em 2015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4788024" y="188640"/>
            <a:ext cx="29163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Abrangência e Fluxo </a:t>
            </a:r>
            <a:r>
              <a:rPr lang="pt-BR" sz="1400" dirty="0"/>
              <a:t>de internações na Atenção Terciária* com </a:t>
            </a:r>
            <a:r>
              <a:rPr lang="pt-BR" sz="1400" b="1" dirty="0"/>
              <a:t>ocorrência </a:t>
            </a:r>
            <a:r>
              <a:rPr lang="pt-BR" sz="1400" dirty="0"/>
              <a:t>no Hospital </a:t>
            </a:r>
            <a:r>
              <a:rPr lang="pt-BR" sz="1400" b="1" dirty="0"/>
              <a:t>Santa Rosália </a:t>
            </a:r>
            <a:r>
              <a:rPr lang="pt-BR" sz="1400" dirty="0"/>
              <a:t>por RS de residência em 2015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71" y="1196752"/>
            <a:ext cx="3468764" cy="43919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CaixaDeTexto 7"/>
          <p:cNvSpPr txBox="1"/>
          <p:nvPr/>
        </p:nvSpPr>
        <p:spPr>
          <a:xfrm>
            <a:off x="2971191" y="3447472"/>
            <a:ext cx="594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dirty="0"/>
              <a:t>Teófilo Otoni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6249006" y="3348172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dirty="0"/>
              <a:t>Hospital Santa  Rosália</a:t>
            </a:r>
          </a:p>
        </p:txBody>
      </p:sp>
      <p:sp>
        <p:nvSpPr>
          <p:cNvPr id="10" name="Text Box 4343"/>
          <p:cNvSpPr txBox="1">
            <a:spLocks noChangeArrowheads="1"/>
          </p:cNvSpPr>
          <p:nvPr/>
        </p:nvSpPr>
        <p:spPr bwMode="auto">
          <a:xfrm>
            <a:off x="6840252" y="6510536"/>
            <a:ext cx="10261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pt-BR" altLang="pt-BR" sz="900" dirty="0"/>
              <a:t>Fonte: DEAA/SMACSS </a:t>
            </a:r>
          </a:p>
        </p:txBody>
      </p:sp>
      <p:grpSp>
        <p:nvGrpSpPr>
          <p:cNvPr id="11" name="Group 4345"/>
          <p:cNvGrpSpPr>
            <a:grpSpLocks/>
          </p:cNvGrpSpPr>
          <p:nvPr/>
        </p:nvGrpSpPr>
        <p:grpSpPr bwMode="auto">
          <a:xfrm>
            <a:off x="1261539" y="5982263"/>
            <a:ext cx="2216750" cy="798951"/>
            <a:chOff x="113" y="3196"/>
            <a:chExt cx="2066" cy="536"/>
          </a:xfrm>
        </p:grpSpPr>
        <p:sp>
          <p:nvSpPr>
            <p:cNvPr id="12" name="Line 4346"/>
            <p:cNvSpPr>
              <a:spLocks noChangeShapeType="1"/>
            </p:cNvSpPr>
            <p:nvPr/>
          </p:nvSpPr>
          <p:spPr bwMode="auto">
            <a:xfrm>
              <a:off x="113" y="3566"/>
              <a:ext cx="272" cy="0"/>
            </a:xfrm>
            <a:prstGeom prst="line">
              <a:avLst/>
            </a:prstGeom>
            <a:noFill/>
            <a:ln w="2286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t-BR" sz="900"/>
            </a:p>
          </p:txBody>
        </p:sp>
        <p:grpSp>
          <p:nvGrpSpPr>
            <p:cNvPr id="13" name="Group 4347"/>
            <p:cNvGrpSpPr>
              <a:grpSpLocks/>
            </p:cNvGrpSpPr>
            <p:nvPr/>
          </p:nvGrpSpPr>
          <p:grpSpPr bwMode="auto">
            <a:xfrm>
              <a:off x="113" y="3196"/>
              <a:ext cx="2066" cy="536"/>
              <a:chOff x="113" y="3196"/>
              <a:chExt cx="2066" cy="536"/>
            </a:xfrm>
          </p:grpSpPr>
          <p:pic>
            <p:nvPicPr>
              <p:cNvPr id="14" name="Picture 4348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3" y="3227"/>
                <a:ext cx="166" cy="1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Text Box 4349"/>
              <p:cNvSpPr txBox="1">
                <a:spLocks noChangeArrowheads="1"/>
              </p:cNvSpPr>
              <p:nvPr/>
            </p:nvSpPr>
            <p:spPr bwMode="auto">
              <a:xfrm>
                <a:off x="264" y="3196"/>
                <a:ext cx="1823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l"/>
                <a:r>
                  <a:rPr lang="pt-BR" altLang="pt-BR" sz="900" dirty="0"/>
                  <a:t>Em cor vermelha a participação do atendimento de não residentes  na RS</a:t>
                </a:r>
              </a:p>
            </p:txBody>
          </p:sp>
          <p:sp>
            <p:nvSpPr>
              <p:cNvPr id="16" name="Text Box 4350"/>
              <p:cNvSpPr txBox="1">
                <a:spLocks noChangeArrowheads="1"/>
              </p:cNvSpPr>
              <p:nvPr/>
            </p:nvSpPr>
            <p:spPr bwMode="auto">
              <a:xfrm>
                <a:off x="365" y="3484"/>
                <a:ext cx="1814" cy="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pt-BR" altLang="pt-BR" sz="900" dirty="0"/>
                  <a:t>Fluxo – origem/ocorrência, conforme frequência</a:t>
                </a:r>
              </a:p>
            </p:txBody>
          </p:sp>
        </p:grpSp>
      </p:grpSp>
      <p:sp>
        <p:nvSpPr>
          <p:cNvPr id="17" name="CaixaDeTexto 16"/>
          <p:cNvSpPr txBox="1"/>
          <p:nvPr/>
        </p:nvSpPr>
        <p:spPr>
          <a:xfrm>
            <a:off x="1261539" y="5718448"/>
            <a:ext cx="1474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dirty="0"/>
              <a:t>* Elencos AC/MCHE-1 e AC/MCHE-2</a:t>
            </a:r>
          </a:p>
        </p:txBody>
      </p:sp>
    </p:spTree>
    <p:extLst>
      <p:ext uri="{BB962C8B-B14F-4D97-AF65-F5344CB8AC3E}">
        <p14:creationId xmlns:p14="http://schemas.microsoft.com/office/powerpoint/2010/main" val="18266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dirty="0" smtClean="0">
                <a:latin typeface="+mj-lt"/>
              </a:rPr>
              <a:t>Função</a:t>
            </a:r>
            <a:endParaRPr lang="pt-BR" sz="3600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BR" dirty="0">
                <a:latin typeface="+mn-lt"/>
              </a:rPr>
              <a:t>R</a:t>
            </a:r>
            <a:r>
              <a:rPr lang="pt-BR" dirty="0" smtClean="0">
                <a:latin typeface="+mn-lt"/>
              </a:rPr>
              <a:t>efere-se </a:t>
            </a:r>
            <a:r>
              <a:rPr lang="pt-BR" dirty="0">
                <a:latin typeface="+mn-lt"/>
              </a:rPr>
              <a:t>ao papel desempenhado pelo </a:t>
            </a:r>
            <a:r>
              <a:rPr lang="pt-BR" dirty="0" smtClean="0">
                <a:latin typeface="+mn-lt"/>
              </a:rPr>
              <a:t>Hospital Geral (HG) </a:t>
            </a:r>
            <a:r>
              <a:rPr lang="pt-BR" dirty="0">
                <a:latin typeface="+mn-lt"/>
              </a:rPr>
              <a:t>na região (RS/RAS), </a:t>
            </a:r>
            <a:r>
              <a:rPr lang="pt-BR" dirty="0" smtClean="0">
                <a:latin typeface="+mn-lt"/>
              </a:rPr>
              <a:t>considerando-se o </a:t>
            </a:r>
            <a:r>
              <a:rPr lang="pt-BR" dirty="0">
                <a:latin typeface="+mn-lt"/>
              </a:rPr>
              <a:t>modelo de atenção, abrangência, referência, agregação da demanda conforme nível de atenção, absorção da demanda conforme especialidades produzidas por elenco predominante. </a:t>
            </a:r>
            <a:endParaRPr lang="pt-BR" dirty="0" smtClean="0">
              <a:latin typeface="+mn-lt"/>
            </a:endParaRPr>
          </a:p>
          <a:p>
            <a:pPr marL="0" indent="0" algn="just">
              <a:buNone/>
            </a:pPr>
            <a:endParaRPr lang="pt-BR" dirty="0" smtClean="0"/>
          </a:p>
          <a:p>
            <a:pPr marL="0" indent="0" algn="just">
              <a:buNone/>
            </a:pPr>
            <a:endParaRPr lang="pt-BR" dirty="0" smtClean="0"/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5832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dirty="0" smtClean="0">
                <a:latin typeface="+mj-lt"/>
              </a:rPr>
              <a:t>Função </a:t>
            </a:r>
            <a:endParaRPr lang="pt-BR" sz="3600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BR" sz="2600" dirty="0" smtClean="0">
                <a:latin typeface="+mn-lt"/>
              </a:rPr>
              <a:t>A </a:t>
            </a:r>
            <a:r>
              <a:rPr lang="pt-BR" sz="2600" u="sng" dirty="0" smtClean="0">
                <a:latin typeface="+mn-lt"/>
              </a:rPr>
              <a:t>função</a:t>
            </a:r>
            <a:r>
              <a:rPr lang="pt-BR" sz="2600" dirty="0" smtClean="0">
                <a:latin typeface="+mn-lt"/>
              </a:rPr>
              <a:t> varia podendo ser:  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pt-BR" sz="2600" dirty="0" smtClean="0">
              <a:latin typeface="+mn-lt"/>
            </a:endParaRPr>
          </a:p>
          <a:p>
            <a:pPr algn="just">
              <a:lnSpc>
                <a:spcPct val="150000"/>
              </a:lnSpc>
            </a:pPr>
            <a:r>
              <a:rPr lang="pt-BR" sz="2600" dirty="0" smtClean="0">
                <a:latin typeface="+mn-lt"/>
              </a:rPr>
              <a:t>“básica” de atenção municipal ou de pequenos aglomerados de municípios;</a:t>
            </a:r>
          </a:p>
          <a:p>
            <a:pPr algn="just">
              <a:lnSpc>
                <a:spcPct val="150000"/>
              </a:lnSpc>
            </a:pPr>
            <a:r>
              <a:rPr lang="pt-BR" sz="2600" dirty="0" smtClean="0">
                <a:latin typeface="+mn-lt"/>
              </a:rPr>
              <a:t>microrregional de atenção secundária, intermunicipal; </a:t>
            </a:r>
          </a:p>
          <a:p>
            <a:pPr algn="just">
              <a:lnSpc>
                <a:spcPct val="150000"/>
              </a:lnSpc>
            </a:pPr>
            <a:r>
              <a:rPr lang="pt-BR" sz="2600" dirty="0" smtClean="0">
                <a:latin typeface="+mn-lt"/>
              </a:rPr>
              <a:t>macrorregional, de atenção terciária e inter-regional. </a:t>
            </a:r>
          </a:p>
          <a:p>
            <a:pPr>
              <a:lnSpc>
                <a:spcPct val="150000"/>
              </a:lnSpc>
            </a:pPr>
            <a:endParaRPr lang="pt-BR" sz="2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>
                <a:latin typeface="+mn-lt"/>
              </a:rPr>
              <a:t>Resolubilidade</a:t>
            </a:r>
            <a:endParaRPr lang="pt-BR" sz="3600" dirty="0">
              <a:latin typeface="+mn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9654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pt-BR" sz="2000" dirty="0" smtClean="0">
              <a:latin typeface="+mn-lt"/>
            </a:endParaRPr>
          </a:p>
          <a:p>
            <a:pPr marL="0" indent="0" algn="just">
              <a:buNone/>
            </a:pPr>
            <a:r>
              <a:rPr lang="pt-BR" dirty="0" smtClean="0">
                <a:latin typeface="+mn-lt"/>
              </a:rPr>
              <a:t>A </a:t>
            </a:r>
            <a:r>
              <a:rPr lang="pt-BR" dirty="0">
                <a:latin typeface="+mn-lt"/>
              </a:rPr>
              <a:t>resolubilidade é a medida percentual da capacidade de atendimento ambulatorial e/ou hospitalar da população residente em sua própria região (</a:t>
            </a:r>
            <a:r>
              <a:rPr lang="pt-BR" dirty="0" smtClean="0">
                <a:latin typeface="+mn-lt"/>
              </a:rPr>
              <a:t>MALACHIAS</a:t>
            </a:r>
            <a:r>
              <a:rPr lang="pt-BR" dirty="0">
                <a:latin typeface="+mn-lt"/>
              </a:rPr>
              <a:t>, 2010</a:t>
            </a:r>
            <a:r>
              <a:rPr lang="pt-BR" dirty="0" smtClean="0">
                <a:latin typeface="+mn-lt"/>
              </a:rPr>
              <a:t>).</a:t>
            </a:r>
          </a:p>
          <a:p>
            <a:pPr marL="0" indent="0" algn="just">
              <a:buNone/>
            </a:pPr>
            <a:endParaRPr lang="pt-BR" sz="2600" dirty="0" smtClean="0"/>
          </a:p>
          <a:p>
            <a:pPr marL="0" indent="0" algn="just">
              <a:buNone/>
            </a:pPr>
            <a:endParaRPr lang="pt-BR" sz="2600" dirty="0"/>
          </a:p>
        </p:txBody>
      </p:sp>
      <p:sp>
        <p:nvSpPr>
          <p:cNvPr id="4" name="Elipse 3"/>
          <p:cNvSpPr/>
          <p:nvPr/>
        </p:nvSpPr>
        <p:spPr>
          <a:xfrm>
            <a:off x="1547664" y="3645024"/>
            <a:ext cx="6192688" cy="237626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pt-BR" sz="2400" b="1" dirty="0" smtClean="0">
                <a:solidFill>
                  <a:schemeClr val="tx1"/>
                </a:solidFill>
              </a:rPr>
              <a:t>Para o cálculo do indicador de Resolubilidade, nesse momento foram considerados os atendimentos hospitalares. </a:t>
            </a:r>
            <a:endParaRPr lang="pt-B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75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dirty="0" smtClean="0">
                <a:latin typeface="+mj-lt"/>
              </a:rPr>
              <a:t>Resolubilidade</a:t>
            </a:r>
            <a:endParaRPr lang="pt-BR" sz="3600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46449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endParaRPr lang="pt-BR" sz="2000" dirty="0" smtClean="0"/>
          </a:p>
          <a:p>
            <a:pPr marL="0" indent="0" algn="just">
              <a:lnSpc>
                <a:spcPct val="150000"/>
              </a:lnSpc>
              <a:buNone/>
            </a:pPr>
            <a:r>
              <a:rPr lang="pt-BR" sz="2600" dirty="0" smtClean="0">
                <a:latin typeface="+mn-lt"/>
              </a:rPr>
              <a:t>O </a:t>
            </a:r>
            <a:r>
              <a:rPr lang="pt-BR" sz="2600" dirty="0">
                <a:latin typeface="+mn-lt"/>
              </a:rPr>
              <a:t>indicador de resolubilidade da atenção hospitalar de nível terciário avalia a  resolubilidade macrorregional (RAS), o de nível secundário avalia a resolubilidade microrregional (RS), ambos objetivam avaliar em cada região (RAS e RS) os resultados alcançados na prestação dos serviços, ou seja, a resposta dada à demanda apresentada por região junto às unidades prestadoras. </a:t>
            </a:r>
            <a:endParaRPr lang="pt-BR" sz="2600" dirty="0" smtClean="0">
              <a:latin typeface="+mn-lt"/>
            </a:endParaRPr>
          </a:p>
          <a:p>
            <a:endParaRPr lang="pt-BR" sz="2600" dirty="0"/>
          </a:p>
        </p:txBody>
      </p:sp>
    </p:spTree>
    <p:extLst>
      <p:ext uri="{BB962C8B-B14F-4D97-AF65-F5344CB8AC3E}">
        <p14:creationId xmlns:p14="http://schemas.microsoft.com/office/powerpoint/2010/main" val="58904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>
                <a:latin typeface="+mj-lt"/>
              </a:rPr>
              <a:t>Resolubilidade</a:t>
            </a:r>
            <a:endParaRPr lang="pt-BR" sz="3600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buNone/>
            </a:pPr>
            <a:r>
              <a:rPr lang="pt-BR" dirty="0" smtClean="0">
                <a:latin typeface="+mn-lt"/>
              </a:rPr>
              <a:t>    Tais resultados são aferidos em relação à tipologia descrita na Carteira de Serviços Hospitalares do SUS/MG para o nível, disponibilizada no site da SES/MG, link PDR/MG, </a:t>
            </a:r>
            <a:r>
              <a:rPr lang="pt-BR" dirty="0" smtClean="0">
                <a:latin typeface="+mn-lt"/>
                <a:hlinkClick r:id="rId2"/>
              </a:rPr>
              <a:t>www.saude.mg.gov.br</a:t>
            </a:r>
            <a:r>
              <a:rPr lang="pt-BR" dirty="0" smtClean="0">
                <a:latin typeface="+mn-lt"/>
              </a:rPr>
              <a:t> (MALACHIAS, 2011). </a:t>
            </a:r>
          </a:p>
          <a:p>
            <a:pPr algn="just">
              <a:lnSpc>
                <a:spcPct val="150000"/>
              </a:lnSpc>
            </a:pPr>
            <a:endParaRPr lang="pt-BR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88639"/>
            <a:ext cx="9144000" cy="6517775"/>
          </a:xfrm>
          <a:prstGeom prst="rect">
            <a:avLst/>
          </a:prstGeom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709333" y="210343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" y="720848"/>
            <a:ext cx="8964486" cy="6145618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628651" y="0"/>
            <a:ext cx="7886700" cy="7123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b="1" dirty="0" smtClean="0"/>
              <a:t>Anexo A – “Modelagem dos Níveis de Atenção”</a:t>
            </a:r>
            <a:endParaRPr lang="pt-BR" sz="2000" b="1" dirty="0"/>
          </a:p>
        </p:txBody>
      </p:sp>
      <p:sp>
        <p:nvSpPr>
          <p:cNvPr id="6" name="Elipse 5"/>
          <p:cNvSpPr/>
          <p:nvPr/>
        </p:nvSpPr>
        <p:spPr>
          <a:xfrm>
            <a:off x="4828331" y="3005336"/>
            <a:ext cx="288032" cy="1440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lipse 6"/>
          <p:cNvSpPr/>
          <p:nvPr/>
        </p:nvSpPr>
        <p:spPr>
          <a:xfrm>
            <a:off x="2380649" y="3013720"/>
            <a:ext cx="257104" cy="14326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2876434" y="3013720"/>
            <a:ext cx="288032" cy="1440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Elipse 8"/>
          <p:cNvSpPr/>
          <p:nvPr/>
        </p:nvSpPr>
        <p:spPr>
          <a:xfrm>
            <a:off x="2631230" y="3021433"/>
            <a:ext cx="245203" cy="12791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Elipse 9"/>
          <p:cNvSpPr/>
          <p:nvPr/>
        </p:nvSpPr>
        <p:spPr>
          <a:xfrm>
            <a:off x="3121637" y="3013720"/>
            <a:ext cx="288032" cy="1440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Elipse 10"/>
          <p:cNvSpPr/>
          <p:nvPr/>
        </p:nvSpPr>
        <p:spPr>
          <a:xfrm>
            <a:off x="3406552" y="3005336"/>
            <a:ext cx="288032" cy="1440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Elipse 11"/>
          <p:cNvSpPr/>
          <p:nvPr/>
        </p:nvSpPr>
        <p:spPr>
          <a:xfrm>
            <a:off x="3640325" y="3013720"/>
            <a:ext cx="288032" cy="1440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Elipse 12"/>
          <p:cNvSpPr/>
          <p:nvPr/>
        </p:nvSpPr>
        <p:spPr>
          <a:xfrm>
            <a:off x="4142272" y="3021432"/>
            <a:ext cx="264760" cy="12791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Elipse 13"/>
          <p:cNvSpPr/>
          <p:nvPr/>
        </p:nvSpPr>
        <p:spPr>
          <a:xfrm>
            <a:off x="3902337" y="3013720"/>
            <a:ext cx="252342" cy="14326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Elipse 14"/>
          <p:cNvSpPr/>
          <p:nvPr/>
        </p:nvSpPr>
        <p:spPr>
          <a:xfrm>
            <a:off x="4547750" y="3005336"/>
            <a:ext cx="288032" cy="1440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Elipse 15"/>
          <p:cNvSpPr/>
          <p:nvPr/>
        </p:nvSpPr>
        <p:spPr>
          <a:xfrm>
            <a:off x="5062104" y="3012967"/>
            <a:ext cx="288032" cy="1440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Elipse 16"/>
          <p:cNvSpPr/>
          <p:nvPr/>
        </p:nvSpPr>
        <p:spPr>
          <a:xfrm>
            <a:off x="6887119" y="3021433"/>
            <a:ext cx="263240" cy="12791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Elipse 17"/>
          <p:cNvSpPr/>
          <p:nvPr/>
        </p:nvSpPr>
        <p:spPr>
          <a:xfrm>
            <a:off x="6206105" y="3012967"/>
            <a:ext cx="264956" cy="15248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Elipse 18"/>
          <p:cNvSpPr/>
          <p:nvPr/>
        </p:nvSpPr>
        <p:spPr>
          <a:xfrm>
            <a:off x="5995715" y="3013802"/>
            <a:ext cx="237274" cy="14318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Elipse 19"/>
          <p:cNvSpPr/>
          <p:nvPr/>
        </p:nvSpPr>
        <p:spPr>
          <a:xfrm>
            <a:off x="5742715" y="3005336"/>
            <a:ext cx="260801" cy="15164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Elipse 20"/>
          <p:cNvSpPr/>
          <p:nvPr/>
        </p:nvSpPr>
        <p:spPr>
          <a:xfrm>
            <a:off x="5330278" y="3021433"/>
            <a:ext cx="288032" cy="1440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Elipse 21"/>
          <p:cNvSpPr/>
          <p:nvPr/>
        </p:nvSpPr>
        <p:spPr>
          <a:xfrm>
            <a:off x="7116640" y="3012967"/>
            <a:ext cx="249288" cy="14460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Elipse 22"/>
          <p:cNvSpPr/>
          <p:nvPr/>
        </p:nvSpPr>
        <p:spPr>
          <a:xfrm>
            <a:off x="7352948" y="3005336"/>
            <a:ext cx="230685" cy="16011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Elipse 23"/>
          <p:cNvSpPr/>
          <p:nvPr/>
        </p:nvSpPr>
        <p:spPr>
          <a:xfrm>
            <a:off x="7573105" y="3021433"/>
            <a:ext cx="260368" cy="13613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Elipse 24"/>
          <p:cNvSpPr/>
          <p:nvPr/>
        </p:nvSpPr>
        <p:spPr>
          <a:xfrm>
            <a:off x="7790810" y="3005336"/>
            <a:ext cx="281344" cy="16011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Elipse 25"/>
          <p:cNvSpPr/>
          <p:nvPr/>
        </p:nvSpPr>
        <p:spPr>
          <a:xfrm>
            <a:off x="8694103" y="3012967"/>
            <a:ext cx="288032" cy="1440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192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23528" y="476672"/>
            <a:ext cx="8363272" cy="532859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t-BR" dirty="0" smtClean="0">
                <a:latin typeface="+mn-lt"/>
              </a:rPr>
              <a:t>    A resolubilidade será avaliada por:</a:t>
            </a:r>
          </a:p>
          <a:p>
            <a:pPr algn="just">
              <a:buFont typeface="Wingdings" pitchFamily="2" charset="2"/>
              <a:buChar char="Ø"/>
            </a:pPr>
            <a:endParaRPr lang="pt-BR" dirty="0" smtClean="0">
              <a:latin typeface="+mn-lt"/>
            </a:endParaRPr>
          </a:p>
          <a:p>
            <a:pPr lvl="1" algn="just">
              <a:buFont typeface="Wingdings" pitchFamily="2" charset="2"/>
              <a:buChar char="Ø"/>
            </a:pPr>
            <a:r>
              <a:rPr lang="pt-BR" sz="2800" dirty="0" smtClean="0">
                <a:latin typeface="+mn-lt"/>
              </a:rPr>
              <a:t>Hospital;</a:t>
            </a:r>
          </a:p>
          <a:p>
            <a:pPr lvl="1" algn="just">
              <a:buFont typeface="Wingdings" pitchFamily="2" charset="2"/>
              <a:buChar char="Ø"/>
            </a:pPr>
            <a:r>
              <a:rPr lang="pt-BR" sz="2800" dirty="0" smtClean="0">
                <a:latin typeface="+mn-lt"/>
              </a:rPr>
              <a:t>Clinica/Especialidade;</a:t>
            </a:r>
          </a:p>
          <a:p>
            <a:pPr lvl="1" algn="just">
              <a:buFont typeface="Wingdings" pitchFamily="2" charset="2"/>
              <a:buChar char="Ø"/>
            </a:pPr>
            <a:r>
              <a:rPr lang="pt-BR" sz="2800" dirty="0" smtClean="0">
                <a:latin typeface="+mn-lt"/>
              </a:rPr>
              <a:t>Elenco;</a:t>
            </a:r>
          </a:p>
          <a:p>
            <a:pPr lvl="1" algn="just">
              <a:buFont typeface="Wingdings" pitchFamily="2" charset="2"/>
              <a:buChar char="Ø"/>
            </a:pPr>
            <a:r>
              <a:rPr lang="pt-BR" sz="2800" dirty="0" smtClean="0">
                <a:latin typeface="+mn-lt"/>
              </a:rPr>
              <a:t>Região Ampliada de Saúde/ Região de Saúde.</a:t>
            </a:r>
          </a:p>
          <a:p>
            <a:pPr algn="just">
              <a:buNone/>
            </a:pPr>
            <a:endParaRPr lang="pt-BR" b="1" dirty="0" smtClean="0">
              <a:latin typeface="+mn-lt"/>
            </a:endParaRPr>
          </a:p>
          <a:p>
            <a:pPr algn="just">
              <a:lnSpc>
                <a:spcPct val="150000"/>
              </a:lnSpc>
              <a:buNone/>
            </a:pPr>
            <a:r>
              <a:rPr lang="pt-BR" b="1" dirty="0" smtClean="0">
                <a:latin typeface="+mn-lt"/>
              </a:rPr>
              <a:t>    Não objetiva isoladamente, ordenação e/ou hierarquização em âmbito estadual.</a:t>
            </a:r>
          </a:p>
          <a:p>
            <a:pPr algn="just"/>
            <a:endParaRPr lang="pt-B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774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>
              <a:defRPr/>
            </a:pPr>
            <a:r>
              <a:rPr lang="pt-BR" dirty="0" smtClean="0">
                <a:latin typeface="+mj-lt"/>
              </a:rPr>
              <a:t/>
            </a:r>
            <a:br>
              <a:rPr lang="pt-BR" dirty="0" smtClean="0">
                <a:latin typeface="+mj-lt"/>
              </a:rPr>
            </a:br>
            <a:r>
              <a:rPr lang="pt-BR" dirty="0" smtClean="0">
                <a:latin typeface="+mj-lt"/>
              </a:rPr>
              <a:t>Encontro </a:t>
            </a:r>
            <a:r>
              <a:rPr lang="pt-BR" dirty="0">
                <a:latin typeface="+mj-lt"/>
              </a:rPr>
              <a:t>para </a:t>
            </a:r>
            <a:r>
              <a:rPr lang="pt-BR" dirty="0" smtClean="0">
                <a:latin typeface="+mj-lt"/>
              </a:rPr>
              <a:t>Discussão </a:t>
            </a:r>
            <a:r>
              <a:rPr lang="pt-BR" dirty="0">
                <a:latin typeface="+mj-lt"/>
              </a:rPr>
              <a:t>do Diagnóstico Hospitalar</a:t>
            </a:r>
            <a:r>
              <a:rPr lang="pt-BR" dirty="0" smtClean="0">
                <a:latin typeface="+mj-lt"/>
              </a:rPr>
              <a:t/>
            </a:r>
            <a:br>
              <a:rPr lang="pt-BR" dirty="0" smtClean="0">
                <a:latin typeface="+mj-lt"/>
              </a:rPr>
            </a:br>
            <a:endParaRPr lang="pt-BR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772816"/>
            <a:ext cx="5915000" cy="3959770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b="1" dirty="0" smtClean="0">
                <a:latin typeface="+mj-lt"/>
              </a:rPr>
              <a:t>Objetivo: 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 smtClean="0">
                <a:latin typeface="+mj-lt"/>
              </a:rPr>
              <a:t>Apresentar </a:t>
            </a:r>
            <a:r>
              <a:rPr lang="pt-BR" dirty="0">
                <a:latin typeface="+mj-lt"/>
              </a:rPr>
              <a:t>a Tipologia Hospitalar do SUS/MG considerando PDR-SUS/MG, carteira de serviços hospitalares e indicadores de resolubilidade nas regiões de saúde do Estado de Minas Gerais</a:t>
            </a:r>
            <a:r>
              <a:rPr lang="pt-BR" dirty="0" smtClean="0">
                <a:latin typeface="+mj-lt"/>
              </a:rPr>
              <a:t>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dirty="0" smtClean="0">
              <a:latin typeface="+mj-lt"/>
            </a:endParaRPr>
          </a:p>
          <a:p>
            <a:pPr marL="0" indent="0" algn="just">
              <a:buNone/>
              <a:defRPr/>
            </a:pPr>
            <a:r>
              <a:rPr lang="pt-BR" b="1" dirty="0">
                <a:latin typeface="+mj-lt"/>
              </a:rPr>
              <a:t>Período de realização: </a:t>
            </a:r>
            <a:r>
              <a:rPr lang="pt-BR" dirty="0" smtClean="0">
                <a:latin typeface="+mj-lt"/>
              </a:rPr>
              <a:t>18/09 </a:t>
            </a:r>
            <a:r>
              <a:rPr lang="pt-BR" dirty="0">
                <a:latin typeface="+mj-lt"/>
              </a:rPr>
              <a:t>a </a:t>
            </a:r>
            <a:r>
              <a:rPr lang="pt-BR" dirty="0" smtClean="0">
                <a:latin typeface="+mj-lt"/>
              </a:rPr>
              <a:t>06/10</a:t>
            </a:r>
            <a:endParaRPr lang="pt-BR" dirty="0">
              <a:latin typeface="+mj-lt"/>
            </a:endParaRPr>
          </a:p>
        </p:txBody>
      </p:sp>
      <p:pic>
        <p:nvPicPr>
          <p:cNvPr id="3076" name="Picture 5" descr="Resultado de imagem para objetivo ger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8763" y="1989138"/>
            <a:ext cx="2535237" cy="253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>
                <a:latin typeface="+mj-lt"/>
              </a:rPr>
              <a:t>Tipos</a:t>
            </a:r>
            <a:endParaRPr lang="pt-BR" sz="3600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205064"/>
          </a:xfrm>
        </p:spPr>
        <p:txBody>
          <a:bodyPr>
            <a:normAutofit fontScale="92500"/>
          </a:bodyPr>
          <a:lstStyle/>
          <a:p>
            <a:pPr algn="just"/>
            <a:r>
              <a:rPr lang="pt-BR" dirty="0" smtClean="0">
                <a:latin typeface="+mj-lt"/>
              </a:rPr>
              <a:t>Hospital Municipal Tipo III </a:t>
            </a:r>
            <a:r>
              <a:rPr lang="pt-BR" b="1" dirty="0" smtClean="0">
                <a:latin typeface="+mj-lt"/>
              </a:rPr>
              <a:t>(Hospital Municipal Distante)*</a:t>
            </a:r>
          </a:p>
          <a:p>
            <a:pPr algn="just"/>
            <a:endParaRPr lang="pt-BR" dirty="0" smtClean="0">
              <a:latin typeface="+mj-lt"/>
            </a:endParaRPr>
          </a:p>
          <a:p>
            <a:pPr algn="just"/>
            <a:r>
              <a:rPr lang="pt-BR" dirty="0" smtClean="0">
                <a:latin typeface="+mj-lt"/>
              </a:rPr>
              <a:t>Hospital Municipal Tipo II </a:t>
            </a:r>
            <a:r>
              <a:rPr lang="pt-BR" b="1" dirty="0" smtClean="0">
                <a:latin typeface="+mj-lt"/>
              </a:rPr>
              <a:t>(Hospital Referência Municipal)*</a:t>
            </a:r>
          </a:p>
          <a:p>
            <a:pPr algn="just"/>
            <a:endParaRPr lang="pt-BR" dirty="0" smtClean="0">
              <a:latin typeface="+mj-lt"/>
            </a:endParaRPr>
          </a:p>
          <a:p>
            <a:pPr algn="just"/>
            <a:r>
              <a:rPr lang="pt-BR" dirty="0" smtClean="0">
                <a:latin typeface="+mj-lt"/>
              </a:rPr>
              <a:t>Hospital Municipal Tipo I </a:t>
            </a:r>
            <a:r>
              <a:rPr lang="pt-BR" b="1" dirty="0" smtClean="0">
                <a:latin typeface="+mj-lt"/>
              </a:rPr>
              <a:t>(Hospital Municipal de Apoio)*</a:t>
            </a:r>
            <a:endParaRPr lang="pt-BR" dirty="0" smtClean="0">
              <a:latin typeface="+mj-lt"/>
            </a:endParaRPr>
          </a:p>
          <a:p>
            <a:pPr algn="ctr">
              <a:buNone/>
            </a:pPr>
            <a:endParaRPr lang="pt-BR" sz="2400" b="1" dirty="0" smtClean="0">
              <a:latin typeface="+mn-lt"/>
            </a:endParaRPr>
          </a:p>
          <a:p>
            <a:pPr algn="ctr">
              <a:buNone/>
            </a:pPr>
            <a:r>
              <a:rPr lang="pt-BR" sz="2400" b="1" dirty="0" smtClean="0">
                <a:latin typeface="+mn-lt"/>
              </a:rPr>
              <a:t>* Sujeito a alteração</a:t>
            </a:r>
          </a:p>
          <a:p>
            <a:endParaRPr lang="pt-BR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>
                <a:latin typeface="+mj-lt"/>
              </a:rPr>
              <a:t>Tipos</a:t>
            </a:r>
            <a:endParaRPr lang="pt-BR" sz="3600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46449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dirty="0">
                <a:latin typeface="+mj-lt"/>
              </a:rPr>
              <a:t>Hospital Microrregional Tipo </a:t>
            </a:r>
            <a:r>
              <a:rPr lang="pt-BR" dirty="0" smtClean="0">
                <a:latin typeface="+mj-lt"/>
              </a:rPr>
              <a:t>II </a:t>
            </a:r>
            <a:endParaRPr lang="pt-BR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t-BR" dirty="0">
                <a:latin typeface="+mj-lt"/>
              </a:rPr>
              <a:t>Hospital Microrregional Tipo </a:t>
            </a:r>
            <a:r>
              <a:rPr lang="pt-BR" dirty="0" smtClean="0">
                <a:latin typeface="+mj-lt"/>
              </a:rPr>
              <a:t>I </a:t>
            </a:r>
            <a:endParaRPr lang="pt-BR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t-BR" dirty="0">
                <a:latin typeface="+mj-lt"/>
              </a:rPr>
              <a:t>Hospital Macrorregional Tipo </a:t>
            </a:r>
            <a:r>
              <a:rPr lang="pt-BR" dirty="0" smtClean="0">
                <a:latin typeface="+mj-lt"/>
              </a:rPr>
              <a:t>II</a:t>
            </a:r>
            <a:endParaRPr lang="pt-BR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t-BR" dirty="0">
                <a:latin typeface="+mj-lt"/>
              </a:rPr>
              <a:t>Hospital Macrorregional Tipo </a:t>
            </a:r>
            <a:r>
              <a:rPr lang="pt-BR" dirty="0" smtClean="0">
                <a:latin typeface="+mj-lt"/>
              </a:rPr>
              <a:t>I</a:t>
            </a:r>
            <a:endParaRPr lang="pt-BR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t-BR" dirty="0">
                <a:latin typeface="+mj-lt"/>
              </a:rPr>
              <a:t>Hospital Especializado</a:t>
            </a:r>
          </a:p>
          <a:p>
            <a:pPr>
              <a:lnSpc>
                <a:spcPct val="150000"/>
              </a:lnSpc>
            </a:pPr>
            <a:r>
              <a:rPr lang="pt-BR" dirty="0" smtClean="0">
                <a:latin typeface="+mj-lt"/>
              </a:rPr>
              <a:t>Hospital </a:t>
            </a:r>
            <a:r>
              <a:rPr lang="pt-BR" dirty="0">
                <a:latin typeface="+mj-lt"/>
              </a:rPr>
              <a:t>Macrorregional </a:t>
            </a:r>
            <a:r>
              <a:rPr lang="pt-BR" dirty="0" smtClean="0">
                <a:latin typeface="+mj-lt"/>
              </a:rPr>
              <a:t>Especial </a:t>
            </a:r>
            <a:r>
              <a:rPr lang="pt-BR" b="1" dirty="0" smtClean="0">
                <a:latin typeface="+mj-lt"/>
              </a:rPr>
              <a:t>(Estadual)</a:t>
            </a:r>
          </a:p>
          <a:p>
            <a:pPr>
              <a:lnSpc>
                <a:spcPct val="150000"/>
              </a:lnSpc>
            </a:pPr>
            <a:endParaRPr lang="pt-BR" dirty="0">
              <a:latin typeface="+mn-lt"/>
            </a:endParaRPr>
          </a:p>
          <a:p>
            <a:pPr>
              <a:lnSpc>
                <a:spcPct val="150000"/>
              </a:lnSpc>
            </a:pPr>
            <a:endParaRPr lang="pt-BR" dirty="0" smtClean="0">
              <a:latin typeface="+mn-lt"/>
            </a:endParaRPr>
          </a:p>
          <a:p>
            <a:pPr>
              <a:lnSpc>
                <a:spcPct val="150000"/>
              </a:lnSpc>
            </a:pPr>
            <a:endParaRPr lang="pt-BR" dirty="0">
              <a:latin typeface="+mn-lt"/>
            </a:endParaRPr>
          </a:p>
          <a:p>
            <a:pPr>
              <a:lnSpc>
                <a:spcPct val="150000"/>
              </a:lnSpc>
            </a:pPr>
            <a:endParaRPr lang="pt-BR" dirty="0">
              <a:latin typeface="+mn-lt"/>
            </a:endParaRPr>
          </a:p>
          <a:p>
            <a:pPr>
              <a:lnSpc>
                <a:spcPct val="150000"/>
              </a:lnSpc>
            </a:pPr>
            <a:endParaRPr lang="pt-B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652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dirty="0" smtClean="0">
                <a:latin typeface="+mj-lt"/>
              </a:rPr>
              <a:t>Hospitais Municipais</a:t>
            </a:r>
            <a:endParaRPr lang="pt-BR" sz="3600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BR" dirty="0">
                <a:latin typeface="+mn-lt"/>
              </a:rPr>
              <a:t>Hospital Geral com oferta de clínicas da Atenção Secundária Municipal - Elenco </a:t>
            </a:r>
            <a:r>
              <a:rPr lang="pt-BR" dirty="0" smtClean="0">
                <a:latin typeface="+mn-lt"/>
              </a:rPr>
              <a:t>Média Complexidade Hospitalar Básica (MCHB) ou </a:t>
            </a:r>
            <a:r>
              <a:rPr lang="pt-BR" dirty="0">
                <a:latin typeface="+mn-lt"/>
              </a:rPr>
              <a:t>mesmo clínicas da Atenção </a:t>
            </a:r>
            <a:r>
              <a:rPr lang="pt-BR" dirty="0" smtClean="0">
                <a:latin typeface="+mn-lt"/>
              </a:rPr>
              <a:t>Secundária ou até Terciária </a:t>
            </a:r>
            <a:r>
              <a:rPr lang="pt-BR" dirty="0">
                <a:latin typeface="+mn-lt"/>
              </a:rPr>
              <a:t>Intermunicipal, </a:t>
            </a:r>
            <a:r>
              <a:rPr lang="pt-BR" b="1" dirty="0">
                <a:latin typeface="+mn-lt"/>
              </a:rPr>
              <a:t>mas que atende, prioritariamente, a população do próprio município ou de um conjunto menor de municípios circunvizinhos</a:t>
            </a:r>
            <a:r>
              <a:rPr lang="pt-BR" dirty="0">
                <a:latin typeface="+mn-lt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pt-B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059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3762"/>
            <a:ext cx="8229600" cy="1143000"/>
          </a:xfrm>
        </p:spPr>
        <p:txBody>
          <a:bodyPr/>
          <a:lstStyle/>
          <a:p>
            <a:r>
              <a:rPr lang="pt-BR" dirty="0"/>
              <a:t>Hospitais Municipais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2604720"/>
              </p:ext>
            </p:extLst>
          </p:nvPr>
        </p:nvGraphicFramePr>
        <p:xfrm>
          <a:off x="457200" y="1268760"/>
          <a:ext cx="8229600" cy="453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755576" y="1484784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/>
              <a:t>Hospital Municipal Tipo III</a:t>
            </a:r>
            <a:endParaRPr lang="pt-BR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755576" y="3068960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/>
              <a:t>Hospital Municipal Tipo </a:t>
            </a:r>
            <a:r>
              <a:rPr lang="pt-BR" b="1" dirty="0" smtClean="0"/>
              <a:t>II</a:t>
            </a:r>
            <a:endParaRPr lang="pt-BR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755576" y="4653136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/>
              <a:t>Hospital Municipal Tipo </a:t>
            </a:r>
            <a:r>
              <a:rPr lang="pt-BR" b="1" dirty="0" smtClean="0"/>
              <a:t>I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404911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>
                <a:latin typeface="+mj-lt"/>
              </a:rPr>
              <a:t/>
            </a:r>
            <a:br>
              <a:rPr lang="pt-BR" dirty="0" smtClean="0">
                <a:latin typeface="+mj-lt"/>
              </a:rPr>
            </a:br>
            <a:r>
              <a:rPr lang="pt-BR" dirty="0" smtClean="0">
                <a:latin typeface="+mj-lt"/>
              </a:rPr>
              <a:t>Hospitais Microrregionais</a:t>
            </a:r>
            <a:r>
              <a:rPr lang="pt-BR" dirty="0">
                <a:latin typeface="+mj-lt"/>
              </a:rPr>
              <a:t/>
            </a:r>
            <a:br>
              <a:rPr lang="pt-BR" dirty="0">
                <a:latin typeface="+mj-lt"/>
              </a:rPr>
            </a:br>
            <a:endParaRPr lang="pt-BR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dirty="0">
                <a:latin typeface="+mn-lt"/>
              </a:rPr>
              <a:t>Critérios Hospital Geral com oferta das clínicas do Elenco </a:t>
            </a:r>
            <a:r>
              <a:rPr lang="pt-BR" dirty="0" smtClean="0">
                <a:latin typeface="+mn-lt"/>
              </a:rPr>
              <a:t>designado Micro</a:t>
            </a:r>
            <a:r>
              <a:rPr lang="pt-BR" dirty="0">
                <a:latin typeface="+mn-lt"/>
              </a:rPr>
              <a:t>, conforme Tipologia do PDR-SUS/MG e que polariza a maioria dos municípios da Região de Saúde. </a:t>
            </a:r>
            <a:endParaRPr lang="pt-BR" dirty="0" smtClean="0">
              <a:latin typeface="+mn-lt"/>
            </a:endParaRPr>
          </a:p>
          <a:p>
            <a:pPr marL="0" indent="0" algn="just">
              <a:lnSpc>
                <a:spcPct val="150000"/>
              </a:lnSpc>
              <a:buFont typeface="Wingdings" pitchFamily="2" charset="2"/>
              <a:buChar char="ü"/>
            </a:pPr>
            <a:endParaRPr lang="pt-BR" dirty="0">
              <a:latin typeface="+mn-lt"/>
            </a:endParaRPr>
          </a:p>
          <a:p>
            <a:pPr marL="0" indent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dirty="0">
                <a:latin typeface="+mn-lt"/>
              </a:rPr>
              <a:t>Mínimo de 50% das clínicas relevantes do elenco com Resolubilidade igual ou maior que </a:t>
            </a:r>
            <a:r>
              <a:rPr lang="pt-BR" dirty="0" smtClean="0">
                <a:latin typeface="+mn-lt"/>
              </a:rPr>
              <a:t>10,0.</a:t>
            </a:r>
            <a:endParaRPr lang="pt-BR" dirty="0">
              <a:latin typeface="+mn-lt"/>
            </a:endParaRPr>
          </a:p>
          <a:p>
            <a:pPr marL="0" indent="0">
              <a:lnSpc>
                <a:spcPct val="150000"/>
              </a:lnSpc>
              <a:buFont typeface="Wingdings" pitchFamily="2" charset="2"/>
              <a:buChar char="ü"/>
            </a:pPr>
            <a:endParaRPr lang="pt-B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044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79512" y="332656"/>
            <a:ext cx="4316288" cy="5793507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pt-BR" sz="1800" dirty="0">
                <a:latin typeface="+mn-lt"/>
              </a:rPr>
              <a:t>Clínicas Relevantes para o </a:t>
            </a:r>
            <a:r>
              <a:rPr lang="pt-BR" sz="1800" b="1" dirty="0">
                <a:latin typeface="+mn-lt"/>
              </a:rPr>
              <a:t>Hospital </a:t>
            </a:r>
            <a:r>
              <a:rPr lang="pt-BR" sz="1800" b="1" dirty="0" smtClean="0">
                <a:latin typeface="+mn-lt"/>
              </a:rPr>
              <a:t>Microrregional Tipo I</a:t>
            </a:r>
            <a:r>
              <a:rPr lang="pt-BR" sz="1800" dirty="0" smtClean="0">
                <a:latin typeface="+mn-lt"/>
              </a:rPr>
              <a:t>: </a:t>
            </a:r>
          </a:p>
          <a:p>
            <a:pPr marL="0" lvl="0" indent="0" algn="just">
              <a:lnSpc>
                <a:spcPct val="150000"/>
              </a:lnSpc>
              <a:buFont typeface="Wingdings" pitchFamily="2" charset="2"/>
              <a:buChar char="ü"/>
            </a:pPr>
            <a:endParaRPr lang="pt-BR" sz="1800" dirty="0" smtClean="0">
              <a:latin typeface="+mn-lt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1800" dirty="0" smtClean="0">
                <a:latin typeface="+mn-lt"/>
              </a:rPr>
              <a:t>Clínica Obstétrica;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1800" dirty="0" smtClean="0">
                <a:latin typeface="+mn-lt"/>
              </a:rPr>
              <a:t> </a:t>
            </a:r>
            <a:r>
              <a:rPr lang="pt-BR" sz="1800" dirty="0" err="1" smtClean="0">
                <a:latin typeface="+mn-lt"/>
              </a:rPr>
              <a:t>Trat.Gestação</a:t>
            </a:r>
            <a:r>
              <a:rPr lang="pt-BR" sz="1800" dirty="0" smtClean="0">
                <a:latin typeface="+mn-lt"/>
              </a:rPr>
              <a:t>/Parto/Puerpério;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1800" dirty="0" smtClean="0">
                <a:latin typeface="+mn-lt"/>
              </a:rPr>
              <a:t>Clínica Obstétrica;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1800" dirty="0" err="1" smtClean="0">
                <a:latin typeface="+mn-lt"/>
              </a:rPr>
              <a:t>Trat.Afecções</a:t>
            </a:r>
            <a:r>
              <a:rPr lang="pt-BR" sz="1800" dirty="0" smtClean="0">
                <a:latin typeface="+mn-lt"/>
              </a:rPr>
              <a:t> </a:t>
            </a:r>
            <a:r>
              <a:rPr lang="pt-BR" sz="1800" dirty="0">
                <a:latin typeface="+mn-lt"/>
              </a:rPr>
              <a:t>Período </a:t>
            </a:r>
            <a:r>
              <a:rPr lang="pt-BR" sz="1800" dirty="0" smtClean="0">
                <a:latin typeface="+mn-lt"/>
              </a:rPr>
              <a:t>Neonato;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1800" dirty="0" smtClean="0">
                <a:latin typeface="+mn-lt"/>
              </a:rPr>
              <a:t>Cirurgia Obstétrica;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1800" dirty="0" smtClean="0">
                <a:latin typeface="+mn-lt"/>
              </a:rPr>
              <a:t>Cirurgia </a:t>
            </a:r>
            <a:r>
              <a:rPr lang="pt-BR" sz="1800" dirty="0">
                <a:latin typeface="+mn-lt"/>
              </a:rPr>
              <a:t>do Sistema Osteomuscular </a:t>
            </a:r>
            <a:r>
              <a:rPr lang="pt-BR" sz="1800" dirty="0" smtClean="0">
                <a:latin typeface="+mn-lt"/>
              </a:rPr>
              <a:t>I;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1800" dirty="0" smtClean="0">
                <a:latin typeface="+mn-lt"/>
              </a:rPr>
              <a:t>Cirurgia </a:t>
            </a:r>
            <a:r>
              <a:rPr lang="pt-BR" sz="1800" dirty="0">
                <a:latin typeface="+mn-lt"/>
              </a:rPr>
              <a:t>de </a:t>
            </a:r>
            <a:r>
              <a:rPr lang="pt-BR" sz="1800" dirty="0" smtClean="0">
                <a:latin typeface="+mn-lt"/>
              </a:rPr>
              <a:t>Urgência.</a:t>
            </a:r>
            <a:endParaRPr lang="pt-BR" sz="1800" dirty="0">
              <a:latin typeface="+mn-lt"/>
            </a:endParaRPr>
          </a:p>
          <a:p>
            <a:pPr marL="0" indent="0">
              <a:lnSpc>
                <a:spcPct val="150000"/>
              </a:lnSpc>
              <a:buFont typeface="Wingdings" pitchFamily="2" charset="2"/>
              <a:buChar char="ü"/>
            </a:pPr>
            <a:endParaRPr lang="pt-BR" sz="1800" dirty="0">
              <a:latin typeface="+mn-lt"/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sz="half" idx="2"/>
          </p:nvPr>
        </p:nvSpPr>
        <p:spPr>
          <a:xfrm>
            <a:off x="4648200" y="260648"/>
            <a:ext cx="4316288" cy="5865515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pt-BR" sz="1800" dirty="0" smtClean="0">
                <a:latin typeface="+mn-lt"/>
              </a:rPr>
              <a:t>Clínicas Relevantes para o </a:t>
            </a:r>
            <a:r>
              <a:rPr lang="pt-BR" sz="1800" b="1" dirty="0" smtClean="0">
                <a:latin typeface="+mn-lt"/>
              </a:rPr>
              <a:t>Hospital Microrregional Tipo II:</a:t>
            </a:r>
            <a:r>
              <a:rPr lang="pt-BR" sz="1800" dirty="0" smtClean="0">
                <a:latin typeface="+mn-lt"/>
              </a:rPr>
              <a:t> </a:t>
            </a:r>
          </a:p>
          <a:p>
            <a:pPr marL="0" lvl="0" indent="0" algn="just">
              <a:lnSpc>
                <a:spcPct val="150000"/>
              </a:lnSpc>
              <a:buFont typeface="Wingdings" pitchFamily="2" charset="2"/>
              <a:buChar char="ü"/>
            </a:pPr>
            <a:endParaRPr lang="pt-BR" sz="1800" dirty="0" smtClean="0">
              <a:latin typeface="+mn-lt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1800" dirty="0" smtClean="0">
                <a:latin typeface="+mn-lt"/>
              </a:rPr>
              <a:t>Clínicas Hospital Microrregional Tipo I;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1800" dirty="0" smtClean="0">
                <a:latin typeface="+mn-lt"/>
              </a:rPr>
              <a:t>Cirurgia Neurológica MC;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1800" dirty="0" smtClean="0">
                <a:latin typeface="+mn-lt"/>
              </a:rPr>
              <a:t>Cirurgia do Sistema </a:t>
            </a:r>
            <a:r>
              <a:rPr lang="pt-BR" sz="1800" dirty="0" err="1" smtClean="0">
                <a:latin typeface="+mn-lt"/>
              </a:rPr>
              <a:t>Osteomuscular</a:t>
            </a:r>
            <a:r>
              <a:rPr lang="pt-BR" sz="1800" dirty="0" smtClean="0">
                <a:latin typeface="+mn-lt"/>
              </a:rPr>
              <a:t> II;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1800" dirty="0" smtClean="0">
                <a:latin typeface="+mn-lt"/>
              </a:rPr>
              <a:t>Cirurgia Orofacial;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1800" dirty="0" smtClean="0">
                <a:latin typeface="+mn-lt"/>
              </a:rPr>
              <a:t>Cirurgia Urológica.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endParaRPr lang="pt-BR" sz="1800" dirty="0">
              <a:latin typeface="+mn-lt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169817" y="352697"/>
          <a:ext cx="4336869" cy="5473337"/>
        </p:xfrm>
        <a:graphic>
          <a:graphicData uri="http://schemas.openxmlformats.org/drawingml/2006/table">
            <a:tbl>
              <a:tblPr/>
              <a:tblGrid>
                <a:gridCol w="4336869"/>
              </a:tblGrid>
              <a:tr h="5473337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4663440" y="365760"/>
          <a:ext cx="4310743" cy="5460274"/>
        </p:xfrm>
        <a:graphic>
          <a:graphicData uri="http://schemas.openxmlformats.org/drawingml/2006/table">
            <a:tbl>
              <a:tblPr/>
              <a:tblGrid>
                <a:gridCol w="4310743"/>
              </a:tblGrid>
              <a:tr h="5460274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" name="Mais 1"/>
          <p:cNvSpPr/>
          <p:nvPr/>
        </p:nvSpPr>
        <p:spPr>
          <a:xfrm>
            <a:off x="6372200" y="2005472"/>
            <a:ext cx="216024" cy="21602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147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>
                <a:latin typeface="+mj-lt"/>
              </a:rPr>
              <a:t>Hospitais Macrorregionais </a:t>
            </a:r>
            <a:br>
              <a:rPr lang="pt-BR" dirty="0">
                <a:latin typeface="+mj-lt"/>
              </a:rPr>
            </a:br>
            <a:endParaRPr lang="pt-BR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1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dirty="0">
                <a:latin typeface="+mn-lt"/>
              </a:rPr>
              <a:t>Critérios Hospital Geral com oferta das clínicas do Elenco </a:t>
            </a:r>
            <a:r>
              <a:rPr lang="pt-BR" dirty="0" smtClean="0">
                <a:latin typeface="+mn-lt"/>
              </a:rPr>
              <a:t>mais complexo </a:t>
            </a:r>
            <a:r>
              <a:rPr lang="pt-BR" dirty="0">
                <a:latin typeface="+mn-lt"/>
              </a:rPr>
              <a:t>e que polariza a maioria das Regiões de Saúde de uma Região Ampliada de Saúde. </a:t>
            </a:r>
            <a:endParaRPr lang="pt-BR" dirty="0" smtClean="0">
              <a:latin typeface="+mn-lt"/>
            </a:endParaRPr>
          </a:p>
          <a:p>
            <a:pPr marL="0" indent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dirty="0" smtClean="0">
                <a:latin typeface="+mn-lt"/>
              </a:rPr>
              <a:t>Mínimo </a:t>
            </a:r>
            <a:r>
              <a:rPr lang="pt-BR" dirty="0">
                <a:latin typeface="+mn-lt"/>
              </a:rPr>
              <a:t>de 50% das clínicas relevantes do elenco, com Resolubilidade igual ou maior que 10,0. </a:t>
            </a:r>
            <a:endParaRPr lang="pt-BR" dirty="0" smtClean="0">
              <a:latin typeface="+mn-lt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pt-BR" dirty="0" smtClean="0">
                <a:latin typeface="+mn-lt"/>
              </a:rPr>
              <a:t># Exceto: Belo Horizonte</a:t>
            </a:r>
            <a:endParaRPr lang="pt-BR" dirty="0">
              <a:latin typeface="+mn-lt"/>
            </a:endParaRPr>
          </a:p>
          <a:p>
            <a:pPr marL="0" indent="0" algn="just">
              <a:lnSpc>
                <a:spcPct val="150000"/>
              </a:lnSpc>
              <a:buFont typeface="Wingdings" pitchFamily="2" charset="2"/>
              <a:buChar char="ü"/>
            </a:pPr>
            <a:endParaRPr lang="pt-B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342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79512" y="260648"/>
            <a:ext cx="4316288" cy="5865515"/>
          </a:xfrm>
        </p:spPr>
        <p:txBody>
          <a:bodyPr>
            <a:normAutofit fontScale="55000" lnSpcReduction="20000"/>
          </a:bodyPr>
          <a:lstStyle/>
          <a:p>
            <a:pPr marL="0" lvl="0" indent="0" algn="just">
              <a:lnSpc>
                <a:spcPct val="170000"/>
              </a:lnSpc>
              <a:buNone/>
            </a:pPr>
            <a:r>
              <a:rPr lang="pt-BR" sz="3400" dirty="0">
                <a:latin typeface="+mn-lt"/>
              </a:rPr>
              <a:t>Clínicas Relevantes para o </a:t>
            </a:r>
            <a:r>
              <a:rPr lang="pt-BR" sz="3400" b="1" dirty="0">
                <a:latin typeface="+mn-lt"/>
              </a:rPr>
              <a:t>Hospital Macrorregional Tipo </a:t>
            </a:r>
            <a:r>
              <a:rPr lang="pt-BR" sz="3400" b="1" dirty="0" smtClean="0">
                <a:latin typeface="+mn-lt"/>
              </a:rPr>
              <a:t>I</a:t>
            </a:r>
            <a:r>
              <a:rPr lang="pt-BR" sz="3400" dirty="0" smtClean="0">
                <a:latin typeface="+mn-lt"/>
              </a:rPr>
              <a:t>:</a:t>
            </a:r>
          </a:p>
          <a:p>
            <a:pPr marL="0" lvl="0" indent="0" algn="just">
              <a:lnSpc>
                <a:spcPct val="150000"/>
              </a:lnSpc>
              <a:buNone/>
            </a:pPr>
            <a:endParaRPr lang="pt-BR" sz="3400" dirty="0" smtClean="0">
              <a:latin typeface="+mn-lt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3400" dirty="0" smtClean="0">
                <a:latin typeface="+mn-lt"/>
              </a:rPr>
              <a:t>Tratamento </a:t>
            </a:r>
            <a:r>
              <a:rPr lang="pt-BR" sz="3400" dirty="0">
                <a:latin typeface="+mn-lt"/>
              </a:rPr>
              <a:t>de Doenças do Sistema Nervoso Central e </a:t>
            </a:r>
            <a:r>
              <a:rPr lang="pt-BR" sz="3400" dirty="0" smtClean="0">
                <a:latin typeface="+mn-lt"/>
              </a:rPr>
              <a:t>Periférico;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3400" dirty="0" smtClean="0">
                <a:latin typeface="+mn-lt"/>
              </a:rPr>
              <a:t>Gestante </a:t>
            </a:r>
            <a:r>
              <a:rPr lang="pt-BR" sz="3400" dirty="0">
                <a:latin typeface="+mn-lt"/>
              </a:rPr>
              <a:t>de Alto Risco (GAR</a:t>
            </a:r>
            <a:r>
              <a:rPr lang="pt-BR" sz="3400" dirty="0" smtClean="0">
                <a:latin typeface="+mn-lt"/>
              </a:rPr>
              <a:t>);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3400" dirty="0" smtClean="0">
                <a:latin typeface="+mn-lt"/>
              </a:rPr>
              <a:t>Cirurgia </a:t>
            </a:r>
            <a:r>
              <a:rPr lang="pt-BR" sz="3400" dirty="0">
                <a:latin typeface="+mn-lt"/>
              </a:rPr>
              <a:t>Oncológica e Tratamento em </a:t>
            </a:r>
            <a:r>
              <a:rPr lang="pt-BR" sz="3400" dirty="0" smtClean="0">
                <a:latin typeface="+mn-lt"/>
              </a:rPr>
              <a:t>Oncologia;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3400" dirty="0" smtClean="0">
                <a:latin typeface="+mn-lt"/>
              </a:rPr>
              <a:t>Cirurgia </a:t>
            </a:r>
            <a:r>
              <a:rPr lang="pt-BR" sz="3400" dirty="0">
                <a:latin typeface="+mn-lt"/>
              </a:rPr>
              <a:t>do Sistema Osteomuscular </a:t>
            </a:r>
            <a:r>
              <a:rPr lang="pt-BR" sz="3400" dirty="0" smtClean="0">
                <a:latin typeface="+mn-lt"/>
              </a:rPr>
              <a:t>I;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3400" dirty="0" smtClean="0">
                <a:latin typeface="+mn-lt"/>
              </a:rPr>
              <a:t>Cirurgia </a:t>
            </a:r>
            <a:r>
              <a:rPr lang="pt-BR" sz="3400" dirty="0">
                <a:latin typeface="+mn-lt"/>
              </a:rPr>
              <a:t>Cardiovascular </a:t>
            </a:r>
            <a:r>
              <a:rPr lang="pt-BR" sz="3400" dirty="0" smtClean="0">
                <a:latin typeface="+mn-lt"/>
              </a:rPr>
              <a:t>;</a:t>
            </a:r>
            <a:endParaRPr lang="pt-BR" sz="3400" dirty="0">
              <a:latin typeface="+mn-lt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3400" dirty="0" smtClean="0">
                <a:latin typeface="+mn-lt"/>
              </a:rPr>
              <a:t>Cirurgia Vascular; </a:t>
            </a:r>
            <a:endParaRPr lang="pt-BR" sz="3400" dirty="0">
              <a:latin typeface="+mn-lt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3400" dirty="0" smtClean="0">
                <a:latin typeface="+mn-lt"/>
              </a:rPr>
              <a:t>Cirurgia Intervencionista.</a:t>
            </a:r>
            <a:endParaRPr lang="pt-BR" sz="3400" dirty="0">
              <a:latin typeface="+mn-lt"/>
            </a:endParaRPr>
          </a:p>
          <a:p>
            <a:pPr marL="0" indent="0">
              <a:buNone/>
            </a:pPr>
            <a:endParaRPr lang="pt-BR" sz="1800" dirty="0">
              <a:latin typeface="+mn-lt"/>
            </a:endParaRPr>
          </a:p>
          <a:p>
            <a:pPr marL="0" indent="0">
              <a:buNone/>
            </a:pPr>
            <a:endParaRPr lang="pt-BR" sz="1800" dirty="0">
              <a:latin typeface="+mn-lt"/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sz="half" idx="2"/>
          </p:nvPr>
        </p:nvSpPr>
        <p:spPr>
          <a:xfrm>
            <a:off x="4648200" y="260648"/>
            <a:ext cx="4316288" cy="5865515"/>
          </a:xfrm>
        </p:spPr>
        <p:txBody>
          <a:bodyPr>
            <a:normAutofit fontScale="55000" lnSpcReduction="20000"/>
          </a:bodyPr>
          <a:lstStyle/>
          <a:p>
            <a:pPr marL="0" lvl="0" indent="0" algn="just">
              <a:lnSpc>
                <a:spcPct val="170000"/>
              </a:lnSpc>
              <a:buNone/>
            </a:pPr>
            <a:r>
              <a:rPr lang="pt-BR" sz="3300" dirty="0" smtClean="0">
                <a:latin typeface="+mn-lt"/>
              </a:rPr>
              <a:t>Clínicas Relevantes para o </a:t>
            </a:r>
            <a:r>
              <a:rPr lang="pt-BR" sz="3300" b="1" dirty="0" smtClean="0">
                <a:latin typeface="+mn-lt"/>
              </a:rPr>
              <a:t>Hospital Macrorregional Tipo II</a:t>
            </a:r>
            <a:r>
              <a:rPr lang="pt-BR" sz="3300" dirty="0" smtClean="0">
                <a:latin typeface="+mn-lt"/>
              </a:rPr>
              <a:t>:</a:t>
            </a:r>
          </a:p>
          <a:p>
            <a:pPr marL="0" lvl="0" indent="0" algn="just">
              <a:lnSpc>
                <a:spcPct val="170000"/>
              </a:lnSpc>
              <a:buNone/>
            </a:pPr>
            <a:endParaRPr lang="pt-BR" sz="3300" dirty="0" smtClean="0">
              <a:latin typeface="+mn-lt"/>
            </a:endParaRPr>
          </a:p>
          <a:p>
            <a:pPr algn="just">
              <a:lnSpc>
                <a:spcPct val="170000"/>
              </a:lnSpc>
              <a:buFont typeface="Wingdings" pitchFamily="2" charset="2"/>
              <a:buChar char="ü"/>
            </a:pPr>
            <a:r>
              <a:rPr lang="pt-BR" sz="3300" dirty="0" smtClean="0">
                <a:latin typeface="+mn-lt"/>
              </a:rPr>
              <a:t>Clínicas Hospital Macrorregional Tipo I; 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ü"/>
            </a:pPr>
            <a:r>
              <a:rPr lang="pt-BR" sz="3300" dirty="0" smtClean="0">
                <a:latin typeface="+mn-lt"/>
              </a:rPr>
              <a:t>Cirurgia do Sistema </a:t>
            </a:r>
            <a:r>
              <a:rPr lang="pt-BR" sz="3300" dirty="0" err="1" smtClean="0">
                <a:latin typeface="+mn-lt"/>
              </a:rPr>
              <a:t>Osteomuscular</a:t>
            </a:r>
            <a:r>
              <a:rPr lang="pt-BR" sz="3300" dirty="0" smtClean="0">
                <a:latin typeface="+mn-lt"/>
              </a:rPr>
              <a:t> II; 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ü"/>
            </a:pPr>
            <a:r>
              <a:rPr lang="pt-BR" sz="3300" dirty="0" smtClean="0">
                <a:latin typeface="+mn-lt"/>
              </a:rPr>
              <a:t>Trat. De </a:t>
            </a:r>
            <a:r>
              <a:rPr lang="pt-BR" sz="3300" dirty="0" err="1" smtClean="0">
                <a:latin typeface="+mn-lt"/>
              </a:rPr>
              <a:t>Malf</a:t>
            </a:r>
            <a:r>
              <a:rPr lang="pt-BR" sz="3300" dirty="0" smtClean="0">
                <a:latin typeface="+mn-lt"/>
              </a:rPr>
              <a:t>. Congênitas, Deformidades e Anomalias Cromossômicas; 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ü"/>
            </a:pPr>
            <a:r>
              <a:rPr lang="pt-BR" sz="3300" dirty="0" smtClean="0">
                <a:latin typeface="+mn-lt"/>
              </a:rPr>
              <a:t>Tratamento em Oncologia Pediátrica; 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ü"/>
            </a:pPr>
            <a:r>
              <a:rPr lang="pt-BR" sz="3300" dirty="0" smtClean="0">
                <a:latin typeface="+mn-lt"/>
              </a:rPr>
              <a:t>Cirurgia Neurológica; 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ü"/>
            </a:pPr>
            <a:r>
              <a:rPr lang="pt-BR" sz="3300" dirty="0" smtClean="0">
                <a:latin typeface="+mn-lt"/>
              </a:rPr>
              <a:t>Cirurgia Endovascular; 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ü"/>
            </a:pPr>
            <a:r>
              <a:rPr lang="pt-BR" sz="3300" dirty="0" smtClean="0">
                <a:latin typeface="+mn-lt"/>
              </a:rPr>
              <a:t>Eletrofisiologia. </a:t>
            </a:r>
          </a:p>
          <a:p>
            <a:endParaRPr lang="pt-BR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169817" y="261257"/>
          <a:ext cx="4376057" cy="5551714"/>
        </p:xfrm>
        <a:graphic>
          <a:graphicData uri="http://schemas.openxmlformats.org/drawingml/2006/table">
            <a:tbl>
              <a:tblPr/>
              <a:tblGrid>
                <a:gridCol w="4376057"/>
              </a:tblGrid>
              <a:tr h="5551714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305371"/>
              </p:ext>
            </p:extLst>
          </p:nvPr>
        </p:nvGraphicFramePr>
        <p:xfrm>
          <a:off x="4650377" y="274320"/>
          <a:ext cx="4314111" cy="5530944"/>
        </p:xfrm>
        <a:graphic>
          <a:graphicData uri="http://schemas.openxmlformats.org/drawingml/2006/table">
            <a:tbl>
              <a:tblPr/>
              <a:tblGrid>
                <a:gridCol w="4314111"/>
              </a:tblGrid>
              <a:tr h="5530944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Mais 7"/>
          <p:cNvSpPr/>
          <p:nvPr/>
        </p:nvSpPr>
        <p:spPr>
          <a:xfrm>
            <a:off x="6372200" y="2005472"/>
            <a:ext cx="216024" cy="21602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175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>
                <a:latin typeface="+mj-lt"/>
              </a:rPr>
              <a:t>Hospital Especializado </a:t>
            </a:r>
            <a:br>
              <a:rPr lang="pt-BR" dirty="0">
                <a:latin typeface="+mj-lt"/>
              </a:rPr>
            </a:br>
            <a:endParaRPr lang="pt-BR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pt-BR" dirty="0">
                <a:latin typeface="+mn-lt"/>
              </a:rPr>
              <a:t>Hospital que oferta somente uma, ou predominante uma especialidade. </a:t>
            </a:r>
            <a:endParaRPr lang="pt-BR" dirty="0" smtClean="0">
              <a:latin typeface="+mn-lt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pt-BR" dirty="0" smtClean="0">
              <a:latin typeface="+mn-lt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pt-BR" dirty="0" smtClean="0">
                <a:latin typeface="+mn-lt"/>
              </a:rPr>
              <a:t>Fazem </a:t>
            </a:r>
            <a:r>
              <a:rPr lang="pt-BR" dirty="0">
                <a:latin typeface="+mn-lt"/>
              </a:rPr>
              <a:t>parte deste grupo os Hospitais Pediátricos, Psiquiátricos, Oncológicos etc., dão cobertura geralmente a mais de uma RS.</a:t>
            </a:r>
          </a:p>
          <a:p>
            <a:pPr marL="0" indent="0"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4562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39552" y="81608"/>
            <a:ext cx="8229600" cy="1143000"/>
          </a:xfrm>
        </p:spPr>
        <p:txBody>
          <a:bodyPr>
            <a:normAutofit/>
          </a:bodyPr>
          <a:lstStyle/>
          <a:p>
            <a:r>
              <a:rPr lang="pt-BR" sz="3600" dirty="0" smtClean="0">
                <a:latin typeface="+mj-lt"/>
              </a:rPr>
              <a:t>Ajustes necessários</a:t>
            </a:r>
            <a:endParaRPr lang="pt-BR" sz="3600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1256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pt-BR" b="1" u="sng" dirty="0" smtClean="0">
                <a:latin typeface="+mn-lt"/>
              </a:rPr>
              <a:t>Macro Tipo II</a:t>
            </a:r>
          </a:p>
          <a:p>
            <a:pPr marL="0" indent="0" algn="just">
              <a:buNone/>
            </a:pPr>
            <a:r>
              <a:rPr lang="pt-BR" dirty="0" smtClean="0">
                <a:latin typeface="+mn-lt"/>
              </a:rPr>
              <a:t>Será denominado </a:t>
            </a:r>
            <a:r>
              <a:rPr lang="pt-BR" dirty="0">
                <a:latin typeface="+mn-lt"/>
              </a:rPr>
              <a:t>o único Hospital da Função na RAS, ainda que abaixo de 50% das clínicas, com resolubilidade igual ou maior que 10,0. </a:t>
            </a:r>
          </a:p>
          <a:p>
            <a:pPr marL="0" lvl="0" indent="0" algn="just">
              <a:buNone/>
            </a:pPr>
            <a:r>
              <a:rPr lang="pt-BR" dirty="0">
                <a:latin typeface="+mn-lt"/>
              </a:rPr>
              <a:t>Toda RAS deveria ter no mínimo um Hospital de Função Macro.</a:t>
            </a:r>
          </a:p>
          <a:p>
            <a:pPr marL="0" indent="0" algn="just">
              <a:buNone/>
            </a:pPr>
            <a:endParaRPr lang="pt-BR" dirty="0" smtClean="0">
              <a:latin typeface="+mn-lt"/>
            </a:endParaRPr>
          </a:p>
          <a:p>
            <a:pPr marL="0" indent="0" algn="just">
              <a:buNone/>
            </a:pPr>
            <a:r>
              <a:rPr lang="pt-BR" b="1" u="sng" dirty="0" smtClean="0">
                <a:latin typeface="+mn-lt"/>
              </a:rPr>
              <a:t>Micro Tipo II</a:t>
            </a:r>
          </a:p>
          <a:p>
            <a:pPr marL="0" indent="0" algn="just">
              <a:buNone/>
            </a:pPr>
            <a:r>
              <a:rPr lang="pt-BR" dirty="0" smtClean="0">
                <a:latin typeface="+mn-lt"/>
              </a:rPr>
              <a:t>Será denominado </a:t>
            </a:r>
            <a:r>
              <a:rPr lang="pt-BR" dirty="0">
                <a:latin typeface="+mn-lt"/>
              </a:rPr>
              <a:t>o único Hospital de função Micro na RS, ainda que abaixo de 50% das clínicas, com resolubilidade igual ou maior que 10,0. </a:t>
            </a:r>
          </a:p>
          <a:p>
            <a:pPr marL="0" lvl="0" indent="0" algn="just">
              <a:buNone/>
            </a:pPr>
            <a:r>
              <a:rPr lang="pt-BR" dirty="0">
                <a:latin typeface="+mn-lt"/>
              </a:rPr>
              <a:t>Toda RS deveria ter no mínimo um Hospital de Função Micro.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7994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600" dirty="0" smtClean="0">
                <a:latin typeface="+mj-lt"/>
              </a:rPr>
              <a:t>Objetivos Específicos</a:t>
            </a:r>
            <a:endParaRPr lang="pt-BR" sz="3600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pt-BR" dirty="0" smtClean="0">
                <a:latin typeface="+mj-lt"/>
              </a:rPr>
              <a:t>Analisar </a:t>
            </a:r>
            <a:r>
              <a:rPr lang="pt-BR" dirty="0">
                <a:latin typeface="+mj-lt"/>
              </a:rPr>
              <a:t>a tipologia de cada hospital da região conforme definido no método proposto pelo estudo (nível, função, abrangência e resolubilidade);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pt-BR" dirty="0" smtClean="0">
                <a:latin typeface="+mj-lt"/>
              </a:rPr>
              <a:t>Comparar </a:t>
            </a:r>
            <a:r>
              <a:rPr lang="pt-BR" dirty="0">
                <a:latin typeface="+mj-lt"/>
              </a:rPr>
              <a:t>a </a:t>
            </a:r>
            <a:r>
              <a:rPr lang="pt-BR" dirty="0" smtClean="0">
                <a:latin typeface="+mj-lt"/>
              </a:rPr>
              <a:t>denominação </a:t>
            </a:r>
            <a:r>
              <a:rPr lang="pt-BR" dirty="0">
                <a:latin typeface="+mj-lt"/>
              </a:rPr>
              <a:t>do hospital segundo a tipologia hospitalar de acordo com o retrato atual do </a:t>
            </a:r>
            <a:r>
              <a:rPr lang="pt-BR" dirty="0" smtClean="0">
                <a:latin typeface="+mj-lt"/>
              </a:rPr>
              <a:t>território;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pt-BR" dirty="0" smtClean="0">
                <a:latin typeface="+mj-lt"/>
              </a:rPr>
              <a:t>Identificar </a:t>
            </a:r>
            <a:r>
              <a:rPr lang="pt-BR" dirty="0">
                <a:latin typeface="+mj-lt"/>
              </a:rPr>
              <a:t>e relatar informações que complementem o estudo da tipologia hospitalar.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endParaRPr lang="pt-BR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256585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pt-BR" sz="3600" b="1" dirty="0" smtClean="0">
                <a:latin typeface="+mn-lt"/>
              </a:rPr>
              <a:t>Equipe</a:t>
            </a:r>
            <a:endParaRPr lang="pt-BR" b="1" dirty="0" smtClean="0">
              <a:latin typeface="+mn-lt"/>
            </a:endParaRPr>
          </a:p>
          <a:p>
            <a:endParaRPr lang="pt-BR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pt-BR" dirty="0" smtClean="0"/>
              <a:t>Subsecretária de Políticas e Ações de Saúde (SUBPAS</a:t>
            </a:r>
            <a:r>
              <a:rPr lang="pt-BR" dirty="0" smtClean="0"/>
              <a:t>)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t-BR" dirty="0"/>
              <a:t>Subsecretária </a:t>
            </a:r>
            <a:r>
              <a:rPr lang="pt-BR" dirty="0" smtClean="0"/>
              <a:t>de Regulação em Saúde (SUBREG)</a:t>
            </a:r>
            <a:endParaRPr lang="pt-BR" dirty="0" smtClean="0"/>
          </a:p>
          <a:p>
            <a:pPr marL="0" indent="0" algn="just">
              <a:lnSpc>
                <a:spcPct val="150000"/>
              </a:lnSpc>
              <a:buNone/>
            </a:pPr>
            <a:r>
              <a:rPr lang="pt-BR" dirty="0" smtClean="0"/>
              <a:t>Superintendência de Redes de Atenção a Saúde (SRAS)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t-BR" dirty="0" smtClean="0"/>
              <a:t>Diretoria de Estudos e Análises Assistenciais (DEAA)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t-BR" dirty="0" smtClean="0"/>
              <a:t>Diretoria de Políticas e Gestão Hospitalar (DPGH)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t-BR" dirty="0" smtClean="0"/>
              <a:t>Diretoria de Atenção Especializada (DAE)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t-BR" dirty="0" smtClean="0"/>
              <a:t>Diretoria de Redes Assistenciais (DRA)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2734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2348880"/>
            <a:ext cx="8229600" cy="1143000"/>
          </a:xfrm>
        </p:spPr>
        <p:txBody>
          <a:bodyPr/>
          <a:lstStyle/>
          <a:p>
            <a:r>
              <a:rPr lang="pt-BR" dirty="0" smtClean="0"/>
              <a:t>Obrigado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1806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ço Reservado para Conteúdo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0"/>
            <a:ext cx="8568952" cy="6727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02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latin typeface="+mj-lt"/>
              </a:rPr>
              <a:t>Cálculos de Resolubilidade</a:t>
            </a:r>
            <a:endParaRPr lang="pt-BR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t-BR" dirty="0" smtClean="0">
                <a:latin typeface="+mj-lt"/>
              </a:rPr>
              <a:t>Fórmula para o elenco macro: </a:t>
            </a:r>
          </a:p>
          <a:p>
            <a:pPr marL="0" indent="0">
              <a:buNone/>
            </a:pPr>
            <a:r>
              <a:rPr lang="pt-BR" dirty="0" smtClean="0">
                <a:latin typeface="+mj-lt"/>
              </a:rPr>
              <a:t>	</a:t>
            </a:r>
            <a:r>
              <a:rPr lang="pt-BR" dirty="0" err="1" smtClean="0">
                <a:latin typeface="+mj-lt"/>
              </a:rPr>
              <a:t>Tx</a:t>
            </a:r>
            <a:r>
              <a:rPr lang="pt-BR" dirty="0" smtClean="0">
                <a:latin typeface="+mj-lt"/>
              </a:rPr>
              <a:t> </a:t>
            </a:r>
            <a:r>
              <a:rPr lang="pt-BR" dirty="0" err="1" smtClean="0">
                <a:latin typeface="+mj-lt"/>
              </a:rPr>
              <a:t>Resolub</a:t>
            </a:r>
            <a:r>
              <a:rPr lang="pt-BR" dirty="0" smtClean="0">
                <a:latin typeface="+mj-lt"/>
              </a:rPr>
              <a:t> = </a:t>
            </a:r>
            <a:r>
              <a:rPr lang="pt-BR" u="sng" dirty="0" err="1" smtClean="0">
                <a:latin typeface="+mj-lt"/>
              </a:rPr>
              <a:t>InternResid</a:t>
            </a:r>
            <a:r>
              <a:rPr lang="pt-BR" u="sng" dirty="0" smtClean="0">
                <a:latin typeface="+mj-lt"/>
              </a:rPr>
              <a:t> x 100</a:t>
            </a:r>
          </a:p>
          <a:p>
            <a:pPr marL="0" indent="0">
              <a:buNone/>
            </a:pPr>
            <a:r>
              <a:rPr lang="pt-BR" dirty="0" smtClean="0">
                <a:latin typeface="+mj-lt"/>
              </a:rPr>
              <a:t>			    </a:t>
            </a:r>
            <a:r>
              <a:rPr lang="pt-BR" dirty="0" err="1" smtClean="0">
                <a:latin typeface="+mj-lt"/>
              </a:rPr>
              <a:t>InternMacro</a:t>
            </a:r>
            <a:endParaRPr lang="pt-BR" dirty="0" smtClean="0">
              <a:latin typeface="+mj-lt"/>
            </a:endParaRPr>
          </a:p>
          <a:p>
            <a:pPr marL="0" indent="0">
              <a:buNone/>
            </a:pPr>
            <a:endParaRPr lang="pt-BR" dirty="0">
              <a:latin typeface="+mj-lt"/>
            </a:endParaRPr>
          </a:p>
          <a:p>
            <a:pPr marL="0" indent="0">
              <a:buNone/>
            </a:pPr>
            <a:r>
              <a:rPr lang="pt-BR" sz="2600" dirty="0" err="1" smtClean="0">
                <a:latin typeface="+mj-lt"/>
              </a:rPr>
              <a:t>Tx</a:t>
            </a:r>
            <a:r>
              <a:rPr lang="pt-BR" sz="2600" dirty="0" smtClean="0">
                <a:latin typeface="+mj-lt"/>
              </a:rPr>
              <a:t> </a:t>
            </a:r>
            <a:r>
              <a:rPr lang="pt-BR" sz="2600" dirty="0" err="1" smtClean="0">
                <a:latin typeface="+mj-lt"/>
              </a:rPr>
              <a:t>Resolub</a:t>
            </a:r>
            <a:r>
              <a:rPr lang="pt-BR" sz="2600" dirty="0" smtClean="0">
                <a:latin typeface="+mj-lt"/>
              </a:rPr>
              <a:t> = Taxa de resolubilidade;</a:t>
            </a:r>
          </a:p>
          <a:p>
            <a:pPr marL="0" indent="0">
              <a:buNone/>
            </a:pPr>
            <a:r>
              <a:rPr lang="pt-BR" sz="2600" dirty="0" err="1" smtClean="0">
                <a:latin typeface="+mj-lt"/>
              </a:rPr>
              <a:t>InternResid</a:t>
            </a:r>
            <a:r>
              <a:rPr lang="pt-BR" sz="2600" dirty="0" smtClean="0">
                <a:latin typeface="+mj-lt"/>
              </a:rPr>
              <a:t> = Número de internações de residentes no Estado, no elenco/tipologia;</a:t>
            </a:r>
          </a:p>
          <a:p>
            <a:pPr marL="0" indent="0">
              <a:buNone/>
            </a:pPr>
            <a:r>
              <a:rPr lang="pt-BR" sz="2600" dirty="0" err="1" smtClean="0">
                <a:latin typeface="+mj-lt"/>
              </a:rPr>
              <a:t>InternMacro</a:t>
            </a:r>
            <a:r>
              <a:rPr lang="pt-BR" sz="2600" dirty="0" smtClean="0">
                <a:latin typeface="+mj-lt"/>
              </a:rPr>
              <a:t> = Número </a:t>
            </a:r>
            <a:r>
              <a:rPr lang="pt-BR" sz="2600" dirty="0">
                <a:latin typeface="+mj-lt"/>
              </a:rPr>
              <a:t>de internações de residentes nos hospitais da macrorregião em que reside, no elenco/tipologia;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5283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latin typeface="+mj-lt"/>
              </a:rPr>
              <a:t>Cálculos de R</a:t>
            </a:r>
            <a:r>
              <a:rPr lang="pt-BR" dirty="0" smtClean="0">
                <a:latin typeface="+mj-lt"/>
              </a:rPr>
              <a:t>esolubilidade</a:t>
            </a:r>
            <a:endParaRPr lang="pt-BR" dirty="0">
              <a:latin typeface="+mj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t-BR" dirty="0">
                <a:latin typeface="+mj-lt"/>
              </a:rPr>
              <a:t>Fórmula para o elenco micro: </a:t>
            </a:r>
          </a:p>
          <a:p>
            <a:pPr marL="0" indent="0">
              <a:buNone/>
            </a:pPr>
            <a:r>
              <a:rPr lang="pt-BR" dirty="0">
                <a:latin typeface="+mj-lt"/>
              </a:rPr>
              <a:t>	</a:t>
            </a:r>
            <a:r>
              <a:rPr lang="pt-BR" dirty="0" err="1">
                <a:latin typeface="+mj-lt"/>
              </a:rPr>
              <a:t>Tx</a:t>
            </a:r>
            <a:r>
              <a:rPr lang="pt-BR" dirty="0">
                <a:latin typeface="+mj-lt"/>
              </a:rPr>
              <a:t> </a:t>
            </a:r>
            <a:r>
              <a:rPr lang="pt-BR" dirty="0" err="1">
                <a:latin typeface="+mj-lt"/>
              </a:rPr>
              <a:t>Resolub</a:t>
            </a:r>
            <a:r>
              <a:rPr lang="pt-BR" dirty="0">
                <a:latin typeface="+mj-lt"/>
              </a:rPr>
              <a:t> = </a:t>
            </a:r>
            <a:r>
              <a:rPr lang="pt-BR" u="sng" dirty="0" err="1">
                <a:latin typeface="+mj-lt"/>
              </a:rPr>
              <a:t>InternResid</a:t>
            </a:r>
            <a:r>
              <a:rPr lang="pt-BR" u="sng" dirty="0">
                <a:latin typeface="+mj-lt"/>
              </a:rPr>
              <a:t> x 100</a:t>
            </a:r>
          </a:p>
          <a:p>
            <a:pPr marL="0" indent="0">
              <a:buNone/>
            </a:pPr>
            <a:r>
              <a:rPr lang="pt-BR" dirty="0">
                <a:latin typeface="+mj-lt"/>
              </a:rPr>
              <a:t>			</a:t>
            </a:r>
            <a:r>
              <a:rPr lang="pt-BR" dirty="0" smtClean="0">
                <a:latin typeface="+mj-lt"/>
              </a:rPr>
              <a:t>     </a:t>
            </a:r>
            <a:r>
              <a:rPr lang="pt-BR" dirty="0" err="1" smtClean="0">
                <a:latin typeface="+mj-lt"/>
              </a:rPr>
              <a:t>InternMicro</a:t>
            </a:r>
            <a:endParaRPr lang="pt-BR" dirty="0" smtClean="0">
              <a:latin typeface="+mj-lt"/>
            </a:endParaRPr>
          </a:p>
          <a:p>
            <a:pPr marL="0" indent="0">
              <a:buNone/>
            </a:pPr>
            <a:endParaRPr lang="pt-BR" dirty="0">
              <a:latin typeface="+mj-lt"/>
            </a:endParaRPr>
          </a:p>
          <a:p>
            <a:pPr marL="0" indent="0">
              <a:buNone/>
            </a:pPr>
            <a:r>
              <a:rPr lang="pt-BR" sz="2600" dirty="0" err="1">
                <a:latin typeface="+mj-lt"/>
              </a:rPr>
              <a:t>Tx</a:t>
            </a:r>
            <a:r>
              <a:rPr lang="pt-BR" sz="2600" dirty="0">
                <a:latin typeface="+mj-lt"/>
              </a:rPr>
              <a:t> </a:t>
            </a:r>
            <a:r>
              <a:rPr lang="pt-BR" sz="2600" dirty="0" err="1">
                <a:latin typeface="+mj-lt"/>
              </a:rPr>
              <a:t>Resolub</a:t>
            </a:r>
            <a:r>
              <a:rPr lang="pt-BR" sz="2600" dirty="0">
                <a:latin typeface="+mj-lt"/>
              </a:rPr>
              <a:t> = Taxa de resolubilidade;</a:t>
            </a:r>
          </a:p>
          <a:p>
            <a:pPr marL="0" indent="0">
              <a:buNone/>
            </a:pPr>
            <a:r>
              <a:rPr lang="pt-BR" sz="2600" dirty="0" err="1">
                <a:latin typeface="+mj-lt"/>
              </a:rPr>
              <a:t>InternResid</a:t>
            </a:r>
            <a:r>
              <a:rPr lang="pt-BR" sz="2600" dirty="0">
                <a:latin typeface="+mj-lt"/>
              </a:rPr>
              <a:t> = Número de internações de residentes </a:t>
            </a:r>
            <a:r>
              <a:rPr lang="pt-BR" sz="2600" dirty="0" smtClean="0">
                <a:latin typeface="+mj-lt"/>
              </a:rPr>
              <a:t>nos hospitais da microrregião em que reside, no </a:t>
            </a:r>
            <a:r>
              <a:rPr lang="pt-BR" sz="2600" dirty="0">
                <a:latin typeface="+mj-lt"/>
              </a:rPr>
              <a:t>elenco/tipologia;</a:t>
            </a:r>
          </a:p>
          <a:p>
            <a:pPr marL="0" indent="0">
              <a:buNone/>
            </a:pPr>
            <a:r>
              <a:rPr lang="pt-BR" sz="2600" dirty="0" err="1" smtClean="0">
                <a:latin typeface="+mj-lt"/>
              </a:rPr>
              <a:t>InternMicro</a:t>
            </a:r>
            <a:r>
              <a:rPr lang="pt-BR" sz="2600" dirty="0" smtClean="0">
                <a:latin typeface="+mj-lt"/>
              </a:rPr>
              <a:t> </a:t>
            </a:r>
            <a:r>
              <a:rPr lang="pt-BR" sz="2600" dirty="0">
                <a:latin typeface="+mj-lt"/>
              </a:rPr>
              <a:t>= Numero de internações de residentes </a:t>
            </a:r>
            <a:r>
              <a:rPr lang="pt-BR" sz="2600" dirty="0" smtClean="0">
                <a:latin typeface="+mj-lt"/>
              </a:rPr>
              <a:t>da microrregião no Estado, no </a:t>
            </a:r>
            <a:r>
              <a:rPr lang="pt-BR" sz="2600" dirty="0">
                <a:latin typeface="+mj-lt"/>
              </a:rPr>
              <a:t>elenco/tipologia;</a:t>
            </a:r>
          </a:p>
          <a:p>
            <a:pPr marL="0" indent="0">
              <a:buNone/>
            </a:pPr>
            <a:endParaRPr lang="pt-BR" sz="2600" dirty="0">
              <a:latin typeface="+mj-lt"/>
            </a:endParaRPr>
          </a:p>
          <a:p>
            <a:endParaRPr lang="pt-BR" sz="2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137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dirty="0" smtClean="0">
                <a:latin typeface="+mj-lt"/>
                <a:cs typeface="Arial" charset="0"/>
              </a:rPr>
              <a:t>Orientações Gerais para o Encontro</a:t>
            </a:r>
          </a:p>
        </p:txBody>
      </p:sp>
      <p:sp>
        <p:nvSpPr>
          <p:cNvPr id="512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dirty="0" smtClean="0">
                <a:latin typeface="+mn-lt"/>
                <a:cs typeface="Arial" charset="0"/>
              </a:rPr>
              <a:t>A discussão da Tipologia Hospitalar não esta relacionada a quaisquer modelo de financiamento;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endParaRPr lang="pt-BR" dirty="0" smtClean="0">
              <a:latin typeface="+mn-lt"/>
              <a:cs typeface="Arial" charset="0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dirty="0" smtClean="0">
                <a:latin typeface="+mn-lt"/>
                <a:cs typeface="Arial" charset="0"/>
              </a:rPr>
              <a:t>A Tipologia dos hospitais não é uma competição de importância e relevância.</a:t>
            </a:r>
          </a:p>
          <a:p>
            <a:pPr>
              <a:buFont typeface="Wingdings" pitchFamily="2" charset="2"/>
              <a:buChar char="ü"/>
            </a:pPr>
            <a:endParaRPr lang="pt-BR" dirty="0" smtClean="0">
              <a:latin typeface="+mn-lt"/>
              <a:cs typeface="Arial" charset="0"/>
            </a:endParaRPr>
          </a:p>
          <a:p>
            <a:pPr>
              <a:buFont typeface="Wingdings" pitchFamily="2" charset="2"/>
              <a:buChar char="ü"/>
            </a:pPr>
            <a:endParaRPr lang="pt-BR" dirty="0" smtClean="0">
              <a:latin typeface="+mn-lt"/>
              <a:cs typeface="Arial" charset="0"/>
            </a:endParaRPr>
          </a:p>
          <a:p>
            <a:pPr>
              <a:buFont typeface="Wingdings" pitchFamily="2" charset="2"/>
              <a:buChar char="ü"/>
            </a:pPr>
            <a:endParaRPr lang="pt-BR" dirty="0" smtClean="0">
              <a:latin typeface="+mn-lt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 eaLnBrk="1" hangingPunct="1"/>
            <a:r>
              <a:rPr lang="pt-BR" altLang="pt-BR" sz="3600" dirty="0" smtClean="0">
                <a:latin typeface="Arial" charset="0"/>
                <a:cs typeface="Arial" charset="0"/>
              </a:rPr>
              <a:t/>
            </a:r>
            <a:br>
              <a:rPr lang="pt-BR" altLang="pt-BR" sz="3600" dirty="0" smtClean="0">
                <a:latin typeface="Arial" charset="0"/>
                <a:cs typeface="Arial" charset="0"/>
              </a:rPr>
            </a:br>
            <a:r>
              <a:rPr lang="pt-BR" altLang="pt-BR" sz="3600" dirty="0" smtClean="0">
                <a:latin typeface="Calibri" pitchFamily="34" charset="0"/>
                <a:cs typeface="Arial" charset="0"/>
              </a:rPr>
              <a:t>Público Alvo</a:t>
            </a:r>
            <a:br>
              <a:rPr lang="pt-BR" altLang="pt-BR" sz="3600" dirty="0" smtClean="0">
                <a:latin typeface="Calibri" pitchFamily="34" charset="0"/>
                <a:cs typeface="Arial" charset="0"/>
              </a:rPr>
            </a:br>
            <a:endParaRPr lang="pt-BR" altLang="pt-BR" sz="3600" dirty="0" smtClean="0">
              <a:latin typeface="Calibri" pitchFamily="34" charset="0"/>
              <a:cs typeface="Arial" charset="0"/>
            </a:endParaRPr>
          </a:p>
        </p:txBody>
      </p:sp>
      <p:sp>
        <p:nvSpPr>
          <p:cNvPr id="6147" name="Espaço Reservado para Conteúdo 2"/>
          <p:cNvSpPr>
            <a:spLocks noGrp="1"/>
          </p:cNvSpPr>
          <p:nvPr>
            <p:ph idx="1"/>
          </p:nvPr>
        </p:nvSpPr>
        <p:spPr>
          <a:xfrm>
            <a:off x="539750" y="2060575"/>
            <a:ext cx="8229600" cy="3489325"/>
          </a:xfrm>
        </p:spPr>
        <p:txBody>
          <a:bodyPr/>
          <a:lstStyle/>
          <a:p>
            <a:pPr marL="0" indent="0" algn="ctr" eaLnBrk="1" hangingPunct="1">
              <a:lnSpc>
                <a:spcPct val="150000"/>
              </a:lnSpc>
              <a:buFont typeface="Wingdings" pitchFamily="2" charset="2"/>
              <a:buChar char="ü"/>
            </a:pPr>
            <a:endParaRPr lang="pt-BR" altLang="pt-BR" dirty="0" smtClean="0">
              <a:latin typeface="Calibri" pitchFamily="34" charset="0"/>
              <a:cs typeface="Arial" charset="0"/>
            </a:endParaRPr>
          </a:p>
          <a:p>
            <a:pPr marL="0" indent="0" algn="ctr" eaLnBrk="1" hangingPunct="1">
              <a:lnSpc>
                <a:spcPct val="150000"/>
              </a:lnSpc>
              <a:buFont typeface="Wingdings" pitchFamily="2" charset="2"/>
              <a:buChar char="ü"/>
            </a:pPr>
            <a:r>
              <a:rPr lang="pt-BR" altLang="pt-BR" dirty="0" smtClean="0">
                <a:latin typeface="Calibri" pitchFamily="34" charset="0"/>
                <a:cs typeface="Arial" charset="0"/>
              </a:rPr>
              <a:t> Um representante da secretaria municipal de saúde</a:t>
            </a:r>
          </a:p>
          <a:p>
            <a:pPr marL="0" indent="0" algn="ctr" eaLnBrk="1" hangingPunct="1">
              <a:lnSpc>
                <a:spcPct val="150000"/>
              </a:lnSpc>
              <a:buFont typeface="Wingdings" pitchFamily="2" charset="2"/>
              <a:buChar char="ü"/>
            </a:pPr>
            <a:r>
              <a:rPr lang="pt-BR" altLang="pt-BR" dirty="0" smtClean="0">
                <a:latin typeface="Calibri" pitchFamily="34" charset="0"/>
                <a:cs typeface="Arial" charset="0"/>
              </a:rPr>
              <a:t> Representação do COSEMS Regional</a:t>
            </a:r>
          </a:p>
          <a:p>
            <a:pPr marL="0" indent="0" eaLnBrk="1" hangingPunct="1">
              <a:buFont typeface="Wingdings" pitchFamily="2" charset="2"/>
              <a:buChar char="ü"/>
            </a:pPr>
            <a:endParaRPr lang="pt-BR" altLang="pt-BR" dirty="0" smtClean="0">
              <a:latin typeface="Arial" charset="0"/>
              <a:cs typeface="Arial" charset="0"/>
            </a:endParaRPr>
          </a:p>
        </p:txBody>
      </p:sp>
      <p:pic>
        <p:nvPicPr>
          <p:cNvPr id="6148" name="Picture 5" descr="Resultado de imagem para publico alv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3529012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>
                <a:latin typeface="+mj-lt"/>
              </a:rPr>
              <a:t>	Metodologia/Desenvolvimento das Atividades</a:t>
            </a:r>
            <a:endParaRPr lang="pt-BR" dirty="0">
              <a:latin typeface="+mj-lt"/>
            </a:endParaRPr>
          </a:p>
        </p:txBody>
      </p:sp>
      <p:sp>
        <p:nvSpPr>
          <p:cNvPr id="8195" name="Espaço Reservado para Conteúdo 2"/>
          <p:cNvSpPr>
            <a:spLocks noGrp="1"/>
          </p:cNvSpPr>
          <p:nvPr>
            <p:ph idx="1"/>
          </p:nvPr>
        </p:nvSpPr>
        <p:spPr>
          <a:xfrm>
            <a:off x="539750" y="1773238"/>
            <a:ext cx="4906963" cy="4032026"/>
          </a:xfrm>
        </p:spPr>
        <p:txBody>
          <a:bodyPr>
            <a:normAutofit fontScale="47500" lnSpcReduction="20000"/>
          </a:bodyPr>
          <a:lstStyle/>
          <a:p>
            <a:pPr marL="0" indent="0" algn="just" eaLnBrk="1" hangingPunct="1">
              <a:lnSpc>
                <a:spcPct val="170000"/>
              </a:lnSpc>
              <a:spcBef>
                <a:spcPts val="0"/>
              </a:spcBef>
              <a:buFont typeface="Arial" charset="0"/>
              <a:buNone/>
            </a:pPr>
            <a:r>
              <a:rPr lang="pt-BR" altLang="pt-BR" sz="3600" dirty="0" smtClean="0">
                <a:latin typeface="Calibri" pitchFamily="34" charset="0"/>
                <a:cs typeface="Arial" charset="0"/>
              </a:rPr>
              <a:t>Realização de um encontro regional com duração de um dia e atividades que incluem exposição dialogada, trabalho em grupo e atividade em plenária.</a:t>
            </a:r>
          </a:p>
          <a:p>
            <a:pPr marL="0" indent="0" algn="just" eaLnBrk="1" hangingPunct="1">
              <a:lnSpc>
                <a:spcPct val="170000"/>
              </a:lnSpc>
              <a:spcBef>
                <a:spcPts val="0"/>
              </a:spcBef>
              <a:buFont typeface="Arial" charset="0"/>
              <a:buNone/>
            </a:pPr>
            <a:endParaRPr lang="pt-BR" altLang="pt-BR" sz="3600" dirty="0" smtClean="0">
              <a:latin typeface="Calibri" pitchFamily="34" charset="0"/>
              <a:cs typeface="Arial" charset="0"/>
            </a:endParaRP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pt-BR" altLang="pt-BR" sz="3600" dirty="0">
                <a:latin typeface="Calibri" pitchFamily="34" charset="0"/>
                <a:cs typeface="Arial" charset="0"/>
              </a:rPr>
              <a:t>A programação das atividades e o número de encontros poderão ser ajustados e programados segundo as possibilidades/realidades de cada </a:t>
            </a:r>
            <a:r>
              <a:rPr lang="pt-BR" altLang="pt-BR" sz="3600" dirty="0" smtClean="0">
                <a:latin typeface="Calibri" pitchFamily="34" charset="0"/>
                <a:cs typeface="Arial" charset="0"/>
              </a:rPr>
              <a:t>URS, </a:t>
            </a:r>
            <a:r>
              <a:rPr lang="pt-BR" altLang="pt-BR" sz="3600" dirty="0">
                <a:latin typeface="Calibri" pitchFamily="34" charset="0"/>
                <a:cs typeface="Arial" charset="0"/>
              </a:rPr>
              <a:t>devendo cumprir minimamente os objetivos e produtos esperados</a:t>
            </a:r>
            <a:r>
              <a:rPr lang="pt-BR" altLang="pt-BR" sz="3600" dirty="0" smtClean="0">
                <a:latin typeface="Calibri" pitchFamily="34" charset="0"/>
                <a:cs typeface="Arial" charset="0"/>
              </a:rPr>
              <a:t>.</a:t>
            </a:r>
            <a:endParaRPr lang="pt-BR" altLang="pt-BR" sz="3600" dirty="0">
              <a:latin typeface="Calibri" pitchFamily="34" charset="0"/>
              <a:cs typeface="Arial" charset="0"/>
            </a:endParaRPr>
          </a:p>
        </p:txBody>
      </p:sp>
      <p:pic>
        <p:nvPicPr>
          <p:cNvPr id="8196" name="Picture 5" descr="Resultado de imagem para metodolog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564904"/>
            <a:ext cx="3059558" cy="21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750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lvl="1" algn="ctr" eaLnBrk="1" fontAlgn="auto" hangingPunct="1">
              <a:spcAft>
                <a:spcPts val="0"/>
              </a:spcAft>
              <a:defRPr/>
            </a:pPr>
            <a:r>
              <a:rPr lang="pt-BR" sz="3600" b="1" dirty="0" smtClean="0">
                <a:solidFill>
                  <a:sysClr val="windowText" lastClr="000000"/>
                </a:solidFill>
                <a:latin typeface="+mj-lt"/>
              </a:rPr>
              <a:t>Programação Geral Sugerida</a:t>
            </a:r>
            <a:br>
              <a:rPr lang="pt-BR" sz="3600" b="1" dirty="0" smtClean="0">
                <a:solidFill>
                  <a:sysClr val="windowText" lastClr="000000"/>
                </a:solidFill>
                <a:latin typeface="+mj-lt"/>
              </a:rPr>
            </a:br>
            <a:endParaRPr lang="pt-BR" sz="3600" b="1" dirty="0">
              <a:solidFill>
                <a:sysClr val="windowText" lastClr="000000"/>
              </a:solidFill>
              <a:latin typeface="+mj-lt"/>
            </a:endParaRPr>
          </a:p>
        </p:txBody>
      </p:sp>
      <p:graphicFrame>
        <p:nvGraphicFramePr>
          <p:cNvPr id="18477" name="Group 4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7227743"/>
              </p:ext>
            </p:extLst>
          </p:nvPr>
        </p:nvGraphicFramePr>
        <p:xfrm>
          <a:off x="971550" y="981075"/>
          <a:ext cx="7129463" cy="4957851"/>
        </p:xfrm>
        <a:graphic>
          <a:graphicData uri="http://schemas.openxmlformats.org/drawingml/2006/table">
            <a:tbl>
              <a:tblPr/>
              <a:tblGrid>
                <a:gridCol w="1492250"/>
                <a:gridCol w="5637213"/>
              </a:tblGrid>
              <a:tr h="431783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Regiões de saúde </a:t>
                      </a:r>
                      <a:r>
                        <a:rPr kumimoji="0" lang="pt-BR" altLang="pt-BR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xxxx</a:t>
                      </a:r>
                      <a:r>
                        <a:rPr kumimoji="0" lang="pt-BR" altLang="pt-B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/  Local: </a:t>
                      </a:r>
                      <a:r>
                        <a:rPr kumimoji="0" lang="pt-BR" altLang="pt-BR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xxxx</a:t>
                      </a:r>
                      <a:endParaRPr kumimoji="0" lang="pt-BR" altLang="pt-B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804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Horário</a:t>
                      </a:r>
                      <a:endParaRPr kumimoji="0" lang="pt-BR" altLang="pt-BR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Atividade</a:t>
                      </a:r>
                      <a:endParaRPr kumimoji="0" lang="pt-BR" altLang="pt-B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17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9:00</a:t>
                      </a:r>
                      <a:endParaRPr kumimoji="0" lang="pt-BR" altLang="pt-BR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Abertura e apresentação programação</a:t>
                      </a:r>
                      <a:endParaRPr kumimoji="0" lang="pt-BR" altLang="pt-B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8412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9:15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pt-BR" altLang="pt-B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Atividade 1: Apresentação dos participantes e definição do facilitador e relator</a:t>
                      </a:r>
                      <a:endParaRPr kumimoji="0" lang="pt-BR" altLang="pt-B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8892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9:30</a:t>
                      </a:r>
                      <a:endParaRPr kumimoji="0" lang="pt-BR" altLang="pt-BR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Atividade 2: Apresentação da Tipologia Hospitalar</a:t>
                      </a:r>
                      <a:endParaRPr kumimoji="0" lang="pt-BR" altLang="pt-B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7624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11:00</a:t>
                      </a:r>
                      <a:endParaRPr kumimoji="0" lang="pt-BR" altLang="pt-BR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- Discussão e esclarecimento de dúvidas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- Explicação sobre a atividade 3</a:t>
                      </a:r>
                      <a:endParaRPr kumimoji="0" lang="pt-BR" altLang="pt-B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4607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12:00</a:t>
                      </a:r>
                      <a:endParaRPr kumimoji="0" lang="pt-BR" altLang="pt-BR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Almoço</a:t>
                      </a:r>
                      <a:endParaRPr kumimoji="0" lang="pt-BR" altLang="pt-B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5401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13:30</a:t>
                      </a:r>
                      <a:endParaRPr kumimoji="0" lang="pt-BR" altLang="pt-BR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Atividade 3: Análise da denominação hospitalar</a:t>
                      </a:r>
                      <a:endParaRPr kumimoji="0" lang="pt-BR" altLang="pt-B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608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15:00</a:t>
                      </a:r>
                      <a:endParaRPr kumimoji="0" lang="pt-BR" altLang="pt-BR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Plenária: Exposição das informações que complementam o diagnóstico hospitalar</a:t>
                      </a:r>
                      <a:endParaRPr kumimoji="0" lang="pt-BR" altLang="pt-B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2804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16:00</a:t>
                      </a:r>
                      <a:endParaRPr kumimoji="0" lang="pt-BR" altLang="pt-BR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Consolidação das informações e fechamento da ata</a:t>
                      </a:r>
                      <a:endParaRPr kumimoji="0" lang="pt-BR" altLang="pt-B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804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17:00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Encerramento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3568</TotalTime>
  <Words>2156</Words>
  <Application>Microsoft Office PowerPoint</Application>
  <PresentationFormat>Apresentação na tela (4:3)</PresentationFormat>
  <Paragraphs>321</Paragraphs>
  <Slides>54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54</vt:i4>
      </vt:variant>
    </vt:vector>
  </HeadingPairs>
  <TitlesOfParts>
    <vt:vector size="55" baseType="lpstr">
      <vt:lpstr>Tema do Office</vt:lpstr>
      <vt:lpstr>Encontro para discussão do Diagnóstico Hospitalar:  Tipologia Hospitalar e outras informações</vt:lpstr>
      <vt:lpstr>Apresentação do PowerPoint</vt:lpstr>
      <vt:lpstr>Apresentação do PowerPoint</vt:lpstr>
      <vt:lpstr> Encontro para Discussão do Diagnóstico Hospitalar </vt:lpstr>
      <vt:lpstr>Objetivos Específicos</vt:lpstr>
      <vt:lpstr>Orientações Gerais para o Encontro</vt:lpstr>
      <vt:lpstr> Público Alvo </vt:lpstr>
      <vt:lpstr> Metodologia/Desenvolvimento das Atividades</vt:lpstr>
      <vt:lpstr>Programação Geral Sugerida </vt:lpstr>
      <vt:lpstr>Metodologia do Encontro</vt:lpstr>
      <vt:lpstr>Atividade 1</vt:lpstr>
      <vt:lpstr> Atividade 2 </vt:lpstr>
      <vt:lpstr> Atividade 3 </vt:lpstr>
      <vt:lpstr>Atividade 3</vt:lpstr>
      <vt:lpstr>Formulário </vt:lpstr>
      <vt:lpstr> Questões norteadoras para discussão </vt:lpstr>
      <vt:lpstr> Orientações </vt:lpstr>
      <vt:lpstr>Apresentação do PowerPoint</vt:lpstr>
      <vt:lpstr>Produtos Esperados</vt:lpstr>
      <vt:lpstr>Modelo da ata a ser utilizada: </vt:lpstr>
      <vt:lpstr>Metodologia da Tipologia Hospitalar</vt:lpstr>
      <vt:lpstr>Fundamentos e Fontes</vt:lpstr>
      <vt:lpstr>Objetivo da Tipologia Hospitalar</vt:lpstr>
      <vt:lpstr>Conceitos base da metodologia empregada para denominar os Hospitais do SUS/MG (tipologia)</vt:lpstr>
      <vt:lpstr>Nível</vt:lpstr>
      <vt:lpstr>Nível</vt:lpstr>
      <vt:lpstr>Apresentação do PowerPoint</vt:lpstr>
      <vt:lpstr>Apresentação do PowerPoint</vt:lpstr>
      <vt:lpstr>Apresentação do PowerPoint</vt:lpstr>
      <vt:lpstr>Apresentação do PowerPoint</vt:lpstr>
      <vt:lpstr>Abrangência</vt:lpstr>
      <vt:lpstr>Apresentação do PowerPoint</vt:lpstr>
      <vt:lpstr>Função</vt:lpstr>
      <vt:lpstr>Função </vt:lpstr>
      <vt:lpstr>Resolubilidade</vt:lpstr>
      <vt:lpstr>Resolubilidade</vt:lpstr>
      <vt:lpstr>Resolubilidade</vt:lpstr>
      <vt:lpstr>Apresentação do PowerPoint</vt:lpstr>
      <vt:lpstr>Apresentação do PowerPoint</vt:lpstr>
      <vt:lpstr>Tipos</vt:lpstr>
      <vt:lpstr>Tipos</vt:lpstr>
      <vt:lpstr>Hospitais Municipais</vt:lpstr>
      <vt:lpstr>Hospitais Municipais</vt:lpstr>
      <vt:lpstr> Hospitais Microrregionais </vt:lpstr>
      <vt:lpstr>Apresentação do PowerPoint</vt:lpstr>
      <vt:lpstr>Hospitais Macrorregionais  </vt:lpstr>
      <vt:lpstr>Apresentação do PowerPoint</vt:lpstr>
      <vt:lpstr>Hospital Especializado  </vt:lpstr>
      <vt:lpstr>Ajustes necessários</vt:lpstr>
      <vt:lpstr>Apresentação do PowerPoint</vt:lpstr>
      <vt:lpstr>Obrigado</vt:lpstr>
      <vt:lpstr>Apresentação do PowerPoint</vt:lpstr>
      <vt:lpstr>Cálculos de Resolubilidade</vt:lpstr>
      <vt:lpstr>Cálculos de Resolubilidade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Cláudia Alves Daniel</dc:creator>
  <cp:lastModifiedBy>Convidado</cp:lastModifiedBy>
  <cp:revision>390</cp:revision>
  <cp:lastPrinted>2017-05-24T12:11:10Z</cp:lastPrinted>
  <dcterms:created xsi:type="dcterms:W3CDTF">2015-01-09T17:21:26Z</dcterms:created>
  <dcterms:modified xsi:type="dcterms:W3CDTF">2017-09-21T16:33:11Z</dcterms:modified>
</cp:coreProperties>
</file>